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4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59" r:id="rId6"/>
    <p:sldId id="275" r:id="rId7"/>
    <p:sldId id="262" r:id="rId8"/>
    <p:sldId id="282" r:id="rId9"/>
    <p:sldId id="261" r:id="rId10"/>
    <p:sldId id="263" r:id="rId11"/>
    <p:sldId id="283" r:id="rId12"/>
    <p:sldId id="264" r:id="rId13"/>
    <p:sldId id="277" r:id="rId14"/>
    <p:sldId id="279" r:id="rId15"/>
    <p:sldId id="266" r:id="rId16"/>
    <p:sldId id="284" r:id="rId17"/>
    <p:sldId id="268" r:id="rId18"/>
    <p:sldId id="276" r:id="rId19"/>
    <p:sldId id="280" r:id="rId20"/>
    <p:sldId id="271" r:id="rId21"/>
    <p:sldId id="272" r:id="rId22"/>
    <p:sldId id="273" r:id="rId23"/>
    <p:sldId id="274" r:id="rId24"/>
    <p:sldId id="281" r:id="rId25"/>
    <p:sldId id="278" r:id="rId26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/>
  <p:cmAuthor id="2" name="Milena Radomirovic" initials="MR" lastIdx="2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9250" autoAdjust="0"/>
  </p:normalViewPr>
  <p:slideViewPr>
    <p:cSldViewPr showGuides="1">
      <p:cViewPr varScale="1">
        <p:scale>
          <a:sx n="104" d="100"/>
          <a:sy n="104" d="100"/>
        </p:scale>
        <p:origin x="-1824" y="-114"/>
      </p:cViewPr>
      <p:guideLst>
        <p:guide orient="horz" pos="2160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Ruzica%20Resimic\Desktop\OPSTINA%20Gradjanski%20vodic%20kroza%20odluku%20o%20budzetu%20(1)\2023\Prilog%202%20-%20Pomocni%20dokument%20za%20tabele%20i%20grafike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C:\Users\Ruzica%20Resimic\Desktop\OPSTINA%20Gradjanski%20vodic%20kroza%20odluku%20o%20budzetu%20(1)\2024\Prilog%202%20-%20Pomocni%20dokument%20za%20tabele%20i%20grafike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C:\Users\Ruzica%20Resimic\Desktop\OPSTINA%20Gradjanski%20vodic%20kroza%20odluku%20o%20budzetu%20(1)\2023\Prilog%202%20-%20Pomocni%20dokument%20za%20tabele%20i%20grafike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C:\Users\Ruzica%20Resimic\Desktop\OPSTINA%20Gradjanski%20vodic%20kroza%20odluku%20o%20budzetu%20(1)\2024\Prilog%202%20-%20Pomocni%20dokument%20za%20tabele%20i%20grafike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file:///C:\Users\Ruzica%20Resimic\Desktop\OPSTINA%20Gradjanski%20vodic%20kroza%20odluku%20o%20budzetu%20(1)\2024\Prilog%202%20-%20Pomocni%20dokument%20za%20tabele%20i%20grafike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Ruzica%20Resimic\Desktop\OPSTINA%20Gradjanski%20vodic%20kroza%20odluku%20o%20budzetu%20(1)\2023\Prilog%202%20-%20Pomocni%20dokument%20za%20tabele%20i%20grafike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Ruzica%20Resimic\Desktop\OPSTINA%20Gradjanski%20vodic%20kroza%20odluku%20o%20budzetu%20(1)\2024\Prilog%202%20-%20Pomocni%20dokument%20za%20tabele%20i%20grafik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zica%20Resimic\Desktop\OPSTINA%20Gradjanski%20vodic%20kroza%20odluku%20o%20budzetu%20(1)\2024\Prilog%202%20-%20Pomocni%20dokument%20za%20tabele%20i%20grafik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0588303369342401"/>
          <c:y val="0.31040178542253499"/>
          <c:w val="0.62846713498254902"/>
          <c:h val="0.55553768720086505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4.2935426600180402E-3"/>
                  <c:y val="-2.7461355565848399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Порески приходи
</a:t>
                    </a:r>
                    <a:r>
                      <a:rPr lang="sr-Cyrl-RS" dirty="0" smtClean="0"/>
                      <a:t>27.90%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sr-Cyrl-RS"/>
                      <a:t>трансфери
</a:t>
                    </a:r>
                    <a:r>
                      <a:rPr lang="sr-Cyrl-RS" smtClean="0"/>
                      <a:t>5.62%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2949015040300201E-2"/>
                  <c:y val="-1.46065153620503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други приходи
</a:t>
                    </a:r>
                    <a:r>
                      <a:rPr lang="sr-Cyrl-RS" dirty="0" smtClean="0"/>
                      <a:t>55.21%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8654776781561799"/>
                  <c:y val="1.30327003242242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90344119157678E-2"/>
                  <c:y val="-4.078431372549019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ренета </a:t>
                    </a:r>
                    <a:r>
                      <a:rPr lang="ru-RU" dirty="0"/>
                      <a:t>средства ихз претходне године
</a:t>
                    </a:r>
                    <a:r>
                      <a:rPr lang="ru-RU" dirty="0" smtClean="0"/>
                      <a:t>11.22%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/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623417500</c:v>
                </c:pt>
                <c:pt idx="1">
                  <c:v>100032191</c:v>
                </c:pt>
                <c:pt idx="2">
                  <c:v>942540309</c:v>
                </c:pt>
                <c:pt idx="3">
                  <c:v>1010000</c:v>
                </c:pt>
                <c:pt idx="4" formatCode="General">
                  <c:v>0</c:v>
                </c:pt>
                <c:pt idx="5">
                  <c:v>220000000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3712750081894601"/>
          <c:y val="0.31178409757603798"/>
          <c:w val="0.53601721202415198"/>
          <c:h val="0.47396905974988401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08885464817668"/>
                  <c:y val="-8.47058823529412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расходи за запослене
</a:t>
                    </a:r>
                    <a:r>
                      <a:rPr lang="sr-Cyrl-RS" dirty="0" smtClean="0"/>
                      <a:t>10.62%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6979969183359003E-2"/>
                  <c:y val="0.13803921568627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коришћење услуга и роба
</a:t>
                    </a:r>
                    <a:r>
                      <a:rPr lang="ru-RU" dirty="0" smtClean="0"/>
                      <a:t>32.11%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029041333862E-4"/>
                  <c:y val="4.0154516444541002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субвенције
</a:t>
                    </a:r>
                    <a:r>
                      <a:rPr lang="sr-Cyrl-RS" dirty="0" smtClean="0"/>
                      <a:t>7.38%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3121131441303702E-2"/>
                  <c:y val="9.1181168225991802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дотације и трансфери
</a:t>
                    </a:r>
                    <a:r>
                      <a:rPr lang="sr-Cyrl-RS" dirty="0" smtClean="0"/>
                      <a:t>3.79%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3143261768537902E-2"/>
                  <c:y val="-1.0880038991361999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социјална помоћ
</a:t>
                    </a:r>
                    <a:r>
                      <a:rPr lang="sr-Cyrl-RS" dirty="0" smtClean="0"/>
                      <a:t>4.26%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3959938366718006E-2"/>
                  <c:y val="-0.12862745098039199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остали расходи
</a:t>
                    </a:r>
                    <a:r>
                      <a:rPr lang="sr-Cyrl-RS" dirty="0" smtClean="0"/>
                      <a:t>9.97%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1633281972264999E-3"/>
                  <c:y val="-0.12862745098039199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капитални издаци
</a:t>
                    </a:r>
                    <a:r>
                      <a:rPr lang="sr-Cyrl-RS" dirty="0" smtClean="0"/>
                      <a:t>31.15%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7.6014381099126893E-2"/>
                  <c:y val="-0.10980392156862701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средства резерве 
</a:t>
                    </a:r>
                    <a:r>
                      <a:rPr lang="sr-Cyrl-RS" dirty="0" smtClean="0"/>
                      <a:t>0.72%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/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221542000</c:v>
                </c:pt>
                <c:pt idx="1">
                  <c:v>598889000</c:v>
                </c:pt>
                <c:pt idx="2">
                  <c:v>100200000</c:v>
                </c:pt>
                <c:pt idx="3">
                  <c:v>78500000</c:v>
                </c:pt>
                <c:pt idx="4">
                  <c:v>87450000</c:v>
                </c:pt>
                <c:pt idx="5">
                  <c:v>199123392</c:v>
                </c:pt>
                <c:pt idx="6">
                  <c:v>762795608</c:v>
                </c:pt>
                <c:pt idx="7">
                  <c:v>28500000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3712750081894601"/>
          <c:y val="0.31178409757603798"/>
          <c:w val="0.53601721202415198"/>
          <c:h val="0.47396905974988401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08885464817668"/>
                  <c:y val="-8.470588235294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6979969183359003E-2"/>
                  <c:y val="0.13803921568627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029041333862E-4"/>
                  <c:y val="4.01545164445410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3121131441303702E-2"/>
                  <c:y val="9.11811682259918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6112887327932901"/>
                  <c:y val="1.4214063894459899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накнада</a:t>
                    </a:r>
                    <a:r>
                      <a:rPr lang="sr-Cyrl-RS" baseline="0"/>
                      <a:t> за социјалну заштиту из буџета</a:t>
                    </a:r>
                    <a:r>
                      <a:rPr lang="sr-Cyrl-RS"/>
                      <a:t>
3.92%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07533148284522"/>
                  <c:y val="-0.1236086768953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1633281972264999E-3"/>
                  <c:y val="-0.12862745098039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7.6014381099126893E-2"/>
                  <c:y val="-0.109803921568627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/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243125000</c:v>
                </c:pt>
                <c:pt idx="1">
                  <c:v>614650600</c:v>
                </c:pt>
                <c:pt idx="2">
                  <c:v>119000000</c:v>
                </c:pt>
                <c:pt idx="3">
                  <c:v>88315000</c:v>
                </c:pt>
                <c:pt idx="4">
                  <c:v>90250000</c:v>
                </c:pt>
                <c:pt idx="5">
                  <c:v>221948400</c:v>
                </c:pt>
                <c:pt idx="6">
                  <c:v>893711000</c:v>
                </c:pt>
                <c:pt idx="7">
                  <c:v>30000000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3712750081894601"/>
          <c:y val="0.31178409757603798"/>
          <c:w val="0.53601721202415198"/>
          <c:h val="0.47396905974988401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08885464817668"/>
                  <c:y val="-8.470588235294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6020770784946803E-2"/>
                  <c:y val="0.138039169194188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029041333862E-4"/>
                  <c:y val="4.01545164445410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243433599577001E-2"/>
                  <c:y val="3.26282614924075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22443822579731501"/>
                  <c:y val="1.75599442792361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накнада</a:t>
                    </a:r>
                    <a:r>
                      <a:rPr lang="sr-Cyrl-RS" baseline="0"/>
                      <a:t> за социјалну заштиту из буџета</a:t>
                    </a:r>
                    <a:r>
                      <a:rPr lang="sr-Cyrl-RS"/>
                      <a:t>
3.22%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23990717347381901"/>
                  <c:y val="-0.158740420935463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1633281972264999E-3"/>
                  <c:y val="-0.12862745098039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7.6014381099126893E-2"/>
                  <c:y val="-0.109803921568627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/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303837000</c:v>
                </c:pt>
                <c:pt idx="1">
                  <c:v>939909000</c:v>
                </c:pt>
                <c:pt idx="2">
                  <c:v>376803000</c:v>
                </c:pt>
                <c:pt idx="3">
                  <c:v>107660000</c:v>
                </c:pt>
                <c:pt idx="4">
                  <c:v>107400000</c:v>
                </c:pt>
                <c:pt idx="5">
                  <c:v>205704000</c:v>
                </c:pt>
                <c:pt idx="6">
                  <c:v>1258687000</c:v>
                </c:pt>
                <c:pt idx="7">
                  <c:v>35000000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3712750081894601"/>
          <c:y val="0.31178409757603798"/>
          <c:w val="0.53601721202415198"/>
          <c:h val="0.47396905974988401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8.03105767499286E-2"/>
                  <c:y val="-9.547504728273899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796463119235899E-2"/>
                  <c:y val="0.242607380159917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029041333862E-4"/>
                  <c:y val="4.01545164445410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243433599577001E-2"/>
                  <c:y val="3.26282614924075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2061616451993799"/>
                  <c:y val="-6.90355659088778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накнада</a:t>
                    </a:r>
                    <a:r>
                      <a:rPr lang="sr-Cyrl-RS" baseline="0"/>
                      <a:t> за социјалну заштиту из буџета</a:t>
                    </a:r>
                    <a:r>
                      <a:rPr lang="sr-Cyrl-RS"/>
                      <a:t>
3.27%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7032809442942E-2"/>
                  <c:y val="-0.23880044580409299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остали расходи
4.84%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1099370325034399"/>
                  <c:y val="-0.153135738803984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3629499391265002E-2"/>
                  <c:y val="-5.91536952453267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/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376836000</c:v>
                </c:pt>
                <c:pt idx="1">
                  <c:v>1027047000</c:v>
                </c:pt>
                <c:pt idx="2">
                  <c:v>402530000</c:v>
                </c:pt>
                <c:pt idx="3">
                  <c:v>160220000</c:v>
                </c:pt>
                <c:pt idx="4">
                  <c:v>120200000</c:v>
                </c:pt>
                <c:pt idx="5">
                  <c:v>177495000</c:v>
                </c:pt>
                <c:pt idx="6">
                  <c:v>1373672000</c:v>
                </c:pt>
                <c:pt idx="7">
                  <c:v>35000000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3712750081894601"/>
          <c:y val="0.31178409757603798"/>
          <c:w val="0.53601721202415198"/>
          <c:h val="0.47396905974988401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08885464817668"/>
                  <c:y val="-8.47058823529412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расходи за запослене</a:t>
                    </a:r>
                  </a:p>
                  <a:p>
                    <a:r>
                      <a:rPr lang="sr-Cyrl-RS"/>
                      <a:t>10.26%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6020770784946803E-2"/>
                  <c:y val="0.1380391691941889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коришћење услуга и роба</a:t>
                    </a:r>
                  </a:p>
                  <a:p>
                    <a:r>
                      <a:rPr lang="ru-RU"/>
                      <a:t>29.45%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029041333862E-4"/>
                  <c:y val="4.0154516444541002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субвенције</a:t>
                    </a:r>
                  </a:p>
                  <a:p>
                    <a:r>
                      <a:rPr lang="sr-Cyrl-RS"/>
                      <a:t>10.73%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243433599577001E-2"/>
                  <c:y val="3.2628261492407599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дотације и трансфери</a:t>
                    </a:r>
                  </a:p>
                  <a:p>
                    <a:r>
                      <a:rPr lang="sr-Cyrl-RS"/>
                      <a:t>4.40%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22443822579731501"/>
                  <c:y val="1.75599442792361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накнада</a:t>
                    </a:r>
                    <a:r>
                      <a:rPr lang="ru-RU" baseline="0"/>
                      <a:t> за социјалну заштиту из буџета</a:t>
                    </a:r>
                    <a:r>
                      <a:rPr lang="ru-RU"/>
                      <a:t>
3.</a:t>
                    </a:r>
                    <a:r>
                      <a:rPr lang="ru-RU" altLang="sr-Cyrl-RS"/>
                      <a:t>61</a:t>
                    </a:r>
                    <a:r>
                      <a:rPr lang="ru-RU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23990717347381901"/>
                  <c:y val="-0.15874042093546301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остали расходи
</a:t>
                    </a:r>
                    <a:r>
                      <a:rPr lang="sr-Cyrl-RS" altLang="sr-Cyrl-RS"/>
                      <a:t>5</a:t>
                    </a:r>
                    <a:r>
                      <a:rPr lang="sr-Cyrl-RS"/>
                      <a:t>.</a:t>
                    </a:r>
                    <a:r>
                      <a:rPr lang="sr-Cyrl-RS" altLang="sr-Cyrl-RS"/>
                      <a:t>09</a:t>
                    </a:r>
                    <a:r>
                      <a:rPr lang="sr-Cyrl-RS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1633281972264999E-3"/>
                  <c:y val="-0.12862745098039199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капитални издаци</a:t>
                    </a:r>
                  </a:p>
                  <a:p>
                    <a:r>
                      <a:rPr lang="sr-Cyrl-RS"/>
                      <a:t>36.04%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7.6014381099126893E-2"/>
                  <c:y val="-0.109803921568627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'[Prilog 2 - Pomocni dokument za tabele i grafike.xlsx]Rashodi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'[Prilog 2 - Pomocni dokument za tabele i grafike.xlsx]Rashodi i izdaci'!$D$6:$D$13</c:f>
              <c:numCache>
                <c:formatCode>General</c:formatCode>
                <c:ptCount val="8"/>
                <c:pt idx="0">
                  <c:v>369065000</c:v>
                </c:pt>
                <c:pt idx="1">
                  <c:v>1059745700</c:v>
                </c:pt>
                <c:pt idx="2">
                  <c:v>386000000</c:v>
                </c:pt>
                <c:pt idx="3">
                  <c:v>160220000</c:v>
                </c:pt>
                <c:pt idx="4">
                  <c:v>130000000</c:v>
                </c:pt>
                <c:pt idx="5">
                  <c:v>177495000</c:v>
                </c:pt>
                <c:pt idx="6">
                  <c:v>1296841300</c:v>
                </c:pt>
                <c:pt idx="7">
                  <c:v>15000000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3712750081894601"/>
          <c:y val="0.31178409757603798"/>
          <c:w val="0.53601721202415198"/>
          <c:h val="0.47396905974988401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08885464817668"/>
                  <c:y val="-8.470588235294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6020770784946803E-2"/>
                  <c:y val="0.138039169194188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029041333862E-4"/>
                  <c:y val="4.01545164445410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243433599577001E-2"/>
                  <c:y val="3.26282614924075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22371042375946901"/>
                  <c:y val="1.75599442792361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накнада</a:t>
                    </a:r>
                    <a:r>
                      <a:rPr lang="sr-Cyrl-RS" baseline="0"/>
                      <a:t> за социјалну заштиту из буџета</a:t>
                    </a:r>
                    <a:r>
                      <a:rPr lang="sr-Cyrl-RS"/>
                      <a:t>
3.85%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23990717347381901"/>
                  <c:y val="-0.15874042093546301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остали расходи
4.32%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1633281972264999E-3"/>
                  <c:y val="-0.12862745098039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7.6014381099126893E-2"/>
                  <c:y val="-0.109803921568627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'[Prilog 2 - Pomocni dokument za tabele i grafike.xlsx]Rashodi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'[Prilog 2 - Pomocni dokument za tabele i grafike.xlsx]Rashodi i izdaci'!$D$6:$D$13</c:f>
              <c:numCache>
                <c:formatCode>General</c:formatCode>
                <c:ptCount val="8"/>
                <c:pt idx="0">
                  <c:v>408154000</c:v>
                </c:pt>
                <c:pt idx="1">
                  <c:v>1052906000</c:v>
                </c:pt>
                <c:pt idx="2">
                  <c:v>569020000</c:v>
                </c:pt>
                <c:pt idx="3">
                  <c:v>160001000</c:v>
                </c:pt>
                <c:pt idx="4">
                  <c:v>151200000</c:v>
                </c:pt>
                <c:pt idx="5">
                  <c:v>169836000</c:v>
                </c:pt>
                <c:pt idx="6">
                  <c:v>1364883000</c:v>
                </c:pt>
                <c:pt idx="7">
                  <c:v>55000000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384214203440396"/>
          <c:y val="0.30671726278779327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расходи за запослене
1</a:t>
                    </a:r>
                    <a:r>
                      <a:rPr lang="en-US"/>
                      <a:t>0</a:t>
                    </a:r>
                    <a:r>
                      <a:rPr lang="sr-Cyrl-RS"/>
                      <a:t>.</a:t>
                    </a:r>
                    <a:r>
                      <a:rPr lang="en-US"/>
                      <a:t>63</a:t>
                    </a:r>
                    <a:r>
                      <a:rPr lang="sr-Cyrl-RS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-1.3893011574991974E-3"/>
                  <c:y val="0.13466123769967805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коришћење услуга и роба
3</a:t>
                    </a:r>
                    <a:r>
                      <a:rPr lang="en-US"/>
                      <a:t>0</a:t>
                    </a:r>
                    <a:r>
                      <a:rPr lang="sr-Cyrl-RS"/>
                      <a:t>.</a:t>
                    </a:r>
                    <a:r>
                      <a:rPr lang="en-US"/>
                      <a:t>10</a:t>
                    </a:r>
                    <a:r>
                      <a:rPr lang="sr-Cyrl-RS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субвенције
1</a:t>
                    </a:r>
                    <a:r>
                      <a:rPr lang="en-US"/>
                      <a:t>0</a:t>
                    </a:r>
                    <a:r>
                      <a:rPr lang="sr-Cyrl-RS"/>
                      <a:t>.</a:t>
                    </a:r>
                    <a:r>
                      <a:rPr lang="en-US"/>
                      <a:t>45</a:t>
                    </a:r>
                    <a:r>
                      <a:rPr lang="sr-Cyrl-RS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5.8468853263845613E-2"/>
                  <c:y val="3.7134394860665394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дотације и трансфери
4.</a:t>
                    </a:r>
                    <a:r>
                      <a:rPr lang="en-US"/>
                      <a:t>23</a:t>
                    </a:r>
                    <a:r>
                      <a:rPr lang="sr-Cyrl-RS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4.3143261768537854E-2"/>
                  <c:y val="-1.0880038991361965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социјална помоћ
</a:t>
                    </a:r>
                    <a:r>
                      <a:rPr lang="en-US"/>
                      <a:t>3</a:t>
                    </a:r>
                    <a:r>
                      <a:rPr lang="sr-Cyrl-RS"/>
                      <a:t>.</a:t>
                    </a:r>
                    <a:r>
                      <a:rPr lang="en-US"/>
                      <a:t>93</a:t>
                    </a:r>
                    <a:r>
                      <a:rPr lang="sr-Cyrl-RS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7.3959938366718034E-2"/>
                  <c:y val="-0.12862745098039219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остали расходи
4.</a:t>
                    </a:r>
                    <a:r>
                      <a:rPr lang="en-US"/>
                      <a:t>42</a:t>
                    </a:r>
                    <a:r>
                      <a:rPr lang="sr-Cyrl-RS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капитални издаци
3</a:t>
                    </a:r>
                    <a:r>
                      <a:rPr lang="en-US"/>
                      <a:t>5</a:t>
                    </a:r>
                    <a:r>
                      <a:rPr lang="sr-Cyrl-RS"/>
                      <a:t>.</a:t>
                    </a:r>
                    <a:r>
                      <a:rPr lang="en-US"/>
                      <a:t>73</a:t>
                    </a:r>
                    <a:r>
                      <a:rPr lang="sr-Cyrl-RS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средства резерве 
0.5</a:t>
                    </a:r>
                    <a:r>
                      <a:rPr lang="en-US"/>
                      <a:t>1</a:t>
                    </a:r>
                    <a:r>
                      <a:rPr lang="sr-Cyrl-RS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419916000</c:v>
                </c:pt>
                <c:pt idx="1">
                  <c:v>1189030000</c:v>
                </c:pt>
                <c:pt idx="2">
                  <c:v>41690000</c:v>
                </c:pt>
                <c:pt idx="3">
                  <c:v>167186000</c:v>
                </c:pt>
                <c:pt idx="4">
                  <c:v>155340000</c:v>
                </c:pt>
                <c:pt idx="5">
                  <c:v>174353000</c:v>
                </c:pt>
                <c:pt idx="6">
                  <c:v>1411485000</c:v>
                </c:pt>
                <c:pt idx="7">
                  <c:v>20000000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31607629427792899"/>
          <c:y val="0.37589947089947101"/>
          <c:w val="0.40236148955494999"/>
          <c:h val="0.36484126984127002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7.2661217075386704E-3"/>
                  <c:y val="-0.1878306878306879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СТАНОВАЊЕ, УРБАНИЗАМ И ПРОСТОРНО ПЛАНИРАЊЕ
</a:t>
                    </a:r>
                    <a:r>
                      <a:rPr lang="ru-RU" dirty="0" smtClean="0"/>
                      <a:t>4.95%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170753860127199"/>
                  <c:y val="-0.28835978835978798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 КОМУНАЛНЕ ДЕЛАТНОСТИ 
</a:t>
                    </a:r>
                    <a:r>
                      <a:rPr lang="sr-Cyrl-RS" dirty="0" smtClean="0"/>
                      <a:t>20.23</a:t>
                    </a:r>
                    <a:r>
                      <a:rPr lang="sr-Cyrl-R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5258855585830999"/>
                  <c:y val="-0.17195767195767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ЛОКАЛНИ ЕКОНОМСКИ РАЗВОЈ 
</a:t>
                    </a:r>
                    <a:r>
                      <a:rPr lang="sr-Cyrl-RS" dirty="0" smtClean="0"/>
                      <a:t>0.29%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5622161671208001"/>
                  <c:y val="-6.8783068783068793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РАЗВОЈ ТУРИЗМА
</a:t>
                    </a:r>
                    <a:r>
                      <a:rPr lang="sr-Cyrl-RS" dirty="0" smtClean="0"/>
                      <a:t>15.48%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16257947320618"/>
                  <c:y val="-6.349206349206350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ПОЉОПРИВРЕДА И РУРАЛНИ РАЗВОЈ
</a:t>
                    </a:r>
                    <a:r>
                      <a:rPr lang="ru-RU" dirty="0" smtClean="0"/>
                      <a:t>2.55%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54132606721162E-2"/>
                  <c:y val="2.6455026455026501E-3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 ЗАШТИТА ЖИВОТНЕ СРЕДИНЕ
</a:t>
                    </a:r>
                    <a:r>
                      <a:rPr lang="sr-Cyrl-RS" dirty="0" smtClean="0"/>
                      <a:t>0.04%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08991825613079"/>
                  <c:y val="0.1402116402116400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ОРГАНИЗАЦИЈА САОБРАЋАЈА И САОБРАЋАЈНА ИНФРАСТРУКТУРА
</a:t>
                    </a:r>
                    <a:r>
                      <a:rPr lang="ru-RU" dirty="0" smtClean="0"/>
                      <a:t>9.10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2697547683923703E-2"/>
                  <c:y val="0.12699662542182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Предшколско васпитање и образовање
</a:t>
                    </a:r>
                    <a:r>
                      <a:rPr lang="ru-RU" dirty="0" smtClean="0"/>
                      <a:t>5.27%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63487738419619E-2"/>
                  <c:y val="0.1640211640211640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Основно образовање И ВАСПИТАЊЕ
</a:t>
                    </a:r>
                    <a:r>
                      <a:rPr lang="ru-RU" dirty="0" smtClean="0"/>
                      <a:t>1.75%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230699364214351"/>
                  <c:y val="0.1216931216931220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Средње образовање И ВАСПИТАЊЕ
</a:t>
                    </a:r>
                    <a:r>
                      <a:rPr lang="ru-RU" dirty="0" smtClean="0"/>
                      <a:t>0.43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5413260672116297E-2"/>
                  <c:y val="5.0264341957255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СОЦИЈАЛНА И ДЕЧИЈА ЗАШТИТА 
</a:t>
                    </a:r>
                    <a:r>
                      <a:rPr lang="ru-RU" dirty="0" smtClean="0"/>
                      <a:t>2.98%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13623978201634901"/>
                  <c:y val="-2.6455026455026499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ЗДРАВСТВЕНА ЗАШТИТА
</a:t>
                    </a:r>
                    <a:r>
                      <a:rPr lang="sr-Cyrl-RS" dirty="0" smtClean="0"/>
                      <a:t>0.29%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0.134423251589464"/>
                  <c:y val="-0.13756613756613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Развој културе и информисања
</a:t>
                    </a:r>
                    <a:r>
                      <a:rPr lang="ru-RU" dirty="0" smtClean="0"/>
                      <a:t>2.89%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9.4011027913063996E-2"/>
                  <c:y val="-0.14814814814814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Развој спорта и омладине
</a:t>
                    </a:r>
                    <a:r>
                      <a:rPr lang="ru-RU" dirty="0" smtClean="0"/>
                      <a:t>17.14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0.24704813805631201"/>
                  <c:y val="-0.10317460317460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ОПШТЕ УСЛУГЕ ЛОКАЛНЕ САМОУПРАВЕ
</a:t>
                    </a:r>
                    <a:r>
                      <a:rPr lang="ru-RU" dirty="0" smtClean="0"/>
                      <a:t>15.16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0.11444141689373299"/>
                  <c:y val="-0.21693121693121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ПОЛИТИЧКИ СИСТЕМ ЛОКАЛНЕ САМОУПРАВЕ
</a:t>
                    </a:r>
                    <a:r>
                      <a:rPr lang="ru-RU" dirty="0" smtClean="0"/>
                      <a:t>1.44%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.127156986848034"/>
                  <c:y val="-1.05820105820106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/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62800000</c:v>
                </c:pt>
                <c:pt idx="1">
                  <c:v>364801000</c:v>
                </c:pt>
                <c:pt idx="2">
                  <c:v>4700000</c:v>
                </c:pt>
                <c:pt idx="3">
                  <c:v>337059000</c:v>
                </c:pt>
                <c:pt idx="4">
                  <c:v>46100000</c:v>
                </c:pt>
                <c:pt idx="5">
                  <c:v>1000000</c:v>
                </c:pt>
                <c:pt idx="6">
                  <c:v>68000000</c:v>
                </c:pt>
                <c:pt idx="7">
                  <c:v>111053500</c:v>
                </c:pt>
                <c:pt idx="8">
                  <c:v>41815000</c:v>
                </c:pt>
                <c:pt idx="9">
                  <c:v>10000000</c:v>
                </c:pt>
                <c:pt idx="10">
                  <c:v>60920000</c:v>
                </c:pt>
                <c:pt idx="11">
                  <c:v>5900000</c:v>
                </c:pt>
                <c:pt idx="12">
                  <c:v>62582000</c:v>
                </c:pt>
                <c:pt idx="13">
                  <c:v>334671000</c:v>
                </c:pt>
                <c:pt idx="14">
                  <c:v>340750500</c:v>
                </c:pt>
                <c:pt idx="15">
                  <c:v>34848000</c:v>
                </c:pt>
                <c:pt idx="1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3712750081894601"/>
          <c:y val="0.31178409757603798"/>
          <c:w val="0.53601721202415198"/>
          <c:h val="0.47396905974988401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08885464817668"/>
                  <c:y val="-8.470588235294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6979969183359003E-2"/>
                  <c:y val="0.13803921568627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029041333862E-4"/>
                  <c:y val="4.01545164445410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3121131441303702E-2"/>
                  <c:y val="9.11811682259918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3143261768537902E-2"/>
                  <c:y val="-1.08800389913619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3959938366718006E-2"/>
                  <c:y val="-0.12862745098039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1633281972264999E-3"/>
                  <c:y val="-0.12862745098039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7.6014381099126893E-2"/>
                  <c:y val="-0.109803921568627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/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221542000</c:v>
                </c:pt>
                <c:pt idx="1">
                  <c:v>598889000</c:v>
                </c:pt>
                <c:pt idx="2">
                  <c:v>100200000</c:v>
                </c:pt>
                <c:pt idx="3">
                  <c:v>78500000</c:v>
                </c:pt>
                <c:pt idx="4">
                  <c:v>87450000</c:v>
                </c:pt>
                <c:pt idx="5">
                  <c:v>199123392</c:v>
                </c:pt>
                <c:pt idx="6">
                  <c:v>762795608</c:v>
                </c:pt>
                <c:pt idx="7">
                  <c:v>28500000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31607629427792899"/>
          <c:y val="0.37589947089947101"/>
          <c:w val="0.40236148955494999"/>
          <c:h val="0.36484126984127002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7.2661217075386704E-3"/>
                  <c:y val="-0.187830687830687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170753860127199"/>
                  <c:y val="-0.288359788359787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5258855585830999"/>
                  <c:y val="-0.17195767195767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5622161671208001"/>
                  <c:y val="-6.878306878306879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16257947320618"/>
                  <c:y val="-6.34920634920635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54132606721162E-2"/>
                  <c:y val="2.645502645502650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08991825613079"/>
                  <c:y val="0.140211640211640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</c:dLbl>
            <c:dLbl>
              <c:idx val="8"/>
              <c:layout>
                <c:manualLayout>
                  <c:x val="1.63487738419619E-2"/>
                  <c:y val="0.164021164021164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230699364214351"/>
                  <c:y val="0.121693121693122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5413260672116297E-2"/>
                  <c:y val="5.026434195725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13623978201634901"/>
                  <c:y val="-2.64550264550264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0.134423251589464"/>
                  <c:y val="-0.13756613756613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9.4011027913063996E-2"/>
                  <c:y val="-0.14814814814814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0.24704813805631201"/>
                  <c:y val="-0.1031746031746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0.11444141689373299"/>
                  <c:y val="-0.2169312169312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.127156986848034"/>
                  <c:y val="-1.05820105820106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/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94390600</c:v>
                </c:pt>
                <c:pt idx="1">
                  <c:v>536700000</c:v>
                </c:pt>
                <c:pt idx="2">
                  <c:v>6700000</c:v>
                </c:pt>
                <c:pt idx="3">
                  <c:v>166740000</c:v>
                </c:pt>
                <c:pt idx="4">
                  <c:v>67800000</c:v>
                </c:pt>
                <c:pt idx="5">
                  <c:v>1550000</c:v>
                </c:pt>
                <c:pt idx="6">
                  <c:v>273000000</c:v>
                </c:pt>
                <c:pt idx="7">
                  <c:v>114000000</c:v>
                </c:pt>
                <c:pt idx="8">
                  <c:v>41450000</c:v>
                </c:pt>
                <c:pt idx="9">
                  <c:v>10000000</c:v>
                </c:pt>
                <c:pt idx="10">
                  <c:v>76455000</c:v>
                </c:pt>
                <c:pt idx="11">
                  <c:v>6200000</c:v>
                </c:pt>
                <c:pt idx="12">
                  <c:v>82072000</c:v>
                </c:pt>
                <c:pt idx="13">
                  <c:v>167263000</c:v>
                </c:pt>
                <c:pt idx="14">
                  <c:v>394418400</c:v>
                </c:pt>
                <c:pt idx="15">
                  <c:v>38261000</c:v>
                </c:pt>
                <c:pt idx="1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98"/>
          <c:w val="0.62846713498254902"/>
          <c:h val="0.55553768720086505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4.2935426600180402E-3"/>
                  <c:y val="-2.7461355565848399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Порески приходи
</a:t>
                    </a:r>
                    <a:r>
                      <a:rPr lang="sr-Cyrl-RS" dirty="0" smtClean="0"/>
                      <a:t>32.45%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sr-Cyrl-RS"/>
                      <a:t>трансфери
</a:t>
                    </a:r>
                    <a:r>
                      <a:rPr lang="sr-Cyrl-RS" smtClean="0"/>
                      <a:t>6.12%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2949015040300201E-2"/>
                  <c:y val="-1.46065153620503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други приходи
</a:t>
                    </a:r>
                    <a:r>
                      <a:rPr lang="sr-Cyrl-RS" dirty="0" smtClean="0"/>
                      <a:t>54.24%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примања од продаје нефинансијске имовине
</a:t>
                    </a:r>
                    <a:r>
                      <a:rPr lang="ru-RU" smtClean="0"/>
                      <a:t>0.03%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84801523703087"/>
                  <c:y val="7.78743129848317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90344119157678E-2"/>
                  <c:y val="-4.078431372549019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пренета средства ихз претходне године
</a:t>
                    </a:r>
                    <a:r>
                      <a:rPr lang="ru-RU" dirty="0" smtClean="0"/>
                      <a:t>7.16%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/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673453500</c:v>
                </c:pt>
                <c:pt idx="1">
                  <c:v>123574448</c:v>
                </c:pt>
                <c:pt idx="2">
                  <c:v>1128922052</c:v>
                </c:pt>
                <c:pt idx="3">
                  <c:v>1050000</c:v>
                </c:pt>
                <c:pt idx="4" formatCode="General">
                  <c:v>0</c:v>
                </c:pt>
                <c:pt idx="5">
                  <c:v>150000000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31607629427792899"/>
          <c:y val="0.37589947089947101"/>
          <c:w val="0.40236148955494999"/>
          <c:h val="0.36484126984127002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2.17983651226158E-2"/>
                  <c:y val="-0.201058201058200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477747502270694E-2"/>
                  <c:y val="-0.288359788359787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2147125729595"/>
                  <c:y val="-0.18560676201833501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ЛОКАЛНИ ЕКОНОМСКИ РАЗВОЈ </a:t>
                    </a:r>
                  </a:p>
                  <a:p>
                    <a:r>
                      <a:rPr lang="sr-Cyrl-RS"/>
                      <a:t>1.0</a:t>
                    </a:r>
                    <a:r>
                      <a:rPr lang="sr-Cyrl-RS" altLang="en-US"/>
                      <a:t>7</a:t>
                    </a:r>
                    <a:r>
                      <a:rPr lang="sr-Cyrl-RS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5102662575897403E-2"/>
                  <c:y val="-8.994708994708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16257947320618"/>
                  <c:y val="-6.34920634920635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9945504087193499E-2"/>
                  <c:y val="1.05820105820106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9.9909173478655799E-2"/>
                  <c:y val="2.5864891888513999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ОРГАНИЗАЦИЈА САОБРАЋАЈА И САОБРАЋАЈНА ИНФРАСТРУКТУРА
23.51%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2697547683923703E-2"/>
                  <c:y val="0.12699662542182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03542234332425"/>
                  <c:y val="0.25925905095196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9.9024794925157505E-2"/>
                  <c:y val="0.142856934549847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5.4497343145458298E-3"/>
                  <c:y val="3.43913260842394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5.2679382379654797E-2"/>
                  <c:y val="-6.34920634920635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0.105454285123752"/>
                  <c:y val="-0.117982466280219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.107318223748977"/>
                  <c:y val="-0.166403103990597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0.16712079927338799"/>
                  <c:y val="-9.52380952380952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0.11444141689373299"/>
                  <c:y val="-0.2169312169312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.127156986848034"/>
                  <c:y val="-1.05820105820106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'[Prilog 2 - Pomocni dokument za tabele i grafike.xlsx]Programi'!$D$5:$D$21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'[Prilog 2 - Pomocni dokument za tabele i grafike.xlsx]Programi'!$E$5:$E$21</c:f>
              <c:numCache>
                <c:formatCode>General</c:formatCode>
                <c:ptCount val="17"/>
                <c:pt idx="0">
                  <c:v>110133000</c:v>
                </c:pt>
                <c:pt idx="1">
                  <c:v>635600000</c:v>
                </c:pt>
                <c:pt idx="2">
                  <c:v>35970000</c:v>
                </c:pt>
                <c:pt idx="3">
                  <c:v>253890000</c:v>
                </c:pt>
                <c:pt idx="4">
                  <c:v>167580000</c:v>
                </c:pt>
                <c:pt idx="5">
                  <c:v>112700000</c:v>
                </c:pt>
                <c:pt idx="6">
                  <c:v>845800000</c:v>
                </c:pt>
                <c:pt idx="7">
                  <c:v>242406000</c:v>
                </c:pt>
                <c:pt idx="8">
                  <c:v>91115000</c:v>
                </c:pt>
                <c:pt idx="9">
                  <c:v>23495000</c:v>
                </c:pt>
                <c:pt idx="10">
                  <c:v>107710000</c:v>
                </c:pt>
                <c:pt idx="11">
                  <c:v>15200000</c:v>
                </c:pt>
                <c:pt idx="12">
                  <c:v>230559000</c:v>
                </c:pt>
                <c:pt idx="13">
                  <c:v>258500000</c:v>
                </c:pt>
                <c:pt idx="14">
                  <c:v>413117000</c:v>
                </c:pt>
                <c:pt idx="15">
                  <c:v>49425000</c:v>
                </c:pt>
                <c:pt idx="16">
                  <c:v>4800000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31607629427792899"/>
          <c:y val="0.37589947089947101"/>
          <c:w val="0.40236148955494999"/>
          <c:h val="0.36484126984127002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2.17983651226158E-2"/>
                  <c:y val="-0.201058201058200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477747502270694E-2"/>
                  <c:y val="-0.288359788359787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754536962277"/>
                  <c:y val="-0.17692338489217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5102662575897403E-2"/>
                  <c:y val="-8.994708994708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16257947320618"/>
                  <c:y val="-6.34920634920635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9945504087193499E-2"/>
                  <c:y val="1.05820105820106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7215176406913499E-2"/>
                  <c:y val="4.9274681436870603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ОРГАНИЗАЦИЈА САОБРАЋАЈА И САОБРАЋАЈНА ИНФРАСТРУКТУРА
18.13%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2697547683923703E-2"/>
                  <c:y val="0.12699662542182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03542234332425"/>
                  <c:y val="0.25925905095196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Основно образовање И ВАСПИТАЊЕ</a:t>
                    </a:r>
                  </a:p>
                  <a:p>
                    <a:r>
                      <a:rPr lang="ru-RU"/>
                      <a:t>2.</a:t>
                    </a:r>
                    <a:r>
                      <a:rPr lang="ru-RU" altLang="en-US"/>
                      <a:t>09</a:t>
                    </a:r>
                    <a:r>
                      <a:rPr lang="ru-RU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9.9024794925157505E-2"/>
                  <c:y val="0.142856934549847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5.4497343145458298E-3"/>
                  <c:y val="3.43913260842394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5.2679382379654797E-2"/>
                  <c:y val="-6.34920634920635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9.2643051771117202E-2"/>
                  <c:y val="-0.169312377619463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.122156092886209"/>
                  <c:y val="-0.185185185185185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0.16712079927338799"/>
                  <c:y val="-9.52380952380952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0.11444141689373299"/>
                  <c:y val="-0.2169312169312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.127156986848034"/>
                  <c:y val="-1.05820105820106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'[Prilog 2 - Pomocni dokument za tabele i grafike.xlsx]Programi'!$D$5:$D$21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'[Prilog 2 - Pomocni dokument za tabele i grafike.xlsx]Programi'!$E$5:$E$21</c:f>
              <c:numCache>
                <c:formatCode>General</c:formatCode>
                <c:ptCount val="17"/>
                <c:pt idx="0">
                  <c:v>110133000</c:v>
                </c:pt>
                <c:pt idx="1">
                  <c:v>525100000</c:v>
                </c:pt>
                <c:pt idx="2">
                  <c:v>41300000</c:v>
                </c:pt>
                <c:pt idx="3">
                  <c:v>399420000</c:v>
                </c:pt>
                <c:pt idx="4">
                  <c:v>236750000</c:v>
                </c:pt>
                <c:pt idx="5">
                  <c:v>105350000</c:v>
                </c:pt>
                <c:pt idx="6">
                  <c:v>712650000</c:v>
                </c:pt>
                <c:pt idx="7">
                  <c:v>270595000</c:v>
                </c:pt>
                <c:pt idx="8">
                  <c:v>82365000</c:v>
                </c:pt>
                <c:pt idx="9">
                  <c:v>23535000</c:v>
                </c:pt>
                <c:pt idx="10">
                  <c:v>125451000</c:v>
                </c:pt>
                <c:pt idx="11">
                  <c:v>20500000</c:v>
                </c:pt>
                <c:pt idx="12">
                  <c:v>227673000</c:v>
                </c:pt>
                <c:pt idx="13">
                  <c:v>446520000</c:v>
                </c:pt>
                <c:pt idx="14">
                  <c:v>536553000</c:v>
                </c:pt>
                <c:pt idx="15">
                  <c:v>62305000</c:v>
                </c:pt>
                <c:pt idx="16">
                  <c:v>4800000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31607629427792899"/>
          <c:y val="0.37589947089947101"/>
          <c:w val="0.40236148955494999"/>
          <c:h val="0.36484126984127002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2.17983651226158E-2"/>
                  <c:y val="-0.201058201058200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477747502270694E-2"/>
                  <c:y val="-0.288359788359787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754536962277"/>
                  <c:y val="-0.17692338489217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9822908145870902E-2"/>
                  <c:y val="-5.7376057376057298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РАЗВОЈ ТУРИЗМА</a:t>
                    </a:r>
                  </a:p>
                  <a:p>
                    <a:r>
                      <a:rPr lang="sr-Cyrl-RS"/>
                      <a:t>10.1</a:t>
                    </a:r>
                    <a:r>
                      <a:rPr lang="sr-Cyrl-RS" altLang="en-US"/>
                      <a:t>7</a:t>
                    </a:r>
                    <a:r>
                      <a:rPr lang="sr-Cyrl-RS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16257947320618"/>
                  <c:y val="-6.349206349206350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ПОЉОПРИВРЕДА И РУРАЛНИ РАЗВОЈ</a:t>
                    </a:r>
                  </a:p>
                  <a:p>
                    <a:r>
                      <a:rPr lang="ru-RU"/>
                      <a:t>6.0</a:t>
                    </a:r>
                    <a:r>
                      <a:rPr lang="ru-RU" altLang="en-US"/>
                      <a:t>3</a:t>
                    </a:r>
                    <a:r>
                      <a:rPr lang="ru-RU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9945504087193499E-2"/>
                  <c:y val="1.05820105820106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7215176406913499E-2"/>
                  <c:y val="4.9274681436870603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ОРГАНИЗАЦИЈА САОБРАЋАЈА И САОБРАЋАЈНА ИНФРАСТРУКТУРА
18.13%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2697547683923703E-2"/>
                  <c:y val="0.12699662542182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03542234332425"/>
                  <c:y val="0.25925905095196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Основно образовање И ВАСПИТАЊЕ</a:t>
                    </a:r>
                  </a:p>
                  <a:p>
                    <a:r>
                      <a:rPr lang="ru-RU"/>
                      <a:t>2.</a:t>
                    </a:r>
                    <a:r>
                      <a:rPr lang="ru-RU" altLang="en-US"/>
                      <a:t>09</a:t>
                    </a:r>
                    <a:r>
                      <a:rPr lang="ru-RU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9.9024794925157505E-2"/>
                  <c:y val="0.1428569345498479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Средње образовање И ВАСПИТАЊЕ</a:t>
                    </a:r>
                  </a:p>
                  <a:p>
                    <a:r>
                      <a:rPr lang="ru-RU"/>
                      <a:t>0.</a:t>
                    </a:r>
                    <a:r>
                      <a:rPr lang="ru-RU" altLang="en-US"/>
                      <a:t>59</a:t>
                    </a:r>
                    <a:r>
                      <a:rPr lang="ru-RU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5.4497343145458298E-3"/>
                  <c:y val="3.43913260842394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5.2679382379654797E-2"/>
                  <c:y val="-6.34920634920635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9.2643051771117202E-2"/>
                  <c:y val="-0.169312377619463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.10938924483263"/>
                  <c:y val="-0.19165319165319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0.16712079927338799"/>
                  <c:y val="-9.52380952380952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0.11444141689373299"/>
                  <c:y val="-0.2169312169312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.127156986848034"/>
                  <c:y val="-1.05820105820106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'[Prilog 2 - Pomocni dokument za tabele i grafike.xlsx]Programi'!$D$5:$D$21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'[Prilog 2 - Pomocni dokument za tabele i grafike.xlsx]Programi'!$E$5:$E$21</c:f>
              <c:numCache>
                <c:formatCode>General</c:formatCode>
                <c:ptCount val="17"/>
                <c:pt idx="0">
                  <c:v>110133000</c:v>
                </c:pt>
                <c:pt idx="1">
                  <c:v>525100000</c:v>
                </c:pt>
                <c:pt idx="2">
                  <c:v>41300000</c:v>
                </c:pt>
                <c:pt idx="3">
                  <c:v>399420000</c:v>
                </c:pt>
                <c:pt idx="4">
                  <c:v>236750000</c:v>
                </c:pt>
                <c:pt idx="5">
                  <c:v>105350000</c:v>
                </c:pt>
                <c:pt idx="6">
                  <c:v>712650000</c:v>
                </c:pt>
                <c:pt idx="7">
                  <c:v>270595000</c:v>
                </c:pt>
                <c:pt idx="8">
                  <c:v>82365000</c:v>
                </c:pt>
                <c:pt idx="9">
                  <c:v>23535000</c:v>
                </c:pt>
                <c:pt idx="10">
                  <c:v>125451000</c:v>
                </c:pt>
                <c:pt idx="11">
                  <c:v>20500000</c:v>
                </c:pt>
                <c:pt idx="12">
                  <c:v>227673000</c:v>
                </c:pt>
                <c:pt idx="13">
                  <c:v>446520000</c:v>
                </c:pt>
                <c:pt idx="14">
                  <c:v>536553000</c:v>
                </c:pt>
                <c:pt idx="15">
                  <c:v>62305000</c:v>
                </c:pt>
                <c:pt idx="16">
                  <c:v>4800000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7.2661217075386678E-3"/>
                  <c:y val="-0.187830687830687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4-4F2A-A42B-3DE2BD54C65C}"/>
                </c:ext>
              </c:extLst>
            </c:dLbl>
            <c:dLbl>
              <c:idx val="1"/>
              <c:layout>
                <c:manualLayout>
                  <c:x val="0.12170753860127158"/>
                  <c:y val="-0.288359788359788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0.15258855585831049"/>
                  <c:y val="-0.17195767195767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0.15622161671207993"/>
                  <c:y val="-6.87830687830687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0.11625794732061762"/>
                  <c:y val="-6.3492063492063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-4.5413260672116193E-2"/>
                  <c:y val="2.645502645502645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4-4F2A-A42B-3DE2BD54C65C}"/>
                </c:ext>
              </c:extLst>
            </c:dLbl>
            <c:dLbl>
              <c:idx val="6"/>
              <c:layout>
                <c:manualLayout>
                  <c:x val="0.10899182561307902"/>
                  <c:y val="0.14021164021164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layout>
                <c:manualLayout>
                  <c:x val="0.20649206049287297"/>
                  <c:y val="0.1011242487457156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1.6348773841961851E-2"/>
                  <c:y val="0.164021164021164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4-4F2A-A42B-3DE2BD54C65C}"/>
                </c:ext>
              </c:extLst>
            </c:dLbl>
            <c:dLbl>
              <c:idx val="9"/>
              <c:layout>
                <c:manualLayout>
                  <c:x val="-0.23069936421435058"/>
                  <c:y val="0.121693121693121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4.5413260672116255E-2"/>
                  <c:y val="5.02643419572553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0.13623978201634879"/>
                  <c:y val="-2.64550264550264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0.13442325158946411"/>
                  <c:y val="-0.137566137566137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-3.7366894351560286E-2"/>
                  <c:y val="-0.106354351319976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24704813805631246"/>
                  <c:y val="-0.103174603174603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0.12715698684803364"/>
                  <c:y val="-1.0582010582010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107633000</c:v>
                </c:pt>
                <c:pt idx="1">
                  <c:v>619000000</c:v>
                </c:pt>
                <c:pt idx="2">
                  <c:v>40650000</c:v>
                </c:pt>
                <c:pt idx="3">
                  <c:v>309610000</c:v>
                </c:pt>
                <c:pt idx="4">
                  <c:v>200870000</c:v>
                </c:pt>
                <c:pt idx="5">
                  <c:v>95450000</c:v>
                </c:pt>
                <c:pt idx="6">
                  <c:v>812850000</c:v>
                </c:pt>
                <c:pt idx="7">
                  <c:v>270457000</c:v>
                </c:pt>
                <c:pt idx="8">
                  <c:v>80865000</c:v>
                </c:pt>
                <c:pt idx="9">
                  <c:v>20870000</c:v>
                </c:pt>
                <c:pt idx="10">
                  <c:v>125351000</c:v>
                </c:pt>
                <c:pt idx="11">
                  <c:v>20500000</c:v>
                </c:pt>
                <c:pt idx="12">
                  <c:v>232871000</c:v>
                </c:pt>
                <c:pt idx="13">
                  <c:v>424020000</c:v>
                </c:pt>
                <c:pt idx="14">
                  <c:v>503211000</c:v>
                </c:pt>
                <c:pt idx="15">
                  <c:v>65892000</c:v>
                </c:pt>
                <c:pt idx="16">
                  <c:v>19900000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98"/>
          <c:w val="0.62846713498254902"/>
          <c:h val="0.55553768720086505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4.2935426600180402E-3"/>
                  <c:y val="-2.74613555658483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2949015040300201E-2"/>
                  <c:y val="-1.460651536205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8654776781561799"/>
                  <c:y val="1.30327003242242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22413491792096199"/>
                  <c:y val="-4.60489879233981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/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710290500</c:v>
                </c:pt>
                <c:pt idx="1">
                  <c:v>86650191</c:v>
                </c:pt>
                <c:pt idx="2">
                  <c:v>1250455309</c:v>
                </c:pt>
                <c:pt idx="3">
                  <c:v>550000</c:v>
                </c:pt>
                <c:pt idx="4" formatCode="General">
                  <c:v>0</c:v>
                </c:pt>
                <c:pt idx="5">
                  <c:v>253054000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98"/>
          <c:w val="0.62846713498254902"/>
          <c:h val="0.55553768720086505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4.2935426600180402E-3"/>
                  <c:y val="-2.74613555658483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2949015040300201E-2"/>
                  <c:y val="-1.46065153620503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други приходи
50.41%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8654776781561799"/>
                  <c:y val="1.30327003242242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90344119157678E-2"/>
                  <c:y val="-4.07843137254901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/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909142500</c:v>
                </c:pt>
                <c:pt idx="1">
                  <c:v>93539192</c:v>
                </c:pt>
                <c:pt idx="2">
                  <c:v>1680818308</c:v>
                </c:pt>
                <c:pt idx="3">
                  <c:v>1500000</c:v>
                </c:pt>
                <c:pt idx="4" formatCode="General">
                  <c:v>0</c:v>
                </c:pt>
                <c:pt idx="5">
                  <c:v>650000000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98"/>
          <c:w val="0.62846713498254902"/>
          <c:h val="0.55553768720086505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4.2935426600180402E-3"/>
                  <c:y val="-2.7461355565848399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Порески приходи
31.56%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2949015040300201E-2"/>
                  <c:y val="-1.46065153620503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други приходи
60.15%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8127046086252695E-2"/>
                  <c:y val="-3.1642725971624097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примања од продаје нефинансијске имовине
0.03%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29332036862312599"/>
                  <c:y val="7.82634018149083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90344119157678E-2"/>
                  <c:y val="-4.0784313725490198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пренета средства из претходне године</a:t>
                    </a:r>
                  </a:p>
                  <a:p>
                    <a:r>
                      <a:rPr lang="ru-RU"/>
                      <a:t>5.72%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/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1159442500</c:v>
                </c:pt>
                <c:pt idx="1">
                  <c:v>93152191</c:v>
                </c:pt>
                <c:pt idx="2">
                  <c:v>2209606309</c:v>
                </c:pt>
                <c:pt idx="3">
                  <c:v>800000</c:v>
                </c:pt>
                <c:pt idx="4" formatCode="General">
                  <c:v>0</c:v>
                </c:pt>
                <c:pt idx="5">
                  <c:v>210000000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98"/>
          <c:w val="0.62846713498254902"/>
          <c:h val="0.55553768720086505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4.2935426600180402E-3"/>
                  <c:y val="-2.7461355565848399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Порески приходи
3</a:t>
                    </a:r>
                    <a:r>
                      <a:rPr lang="sr-Cyrl-RS" altLang="sr-Cyrl-RS"/>
                      <a:t>7</a:t>
                    </a:r>
                    <a:r>
                      <a:rPr lang="sr-Cyrl-RS"/>
                      <a:t>.</a:t>
                    </a:r>
                    <a:r>
                      <a:rPr lang="sr-Cyrl-RS" altLang="sr-Cyrl-RS"/>
                      <a:t>54</a:t>
                    </a:r>
                    <a:r>
                      <a:rPr lang="sr-Cyrl-RS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2949015040300201E-2"/>
                  <c:y val="-1.46065153620503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други приходи
</a:t>
                    </a:r>
                    <a:r>
                      <a:rPr lang="sr-Cyrl-RS" altLang="sr-Cyrl-RS"/>
                      <a:t>53</a:t>
                    </a:r>
                    <a:r>
                      <a:rPr lang="sr-Cyrl-RS"/>
                      <a:t>.</a:t>
                    </a:r>
                    <a:r>
                      <a:rPr lang="sr-Cyrl-RS" altLang="sr-Cyrl-RS"/>
                      <a:t>24</a:t>
                    </a:r>
                    <a:r>
                      <a:rPr lang="sr-Cyrl-RS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примања од продаје нефинансијске имовине
0.0</a:t>
                    </a:r>
                    <a:r>
                      <a:rPr lang="ru-RU" altLang="sr-Cyrl-RS"/>
                      <a:t>2</a:t>
                    </a:r>
                    <a:r>
                      <a:rPr lang="ru-RU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8654776781561799"/>
                  <c:y val="1.30327003242242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8628346693466699"/>
                  <c:y val="-5.89592474627108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'[Prilog 2 - Pomocni dokument za tabele i grafike.xlsx]Prihodi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'[Prilog 2 - Pomocni dokument za tabele i grafike.xlsx]Prihodi i primanja'!$D$6:$D$11</c:f>
              <c:numCache>
                <c:formatCode>#,##0</c:formatCode>
                <c:ptCount val="6"/>
                <c:pt idx="0">
                  <c:v>1350842500</c:v>
                </c:pt>
                <c:pt idx="1">
                  <c:v>320617446</c:v>
                </c:pt>
                <c:pt idx="2">
                  <c:v>1915411706</c:v>
                </c:pt>
                <c:pt idx="3">
                  <c:v>600000</c:v>
                </c:pt>
                <c:pt idx="4" formatCode="General">
                  <c:v>0</c:v>
                </c:pt>
                <c:pt idx="5">
                  <c:v>10528348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98"/>
          <c:w val="0.62846713498254902"/>
          <c:h val="0.55553768720086505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4.2935426600180402E-3"/>
                  <c:y val="-2.7461355565848399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Порески приходи
44.90%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2949015040300201E-2"/>
                  <c:y val="-1.46065153620503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други приходи
41.22%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sr-Cyrl-RS"/>
                      <a:t>примања од продаје нефинансијске имовине
0.02%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6166513870763702"/>
                  <c:y val="3.6209356183418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48580577799962"/>
                  <c:y val="-5.72549019607843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'[Prilog 2 - Pomocni dokument za tabele i grafike.xlsx]Prihodi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'[Prilog 2 - Pomocni dokument za tabele i grafike.xlsx]Prihodi i primanja'!$D$6:$D$11</c:f>
              <c:numCache>
                <c:formatCode>#,##0</c:formatCode>
                <c:ptCount val="6"/>
                <c:pt idx="0">
                  <c:v>1764923000</c:v>
                </c:pt>
                <c:pt idx="1">
                  <c:v>500552191</c:v>
                </c:pt>
                <c:pt idx="2">
                  <c:v>1620424809</c:v>
                </c:pt>
                <c:pt idx="3">
                  <c:v>600000</c:v>
                </c:pt>
                <c:pt idx="4" formatCode="General">
                  <c:v>0</c:v>
                </c:pt>
                <c:pt idx="5">
                  <c:v>44500000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4.2935426600180368E-3"/>
                  <c:y val="-2.74613555658483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86-4DB2-BB9D-FEC6D903DEFD}"/>
                </c:ext>
              </c:extLst>
            </c:dLbl>
            <c:dLbl>
              <c:idx val="2"/>
              <c:layout>
                <c:manualLayout>
                  <c:x val="4.2949015040300242E-2"/>
                  <c:y val="-1.46065153620503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86-4DB2-BB9D-FEC6D903DEFD}"/>
                </c:ext>
              </c:extLst>
            </c:dLbl>
            <c:dLbl>
              <c:idx val="4"/>
              <c:layout>
                <c:manualLayout>
                  <c:x val="-0.1865477678156178"/>
                  <c:y val="1.30327003242241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0.16265780956840725"/>
                  <c:y val="-4.62113282736380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'[Prilog 2 - Pomocni dokument za tabele i grafike.xlsx]Prihodi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'[Prilog 2 - Pomocni dokument za tabele i grafike.xlsx]Prihodi i primanja'!$D$6:$D$11</c:f>
              <c:numCache>
                <c:formatCode>#,##0</c:formatCode>
                <c:ptCount val="6"/>
                <c:pt idx="0">
                  <c:v>1802273000</c:v>
                </c:pt>
                <c:pt idx="1">
                  <c:v>392243366</c:v>
                </c:pt>
                <c:pt idx="2">
                  <c:v>1729167205</c:v>
                </c:pt>
                <c:pt idx="3">
                  <c:v>1800000</c:v>
                </c:pt>
                <c:pt idx="4" formatCode="General">
                  <c:v>0</c:v>
                </c:pt>
                <c:pt idx="5">
                  <c:v>24516429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3712750081894601"/>
          <c:y val="0.31178409757603798"/>
          <c:w val="0.53601721202415198"/>
          <c:h val="0.47396905974988401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08885464817668"/>
                  <c:y val="-8.470588235294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6979969183359003E-2"/>
                  <c:y val="0.13803921568627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029041333862E-4"/>
                  <c:y val="4.01545164445410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3121131441303702E-2"/>
                  <c:y val="9.11811682259918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3143261768537902E-2"/>
                  <c:y val="-1.08800389913619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3959938366718006E-2"/>
                  <c:y val="-0.12862745098039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1633281972264999E-3"/>
                  <c:y val="-0.12862745098039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7.6014381099126893E-2"/>
                  <c:y val="-0.109803921568627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/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218767915</c:v>
                </c:pt>
                <c:pt idx="1">
                  <c:v>620183836</c:v>
                </c:pt>
                <c:pt idx="2">
                  <c:v>67201000</c:v>
                </c:pt>
                <c:pt idx="3">
                  <c:v>95213000</c:v>
                </c:pt>
                <c:pt idx="4">
                  <c:v>81200000</c:v>
                </c:pt>
                <c:pt idx="5">
                  <c:v>195320000</c:v>
                </c:pt>
                <c:pt idx="6">
                  <c:v>1018724249</c:v>
                </c:pt>
                <c:pt idx="7">
                  <c:v>10390000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#1">
  <dgm:title val=""/>
  <dgm:desc val=""/>
  <dgm:catLst>
    <dgm:cat type="accent4" pri="11500"/>
  </dgm:catLst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RS" sz="1600" dirty="0" smtClean="0"/>
            <a:t>Скупштина општине</a:t>
          </a:r>
          <a:endParaRPr lang="sr-Cyrl-RS" sz="1600" dirty="0"/>
        </a:p>
        <a:p>
          <a:r>
            <a:rPr lang="sr-Cyrl-RS" sz="1600" dirty="0"/>
            <a:t>Председник општине</a:t>
          </a:r>
        </a:p>
        <a:p>
          <a:r>
            <a:rPr lang="sr-Cyrl-RS" sz="1600" dirty="0"/>
            <a:t>Општинско веће</a:t>
          </a:r>
        </a:p>
        <a:p>
          <a:r>
            <a:rPr lang="sr-Cyrl-RS" sz="1600" dirty="0" smtClean="0"/>
            <a:t>Општински правобранилац</a:t>
          </a:r>
        </a:p>
        <a:p>
          <a:r>
            <a:rPr lang="sr-Cyrl-RS" sz="1600" dirty="0" smtClean="0"/>
            <a:t>Општинска управа</a:t>
          </a:r>
          <a:endParaRPr lang="en-US" sz="1600" dirty="0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r>
            <a:rPr lang="sr-Cyrl-RS" sz="1100" dirty="0" smtClean="0">
              <a:solidFill>
                <a:schemeClr val="accent1">
                  <a:lumMod val="75000"/>
                </a:schemeClr>
              </a:solidFill>
            </a:rPr>
            <a:t>Културне </a:t>
          </a:r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установе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B0F0"/>
        </a:solidFill>
      </dgm:spPr>
      <dgm:t>
        <a:bodyPr/>
        <a:lstStyle/>
        <a:p>
          <a:r>
            <a:rPr lang="sr-Cyrl-RS" sz="1200" dirty="0"/>
            <a:t>Основне школе </a:t>
          </a:r>
        </a:p>
        <a:p>
          <a:r>
            <a:rPr lang="sr-Cyrl-RS" sz="1200" dirty="0" smtClean="0"/>
            <a:t>Средња </a:t>
          </a:r>
          <a:r>
            <a:rPr lang="sr-Cyrl-RS" sz="1200" dirty="0"/>
            <a:t>школе</a:t>
          </a:r>
        </a:p>
        <a:p>
          <a:r>
            <a:rPr lang="sr-Cyrl-RS" sz="1200" dirty="0"/>
            <a:t>Дом </a:t>
          </a:r>
          <a:r>
            <a:rPr lang="sr-Cyrl-RS" sz="1200" dirty="0" smtClean="0"/>
            <a:t>здравља</a:t>
          </a:r>
          <a:endParaRPr lang="en-US" sz="1200" dirty="0" smtClean="0"/>
        </a:p>
        <a:p>
          <a:r>
            <a:rPr lang="sr-Cyrl-RS" sz="1200" dirty="0" smtClean="0"/>
            <a:t>Центар за социјални рад</a:t>
          </a:r>
          <a:endParaRPr lang="en-US" sz="1200" dirty="0"/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 dirty="0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sr-Latn-RS"/>
        </a:p>
      </dgm:t>
    </dgm:pt>
    <dgm:pt modelId="{36B03C56-E57D-489D-BAA9-78BCBCF466C2}" type="pres">
      <dgm:prSet presAssocID="{BDD04F37-85A8-4736-987B-C65A16E753DF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sr-Latn-RS"/>
        </a:p>
      </dgm:t>
    </dgm:pt>
    <dgm:pt modelId="{6AE34D3E-FD5D-4402-89AF-BF559D3EC92D}" type="pres">
      <dgm:prSet presAssocID="{BDD04F37-85A8-4736-987B-C65A16E753DF}" presName="Accent1" presStyleLbl="node1" presStyleIdx="0" presStyleCnt="13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/>
      <dgm:spPr/>
    </dgm:pt>
    <dgm:pt modelId="{3D7780BF-6503-41CB-98CA-855FDE3F921D}" type="pres">
      <dgm:prSet presAssocID="{C8F2A349-D54D-4B85-BD78-BA70A66CB9EA}" presName="Child1" presStyleLbl="node1" presStyleIdx="6" presStyleCnt="13" custScaleX="154886" custScaleY="130254">
        <dgm:presLayoutVars>
          <dgm:chMax val="0"/>
          <dgm:chPref val="0"/>
        </dgm:presLayoutVars>
      </dgm:prSet>
      <dgm:spPr/>
      <dgm:t>
        <a:bodyPr/>
        <a:lstStyle/>
        <a:p>
          <a:endParaRPr lang="sr-Latn-RS"/>
        </a:p>
      </dgm:t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 custScaleX="111251" custScaleY="107242">
        <dgm:presLayoutVars>
          <dgm:chMax val="0"/>
          <dgm:chPref val="0"/>
        </dgm:presLayoutVars>
      </dgm:prSet>
      <dgm:spPr/>
      <dgm:t>
        <a:bodyPr/>
        <a:lstStyle/>
        <a:p>
          <a:endParaRPr lang="sr-Latn-RS"/>
        </a:p>
      </dgm:t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/>
      <dgm:spPr>
        <a:solidFill>
          <a:srgbClr val="FFFF00"/>
        </a:solidFill>
      </dgm:spPr>
    </dgm:pt>
  </dgm:ptLst>
  <dgm:cxnLst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9489A942-2912-40DE-86AD-B3784B70E382}" type="presOf" srcId="{9621BB6C-CCFC-4987-A70A-BF11FC47FFCC}" destId="{EE054ECB-2B3F-4C89-9A19-2C63D69076BA}" srcOrd="0" destOrd="0" presId="urn:microsoft.com/office/officeart/2009/3/layout/CircleRelationship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178C1F94-1961-4A87-BFE1-4D1F5432EDF0}" type="presParOf" srcId="{F67C4AC6-D320-469D-8949-6AC26CBBA3A8}" destId="{EE054ECB-2B3F-4C89-9A19-2C63D69076BA}" srcOrd="10" destOrd="0" presId="urn:microsoft.com/office/officeart/2009/3/layout/CircleRelationship"/>
    <dgm:cxn modelId="{5BAE7FDB-5DB7-4480-8851-A228050677BA}" type="presParOf" srcId="{F67C4AC6-D320-469D-8949-6AC26CBBA3A8}" destId="{93210B8B-460C-4687-B7E6-4051DBCA5FBF}" srcOrd="11" destOrd="0" presId="urn:microsoft.com/office/officeart/2009/3/layout/CircleRelationship"/>
    <dgm:cxn modelId="{3BE0B907-0C71-49D4-948A-5F2881804C53}" type="presParOf" srcId="{93210B8B-460C-4687-B7E6-4051DBCA5FBF}" destId="{4ABBCF6F-E7DA-4CE7-A2F5-6DD06BFAA1FA}" srcOrd="0" destOrd="0" presId="urn:microsoft.com/office/officeart/2009/3/layout/CircleRelationship"/>
    <dgm:cxn modelId="{58F50C92-6E86-486F-88A7-712F4E17435E}" type="presParOf" srcId="{F67C4AC6-D320-469D-8949-6AC26CBBA3A8}" destId="{A1A3314E-DDD0-4BFC-8D48-830B3847C8C1}" srcOrd="12" destOrd="0" presId="urn:microsoft.com/office/officeart/2009/3/layout/CircleRelationship"/>
    <dgm:cxn modelId="{CD68D9D3-02F6-40C7-B9EF-E250297529D2}" type="presParOf" srcId="{A1A3314E-DDD0-4BFC-8D48-830B3847C8C1}" destId="{A4780608-C72B-40F2-A560-A83F55BD6ABF}" srcOrd="0" destOrd="0" presId="urn:microsoft.com/office/officeart/2009/3/layout/CircleRelationship"/>
    <dgm:cxn modelId="{596BC9C8-6F24-453F-B3FE-28C42F14142B}" type="presParOf" srcId="{F67C4AC6-D320-469D-8949-6AC26CBBA3A8}" destId="{693C14CE-CE42-41FE-8BD3-4BD5115D8392}" srcOrd="13" destOrd="0" presId="urn:microsoft.com/office/officeart/2009/3/layout/CircleRelationship"/>
    <dgm:cxn modelId="{F5A39069-E401-4B55-8072-1919E382BFD8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#1" loCatId="hierarchy" qsTypeId="urn:microsoft.com/office/officeart/2005/8/quickstyle/simple3#1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53189B-03B9-480C-9F3B-492BF30A5ABC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53189B-03B9-480C-9F3B-492BF30A5ABC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phldr="0" custT="1"/>
      <dgm:spPr/>
      <dgm:t>
        <a:bodyPr vert="horz" wrap="square" anchor="t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/>
            <a:t>Закони и прописи:</a:t>
          </a:r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/>
            <a:t>Закон о финансирању локалне самоуправе,</a:t>
          </a:r>
          <a:endParaRPr lang="sr-Latn-RS" sz="1400" dirty="0"/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/>
            <a:t>Закон о буџетском систему,</a:t>
          </a:r>
          <a:endParaRPr lang="sr-Latn-RS" sz="1400" dirty="0"/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/>
            <a:t>Закон о локалној самоуправи, </a:t>
          </a:r>
          <a:endParaRPr lang="sr-Latn-RS" sz="1400" dirty="0"/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/>
            <a:t>Упутство Министарства финансија за припрему одлуке о буџету за </a:t>
          </a:r>
          <a:r>
            <a:rPr lang="sr-Cyrl-RS" sz="1400" dirty="0" smtClean="0"/>
            <a:t>2024. </a:t>
          </a:r>
          <a:r>
            <a:rPr lang="sr-Cyrl-RS" sz="1400" dirty="0"/>
            <a:t>годину и др.</a:t>
          </a:r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dirty="0"/>
        </a:p>
      </dgm:t>
    </dgm:pt>
    <dgm:pt modelId="{F2167233-387A-4C2A-92FA-201B800AF2E5}" type="parTrans" cxnId="{0AB02483-E4D3-420D-A162-9A04961AD080}">
      <dgm:prSet/>
      <dgm:spPr/>
      <dgm:t>
        <a:bodyPr/>
        <a:lstStyle/>
        <a:p>
          <a:endParaRPr lang="en-US"/>
        </a:p>
      </dgm:t>
    </dgm:pt>
    <dgm:pt modelId="{C4F81D71-55D6-477B-91FF-B7E8CDA27FA4}" type="sibTrans" cxnId="{0AB02483-E4D3-420D-A162-9A04961AD080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/>
            <a:t>Стратегија развоја</a:t>
          </a:r>
          <a:endParaRPr lang="sr-Latn-RS" sz="1400" dirty="0">
            <a:solidFill>
              <a:srgbClr val="FF0000"/>
            </a:solidFill>
          </a:endParaRPr>
        </a:p>
        <a:p>
          <a:pPr algn="l"/>
          <a:r>
            <a:rPr lang="sr-Cyrl-RS" sz="1400" dirty="0"/>
            <a:t>Акциони планови за поједине области</a:t>
          </a:r>
          <a:endParaRPr lang="en-US" sz="1400" dirty="0"/>
        </a:p>
      </dgm:t>
    </dgm:pt>
    <dgm:pt modelId="{346E9DC4-0947-473F-AED9-9AECED92978F}" type="parTrans" cxnId="{80C29D85-EEF6-4CDD-B560-22A3DF252388}">
      <dgm:prSet/>
      <dgm:spPr/>
      <dgm:t>
        <a:bodyPr/>
        <a:lstStyle/>
        <a:p>
          <a:endParaRPr lang="en-US"/>
        </a:p>
      </dgm:t>
    </dgm:pt>
    <dgm:pt modelId="{518CC24E-4035-4B8A-A82C-EA8D78A041FF}" type="sibTrans" cxnId="{80C29D85-EEF6-4CDD-B560-22A3DF252388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type="parTrans" cxnId="{E7BA0A68-6244-439A-98AD-6AD7291195CA}">
      <dgm:prSet/>
      <dgm:spPr/>
      <dgm:t>
        <a:bodyPr/>
        <a:lstStyle/>
        <a:p>
          <a:endParaRPr lang="en-US"/>
        </a:p>
      </dgm:t>
    </dgm:pt>
    <dgm:pt modelId="{DF00040C-AB67-4D43-B520-7E02E511DCB9}" type="sibTrans" cxnId="{E7BA0A68-6244-439A-98AD-6AD7291195CA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Започети пројекти из ранијих година</a:t>
          </a:r>
          <a:endParaRPr lang="en-US" sz="1400" dirty="0"/>
        </a:p>
      </dgm:t>
    </dgm:pt>
    <dgm:pt modelId="{F68F9F1A-A0AC-4627-BB76-A21CB9C16ACA}" type="parTrans" cxnId="{BEA13542-8969-409E-8D0A-6088868169AE}">
      <dgm:prSet/>
      <dgm:spPr/>
      <dgm:t>
        <a:bodyPr/>
        <a:lstStyle/>
        <a:p>
          <a:endParaRPr lang="en-US"/>
        </a:p>
      </dgm:t>
    </dgm:pt>
    <dgm:pt modelId="{D22C3584-0D16-4A12-B343-F9C335256014}" type="sibTrans" cxnId="{BEA13542-8969-409E-8D0A-6088868169AE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B764CED6-B38C-4590-855F-1F4460EB1A27}" type="parTrans" cxnId="{5003625D-D3B3-48D2-9DFF-F28B8D636D4E}">
      <dgm:prSet/>
      <dgm:spPr/>
      <dgm:t>
        <a:bodyPr/>
        <a:lstStyle/>
        <a:p>
          <a:endParaRPr lang="en-US"/>
        </a:p>
      </dgm:t>
    </dgm:pt>
    <dgm:pt modelId="{F823D820-3815-46B0-8D53-E3C09C351FFB}" type="sibTrans" cxnId="{5003625D-D3B3-48D2-9DFF-F28B8D636D4E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sr-Latn-R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sr-Latn-R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sr-Latn-R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sr-Latn-R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sr-Latn-R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sr-Latn-R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sr-Latn-R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sr-Latn-R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sr-Latn-R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sr-Latn-R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A893636A-01C7-4F15-92B7-6E0EBAB56C92}" type="presOf" srcId="{B764CED6-B38C-4590-855F-1F4460EB1A27}" destId="{69201674-1235-4FA7-9CBC-B675F6713E38}" srcOrd="0" destOrd="0" presId="urn:microsoft.com/office/officeart/2008/layout/HorizontalMultiLevelHierarchy#1"/>
    <dgm:cxn modelId="{AAF51BB9-B194-4E2C-B023-30B396EE92E8}" type="presOf" srcId="{346E9DC4-0947-473F-AED9-9AECED92978F}" destId="{D23E054D-0742-441B-9D09-9EB576968A6E}" srcOrd="1" destOrd="0" presId="urn:microsoft.com/office/officeart/2008/layout/HorizontalMultiLevelHierarchy#1"/>
    <dgm:cxn modelId="{80C29D85-EEF6-4CDD-B560-22A3DF252388}" srcId="{00360BBF-6709-42DA-A6DE-B8193ABE792F}" destId="{DA59984A-EA45-43D5-8622-7135015E39DC}" srcOrd="1" destOrd="0" parTransId="{346E9DC4-0947-473F-AED9-9AECED92978F}" sibTransId="{518CC24E-4035-4B8A-A82C-EA8D78A041FF}"/>
    <dgm:cxn modelId="{5003625D-D3B3-48D2-9DFF-F28B8D636D4E}" srcId="{00360BBF-6709-42DA-A6DE-B8193ABE792F}" destId="{24C9F698-7D4E-4709-8117-FB7CF1BB6ECA}" srcOrd="4" destOrd="0" parTransId="{B764CED6-B38C-4590-855F-1F4460EB1A27}" sibTransId="{F823D820-3815-46B0-8D53-E3C09C351FFB}"/>
    <dgm:cxn modelId="{CF53189B-03B9-480C-9F3B-492BF30A5ABC}" srcId="{0E2CB039-CC31-48A4-8156-6B36281AE8EC}" destId="{00360BBF-6709-42DA-A6DE-B8193ABE792F}" srcOrd="0" destOrd="0" parTransId="{F529A454-219A-454C-B138-14C3B361B39F}" sibTransId="{B5AC9C0B-1D20-4957-A866-89ED18231A73}"/>
    <dgm:cxn modelId="{F5CF31F1-DD82-4562-B3E7-426987D365CE}" type="presOf" srcId="{F68F9F1A-A0AC-4627-BB76-A21CB9C16ACA}" destId="{7E8E6685-0078-4B86-BC52-3A0FBAF76686}" srcOrd="1" destOrd="0" presId="urn:microsoft.com/office/officeart/2008/layout/HorizontalMultiLevelHierarchy#1"/>
    <dgm:cxn modelId="{0D1F5E6D-88E2-4E92-B73E-2C5A33E881A0}" type="presOf" srcId="{DA59984A-EA45-43D5-8622-7135015E39DC}" destId="{A288E7CD-845A-4B30-8D9E-0FCFF4059FF8}" srcOrd="0" destOrd="0" presId="urn:microsoft.com/office/officeart/2008/layout/HorizontalMultiLevelHierarchy#1"/>
    <dgm:cxn modelId="{14776B1E-A759-4C5E-B334-7E18673B458A}" type="presOf" srcId="{00360BBF-6709-42DA-A6DE-B8193ABE792F}" destId="{D1C52863-34A6-4E04-9740-6E0567681A8F}" srcOrd="0" destOrd="0" presId="urn:microsoft.com/office/officeart/2008/layout/HorizontalMultiLevelHierarchy#1"/>
    <dgm:cxn modelId="{F4E8078D-33EB-4928-BE3F-33C7C5222B79}" type="presOf" srcId="{346E9DC4-0947-473F-AED9-9AECED92978F}" destId="{F1903401-CDA9-4777-A04C-F19A89F110A0}" srcOrd="0" destOrd="0" presId="urn:microsoft.com/office/officeart/2008/layout/HorizontalMultiLevelHierarchy#1"/>
    <dgm:cxn modelId="{02606767-C781-4EE2-A03E-B4CF2DECD8E6}" type="presOf" srcId="{B764CED6-B38C-4590-855F-1F4460EB1A27}" destId="{EE9BE54A-48D2-43A6-AD4C-394C0EDDA292}" srcOrd="1" destOrd="0" presId="urn:microsoft.com/office/officeart/2008/layout/HorizontalMultiLevelHierarchy#1"/>
    <dgm:cxn modelId="{6D0DB9EA-21F0-4CB6-B87E-6F320B6A64F7}" type="presOf" srcId="{0E2CB039-CC31-48A4-8156-6B36281AE8EC}" destId="{25DAE38A-FD8C-46C3-B34D-A50FB369E7DF}" srcOrd="0" destOrd="0" presId="urn:microsoft.com/office/officeart/2008/layout/HorizontalMultiLevelHierarchy#1"/>
    <dgm:cxn modelId="{BEA13542-8969-409E-8D0A-6088868169AE}" srcId="{00360BBF-6709-42DA-A6DE-B8193ABE792F}" destId="{CACC7C31-0A19-4B77-8109-9AAB9EC25D20}" srcOrd="3" destOrd="0" parTransId="{F68F9F1A-A0AC-4627-BB76-A21CB9C16ACA}" sibTransId="{D22C3584-0D16-4A12-B343-F9C335256014}"/>
    <dgm:cxn modelId="{870CEA73-87FC-4DC9-B5AA-57FBBEAC02D5}" type="presOf" srcId="{F2167233-387A-4C2A-92FA-201B800AF2E5}" destId="{25CF5DCC-0AE9-4D09-ABC1-8BE4D97FDFCB}" srcOrd="0" destOrd="0" presId="urn:microsoft.com/office/officeart/2008/layout/HorizontalMultiLevelHierarchy#1"/>
    <dgm:cxn modelId="{88D7303B-11EE-482D-BD3E-465B1418C865}" type="presOf" srcId="{12F72430-90C8-46E7-9363-A8933111BAFD}" destId="{573F9BF2-AC82-43FC-A361-118085DB3D65}" srcOrd="0" destOrd="0" presId="urn:microsoft.com/office/officeart/2008/layout/HorizontalMultiLevelHierarchy#1"/>
    <dgm:cxn modelId="{DC7D32C3-06FB-44A6-9ED1-804DD8D43B2C}" type="presOf" srcId="{0150A799-C83B-499D-BB9F-10C758CEFD9B}" destId="{AD67EDBF-32B4-495C-A262-4812FBE80932}" srcOrd="0" destOrd="0" presId="urn:microsoft.com/office/officeart/2008/layout/HorizontalMultiLevelHierarchy#1"/>
    <dgm:cxn modelId="{E7BA0A68-6244-439A-98AD-6AD7291195CA}" srcId="{00360BBF-6709-42DA-A6DE-B8193ABE792F}" destId="{12F72430-90C8-46E7-9363-A8933111BAFD}" srcOrd="2" destOrd="0" parTransId="{9324F21A-CF22-404B-991C-F0FAD04F1E1A}" sibTransId="{DF00040C-AB67-4D43-B520-7E02E511DCB9}"/>
    <dgm:cxn modelId="{CEF30DD7-378F-4F7D-8177-D14AEC795445}" type="presOf" srcId="{9324F21A-CF22-404B-991C-F0FAD04F1E1A}" destId="{92BF821D-14E3-40BB-B3C5-212A94A9CA22}" srcOrd="1" destOrd="0" presId="urn:microsoft.com/office/officeart/2008/layout/HorizontalMultiLevelHierarchy#1"/>
    <dgm:cxn modelId="{0AB02483-E4D3-420D-A162-9A04961AD080}" srcId="{00360BBF-6709-42DA-A6DE-B8193ABE792F}" destId="{0150A799-C83B-499D-BB9F-10C758CEFD9B}" srcOrd="0" destOrd="0" parTransId="{F2167233-387A-4C2A-92FA-201B800AF2E5}" sibTransId="{C4F81D71-55D6-477B-91FF-B7E8CDA27FA4}"/>
    <dgm:cxn modelId="{B2E588AE-0087-4EEC-AE3C-8AC103C9F98D}" type="presOf" srcId="{F2167233-387A-4C2A-92FA-201B800AF2E5}" destId="{61AA8207-A6A4-4905-9FD1-93C90724B340}" srcOrd="1" destOrd="0" presId="urn:microsoft.com/office/officeart/2008/layout/HorizontalMultiLevelHierarchy#1"/>
    <dgm:cxn modelId="{8097586B-CB6E-4456-81DF-3A5E292FCB89}" type="presOf" srcId="{F68F9F1A-A0AC-4627-BB76-A21CB9C16ACA}" destId="{EE8B77DA-77C5-46AD-80A2-BD307CFE9F0A}" srcOrd="0" destOrd="0" presId="urn:microsoft.com/office/officeart/2008/layout/HorizontalMultiLevelHierarchy#1"/>
    <dgm:cxn modelId="{1FE897E5-21DF-407B-8D74-E3C9044483FA}" type="presOf" srcId="{9324F21A-CF22-404B-991C-F0FAD04F1E1A}" destId="{531482B3-13DA-4E77-8EF9-7A508768A321}" srcOrd="0" destOrd="0" presId="urn:microsoft.com/office/officeart/2008/layout/HorizontalMultiLevelHierarchy#1"/>
    <dgm:cxn modelId="{927B083E-E368-4198-95CD-EEBB921837EA}" type="presOf" srcId="{24C9F698-7D4E-4709-8117-FB7CF1BB6ECA}" destId="{94F14A6F-3CD0-4A17-88D3-6F4D0EB2D4E6}" srcOrd="0" destOrd="0" presId="urn:microsoft.com/office/officeart/2008/layout/HorizontalMultiLevelHierarchy#1"/>
    <dgm:cxn modelId="{E3C22ACC-3B44-43EF-8E94-44E603171059}" type="presOf" srcId="{CACC7C31-0A19-4B77-8109-9AAB9EC25D20}" destId="{B2DE3A8A-BA09-499F-9C72-0630724E4538}" srcOrd="0" destOrd="0" presId="urn:microsoft.com/office/officeart/2008/layout/HorizontalMultiLevelHierarchy#1"/>
    <dgm:cxn modelId="{2EDB0003-C7B7-4080-84DB-17F0B3D1BBF1}" type="presParOf" srcId="{25DAE38A-FD8C-46C3-B34D-A50FB369E7DF}" destId="{CB26C9DD-3124-450D-81B6-4B010B30C520}" srcOrd="0" destOrd="0" presId="urn:microsoft.com/office/officeart/2008/layout/HorizontalMultiLevelHierarchy#1"/>
    <dgm:cxn modelId="{07561892-B47C-4985-88F4-BD53B7154A40}" type="presParOf" srcId="{CB26C9DD-3124-450D-81B6-4B010B30C520}" destId="{D1C52863-34A6-4E04-9740-6E0567681A8F}" srcOrd="0" destOrd="0" presId="urn:microsoft.com/office/officeart/2008/layout/HorizontalMultiLevelHierarchy#1"/>
    <dgm:cxn modelId="{9D9A6879-147B-4430-87F4-BC8A874017BB}" type="presParOf" srcId="{CB26C9DD-3124-450D-81B6-4B010B30C520}" destId="{CFBE3A7D-7CD3-413D-AA64-9100FA79E8D0}" srcOrd="1" destOrd="0" presId="urn:microsoft.com/office/officeart/2008/layout/HorizontalMultiLevelHierarchy#1"/>
    <dgm:cxn modelId="{4C0149FC-9391-40BA-97DD-9B7423D0F020}" type="presParOf" srcId="{CFBE3A7D-7CD3-413D-AA64-9100FA79E8D0}" destId="{25CF5DCC-0AE9-4D09-ABC1-8BE4D97FDFCB}" srcOrd="0" destOrd="0" presId="urn:microsoft.com/office/officeart/2008/layout/HorizontalMultiLevelHierarchy#1"/>
    <dgm:cxn modelId="{6248B56B-26CF-46DD-9445-3E79D2A3DF1A}" type="presParOf" srcId="{25CF5DCC-0AE9-4D09-ABC1-8BE4D97FDFCB}" destId="{61AA8207-A6A4-4905-9FD1-93C90724B340}" srcOrd="0" destOrd="0" presId="urn:microsoft.com/office/officeart/2008/layout/HorizontalMultiLevelHierarchy#1"/>
    <dgm:cxn modelId="{6FC17F3A-9BB0-41E8-B495-89DCA625DB03}" type="presParOf" srcId="{CFBE3A7D-7CD3-413D-AA64-9100FA79E8D0}" destId="{E4E2AF43-D45C-43E2-8E5A-8B4F8328AA50}" srcOrd="1" destOrd="0" presId="urn:microsoft.com/office/officeart/2008/layout/HorizontalMultiLevelHierarchy#1"/>
    <dgm:cxn modelId="{644EF1C3-1797-4634-BA0C-C25B85D6D1C6}" type="presParOf" srcId="{E4E2AF43-D45C-43E2-8E5A-8B4F8328AA50}" destId="{AD67EDBF-32B4-495C-A262-4812FBE80932}" srcOrd="0" destOrd="0" presId="urn:microsoft.com/office/officeart/2008/layout/HorizontalMultiLevelHierarchy#1"/>
    <dgm:cxn modelId="{B3EA9D09-EDF6-478C-9D29-91BE6565A1A7}" type="presParOf" srcId="{E4E2AF43-D45C-43E2-8E5A-8B4F8328AA50}" destId="{BD88E36A-E711-4840-AED6-01651340FCD0}" srcOrd="1" destOrd="0" presId="urn:microsoft.com/office/officeart/2008/layout/HorizontalMultiLevelHierarchy#1"/>
    <dgm:cxn modelId="{718C4A3D-25FA-41F9-837A-0F02152795F6}" type="presParOf" srcId="{CFBE3A7D-7CD3-413D-AA64-9100FA79E8D0}" destId="{F1903401-CDA9-4777-A04C-F19A89F110A0}" srcOrd="2" destOrd="0" presId="urn:microsoft.com/office/officeart/2008/layout/HorizontalMultiLevelHierarchy#1"/>
    <dgm:cxn modelId="{71B3879F-8E30-44DB-B5B9-5E89D541B036}" type="presParOf" srcId="{F1903401-CDA9-4777-A04C-F19A89F110A0}" destId="{D23E054D-0742-441B-9D09-9EB576968A6E}" srcOrd="0" destOrd="0" presId="urn:microsoft.com/office/officeart/2008/layout/HorizontalMultiLevelHierarchy#1"/>
    <dgm:cxn modelId="{AC3955A1-6F4F-4EAC-8BCA-7350CBFCC42E}" type="presParOf" srcId="{CFBE3A7D-7CD3-413D-AA64-9100FA79E8D0}" destId="{145ADC9F-A830-493F-9981-28A949B5D57E}" srcOrd="3" destOrd="0" presId="urn:microsoft.com/office/officeart/2008/layout/HorizontalMultiLevelHierarchy#1"/>
    <dgm:cxn modelId="{98F009EA-41BB-47A3-9E4D-836B2298FBBB}" type="presParOf" srcId="{145ADC9F-A830-493F-9981-28A949B5D57E}" destId="{A288E7CD-845A-4B30-8D9E-0FCFF4059FF8}" srcOrd="0" destOrd="0" presId="urn:microsoft.com/office/officeart/2008/layout/HorizontalMultiLevelHierarchy#1"/>
    <dgm:cxn modelId="{416C5C16-E6D3-4F59-B4F5-A3CEBB095FAE}" type="presParOf" srcId="{145ADC9F-A830-493F-9981-28A949B5D57E}" destId="{8AF56EA1-EF0C-41F7-A64B-4E0DC746E609}" srcOrd="1" destOrd="0" presId="urn:microsoft.com/office/officeart/2008/layout/HorizontalMultiLevelHierarchy#1"/>
    <dgm:cxn modelId="{0D3D0B74-5EE8-4D0C-ACDE-16F05978ED6D}" type="presParOf" srcId="{CFBE3A7D-7CD3-413D-AA64-9100FA79E8D0}" destId="{531482B3-13DA-4E77-8EF9-7A508768A321}" srcOrd="4" destOrd="0" presId="urn:microsoft.com/office/officeart/2008/layout/HorizontalMultiLevelHierarchy#1"/>
    <dgm:cxn modelId="{7E50797F-CD22-4896-9649-15120BE9A89D}" type="presParOf" srcId="{531482B3-13DA-4E77-8EF9-7A508768A321}" destId="{92BF821D-14E3-40BB-B3C5-212A94A9CA22}" srcOrd="0" destOrd="0" presId="urn:microsoft.com/office/officeart/2008/layout/HorizontalMultiLevelHierarchy#1"/>
    <dgm:cxn modelId="{1C4A2374-1495-4F31-A425-DA7F8A7D590C}" type="presParOf" srcId="{CFBE3A7D-7CD3-413D-AA64-9100FA79E8D0}" destId="{CB322892-7746-46FA-9A5A-A13AAAB16AEB}" srcOrd="5" destOrd="0" presId="urn:microsoft.com/office/officeart/2008/layout/HorizontalMultiLevelHierarchy#1"/>
    <dgm:cxn modelId="{D1927B22-E8C9-418B-A5F8-79A46628F97E}" type="presParOf" srcId="{CB322892-7746-46FA-9A5A-A13AAAB16AEB}" destId="{573F9BF2-AC82-43FC-A361-118085DB3D65}" srcOrd="0" destOrd="0" presId="urn:microsoft.com/office/officeart/2008/layout/HorizontalMultiLevelHierarchy#1"/>
    <dgm:cxn modelId="{C3F6ADBE-878F-4042-A53B-362DB1249AA7}" type="presParOf" srcId="{CB322892-7746-46FA-9A5A-A13AAAB16AEB}" destId="{83F1B72F-BD92-4E4B-8B73-2DBC7440818F}" srcOrd="1" destOrd="0" presId="urn:microsoft.com/office/officeart/2008/layout/HorizontalMultiLevelHierarchy#1"/>
    <dgm:cxn modelId="{770AA1EE-6A1D-4883-B3E1-1E1615E9B519}" type="presParOf" srcId="{CFBE3A7D-7CD3-413D-AA64-9100FA79E8D0}" destId="{EE8B77DA-77C5-46AD-80A2-BD307CFE9F0A}" srcOrd="6" destOrd="0" presId="urn:microsoft.com/office/officeart/2008/layout/HorizontalMultiLevelHierarchy#1"/>
    <dgm:cxn modelId="{9A7888F5-848A-4BDA-87DF-A566B4427BE1}" type="presParOf" srcId="{EE8B77DA-77C5-46AD-80A2-BD307CFE9F0A}" destId="{7E8E6685-0078-4B86-BC52-3A0FBAF76686}" srcOrd="0" destOrd="0" presId="urn:microsoft.com/office/officeart/2008/layout/HorizontalMultiLevelHierarchy#1"/>
    <dgm:cxn modelId="{B179F9B3-5783-49FE-8F29-EE34BC121C6C}" type="presParOf" srcId="{CFBE3A7D-7CD3-413D-AA64-9100FA79E8D0}" destId="{4C9B0C12-D40F-4085-B321-C72DDFDB9D14}" srcOrd="7" destOrd="0" presId="urn:microsoft.com/office/officeart/2008/layout/HorizontalMultiLevelHierarchy#1"/>
    <dgm:cxn modelId="{59876B54-E190-4FCE-B77D-64D201F690E8}" type="presParOf" srcId="{4C9B0C12-D40F-4085-B321-C72DDFDB9D14}" destId="{B2DE3A8A-BA09-499F-9C72-0630724E4538}" srcOrd="0" destOrd="0" presId="urn:microsoft.com/office/officeart/2008/layout/HorizontalMultiLevelHierarchy#1"/>
    <dgm:cxn modelId="{65346E0A-1EB3-473F-8847-0B1172220261}" type="presParOf" srcId="{4C9B0C12-D40F-4085-B321-C72DDFDB9D14}" destId="{225055FE-8B42-4143-ADD3-8E6B554691DD}" srcOrd="1" destOrd="0" presId="urn:microsoft.com/office/officeart/2008/layout/HorizontalMultiLevelHierarchy#1"/>
    <dgm:cxn modelId="{E5C5B876-DC0A-4326-A50C-10635A191136}" type="presParOf" srcId="{CFBE3A7D-7CD3-413D-AA64-9100FA79E8D0}" destId="{69201674-1235-4FA7-9CBC-B675F6713E38}" srcOrd="8" destOrd="0" presId="urn:microsoft.com/office/officeart/2008/layout/HorizontalMultiLevelHierarchy#1"/>
    <dgm:cxn modelId="{8FF91E56-F13B-4947-8ED1-D5344BA8B229}" type="presParOf" srcId="{69201674-1235-4FA7-9CBC-B675F6713E38}" destId="{EE9BE54A-48D2-43A6-AD4C-394C0EDDA292}" srcOrd="0" destOrd="0" presId="urn:microsoft.com/office/officeart/2008/layout/HorizontalMultiLevelHierarchy#1"/>
    <dgm:cxn modelId="{1DE03DE6-5307-4053-8643-6BC6B841CFDB}" type="presParOf" srcId="{CFBE3A7D-7CD3-413D-AA64-9100FA79E8D0}" destId="{991F253B-0E4F-40EA-A604-E0113D6B712C}" srcOrd="9" destOrd="0" presId="urn:microsoft.com/office/officeart/2008/layout/HorizontalMultiLevelHierarchy#1"/>
    <dgm:cxn modelId="{6E45148A-7AB8-4359-A331-8529C772D61E}" type="presParOf" srcId="{991F253B-0E4F-40EA-A604-E0113D6B712C}" destId="{94F14A6F-3CD0-4A17-88D3-6F4D0EB2D4E6}" srcOrd="0" destOrd="0" presId="urn:microsoft.com/office/officeart/2008/layout/HorizontalMultiLevelHierarchy#1"/>
    <dgm:cxn modelId="{C9ACB6B2-5412-4DB7-9F59-1E5825FCB44B}" type="presParOf" srcId="{991F253B-0E4F-40EA-A604-E0113D6B712C}" destId="{29A4DBB5-5792-469E-B23C-2F896481FC4D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#2" qsCatId="simple" csTypeId="urn:microsoft.com/office/officeart/2005/8/colors/colorful4#1" csCatId="colorful" phldr="1"/>
      <dgm:spPr/>
      <dgm:t>
        <a:bodyPr/>
        <a:lstStyle/>
        <a:p>
          <a:endParaRPr lang="en-US"/>
        </a:p>
      </dgm:t>
    </dgm:pt>
    <dgm:pt modelId="{1F884CF4-1E4C-423F-AE7B-0BAC3D97360D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/>
            <a:t>Средства из буџета општине </a:t>
          </a:r>
          <a:r>
            <a:rPr lang="sr-Cyrl-RS" dirty="0" smtClean="0"/>
            <a:t>3</a:t>
          </a:r>
          <a:r>
            <a:rPr lang="en-US" dirty="0" smtClean="0"/>
            <a:t>.</a:t>
          </a:r>
          <a:r>
            <a:rPr lang="sr-Cyrl-RS" dirty="0" smtClean="0"/>
            <a:t>728.195.396</a:t>
          </a:r>
          <a:endParaRPr lang="en-US" dirty="0">
            <a:solidFill>
              <a:srgbClr val="FF0000"/>
            </a:solidFill>
          </a:endParaRPr>
        </a:p>
      </dgm:t>
    </dgm:pt>
    <dgm:pt modelId="{B54F7004-6983-4114-82DE-5ADF4FEF4D02}" type="parTrans" cxnId="{3A2EABEF-17DD-4C1F-A3FB-854D08E7AF57}">
      <dgm:prSet/>
      <dgm:spPr/>
      <dgm:t>
        <a:bodyPr/>
        <a:lstStyle/>
        <a:p>
          <a:endParaRPr lang="en-US"/>
        </a:p>
      </dgm:t>
    </dgm:pt>
    <dgm:pt modelId="{1B723845-E0D1-4671-AE0F-32E0821595D7}" type="sibTrans" cxnId="{3A2EABEF-17DD-4C1F-A3FB-854D08E7AF57}">
      <dgm:prSet/>
      <dgm:spPr/>
      <dgm:t>
        <a:bodyPr/>
        <a:lstStyle/>
        <a:p>
          <a:endParaRPr lang="en-US"/>
        </a:p>
      </dgm:t>
    </dgm:pt>
    <dgm:pt modelId="{258C614E-C25D-47E8-BC69-ECC42BFEC5CC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/>
            <a:t>Пренета средства из ранијих година</a:t>
          </a:r>
          <a:r>
            <a:rPr lang="sr-Cyrl-RS" dirty="0">
              <a:solidFill>
                <a:srgbClr val="FF0000"/>
              </a:solidFill>
            </a:rPr>
            <a:t> </a:t>
          </a:r>
          <a:r>
            <a:rPr lang="sr-Cyrl-RS" dirty="0" smtClean="0">
              <a:solidFill>
                <a:srgbClr val="FF0000"/>
              </a:solidFill>
            </a:rPr>
            <a:t>24.516.429 </a:t>
          </a:r>
          <a:endParaRPr lang="en-US" dirty="0">
            <a:solidFill>
              <a:srgbClr val="FF0000"/>
            </a:solidFill>
          </a:endParaRPr>
        </a:p>
      </dgm:t>
    </dgm:pt>
    <dgm:pt modelId="{0EE00226-4F18-428E-857D-BB8AB5FED661}" type="parTrans" cxnId="{F7B8BE46-5272-4E78-8AA0-3EDCCA733B3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F7B8BE46-5272-4E78-8AA0-3EDCCA733B32}">
      <dgm:prSet/>
      <dgm:spPr/>
      <dgm:t>
        <a:bodyPr/>
        <a:lstStyle/>
        <a:p>
          <a:endParaRPr lang="en-US"/>
        </a:p>
      </dgm:t>
    </dgm:pt>
    <dgm:pt modelId="{567740A1-931A-404E-B8A7-DCAB60009AEA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300" dirty="0">
              <a:solidFill>
                <a:schemeClr val="bg1"/>
              </a:solidFill>
            </a:rPr>
            <a:t>Укупан буџет општине </a:t>
          </a:r>
          <a:r>
            <a:rPr lang="sr-Cyrl-RS" sz="1300" dirty="0" smtClean="0">
              <a:solidFill>
                <a:schemeClr val="bg1"/>
              </a:solidFill>
            </a:rPr>
            <a:t>3.950.000.000</a:t>
          </a:r>
          <a:endParaRPr lang="en-US" sz="1300" dirty="0">
            <a:solidFill>
              <a:srgbClr val="FF0000"/>
            </a:solidFill>
          </a:endParaRPr>
        </a:p>
      </dgm:t>
    </dgm:pt>
    <dgm:pt modelId="{0643A071-2AC8-4124-916D-3A8BE5775A6D}" type="parTrans" cxnId="{A866A2A5-3356-486E-BD72-1C00C432CFA8}">
      <dgm:prSet/>
      <dgm:spPr/>
      <dgm:t>
        <a:bodyPr/>
        <a:lstStyle/>
        <a:p>
          <a:endParaRPr lang="en-US"/>
        </a:p>
      </dgm:t>
    </dgm:pt>
    <dgm:pt modelId="{097825AB-8F2B-4EF3-ABE1-7DCEF8027B99}" type="sibTrans" cxnId="{A866A2A5-3356-486E-BD72-1C00C432CFA8}">
      <dgm:prSet/>
      <dgm:spPr/>
      <dgm:t>
        <a:bodyPr/>
        <a:lstStyle/>
        <a:p>
          <a:endParaRPr lang="en-US"/>
        </a:p>
      </dgm:t>
    </dgm:pt>
    <dgm:pt modelId="{1BFF2E57-C3C3-41C5-AD27-AD5B38758512}">
      <dgm:prSet phldrT="[Text]" phldr="0" custT="0"/>
      <dgm:spPr>
        <a:solidFill>
          <a:schemeClr val="bg1">
            <a:lumMod val="65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>
              <a:solidFill>
                <a:schemeClr val="bg1"/>
              </a:solidFill>
            </a:rPr>
            <a:t>Средства из осталих </a:t>
          </a:r>
          <a:r>
            <a:rPr lang="sr-Cyrl-RS" dirty="0" smtClean="0">
              <a:solidFill>
                <a:schemeClr val="bg1"/>
              </a:solidFill>
            </a:rPr>
            <a:t>извора 197.288.175 </a:t>
          </a:r>
          <a:endParaRPr lang="en-US" dirty="0">
            <a:solidFill>
              <a:srgbClr val="FF0000"/>
            </a:solidFill>
          </a:endParaRPr>
        </a:p>
      </dgm:t>
    </dgm:pt>
    <dgm:pt modelId="{16C36D11-8C3A-418B-89AD-79984C43541D}" type="parTrans" cxnId="{E0B5A7AD-3999-497C-B5BD-FAA084E16176}">
      <dgm:prSet/>
      <dgm:spPr/>
      <dgm:t>
        <a:bodyPr/>
        <a:lstStyle/>
        <a:p>
          <a:endParaRPr lang="en-US"/>
        </a:p>
      </dgm:t>
    </dgm:pt>
    <dgm:pt modelId="{E3D49EE4-B8C9-4269-B149-653B95D47416}" type="sibTrans" cxnId="{E0B5A7AD-3999-497C-B5BD-FAA084E16176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D96E659A-663E-485D-BF89-FD74BE74A5C4}" type="pres">
      <dgm:prSet presAssocID="{1F884CF4-1E4C-423F-AE7B-0BAC3D9736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3"/>
      <dgm:spPr/>
      <dgm:t>
        <a:bodyPr/>
        <a:lstStyle/>
        <a:p>
          <a:endParaRPr lang="sr-Latn-RS"/>
        </a:p>
      </dgm:t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3"/>
      <dgm:spPr/>
      <dgm:t>
        <a:bodyPr/>
        <a:lstStyle/>
        <a:p>
          <a:endParaRPr lang="sr-Latn-RS"/>
        </a:p>
      </dgm:t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4" custScaleX="152240" custScaleY="84618" custLinFactX="133199" custLinFactNeighborX="200000" custLinFactNeighborY="4851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0E35084-2DEE-4C9C-8259-DF4374B4BFC7}" type="pres">
      <dgm:prSet presAssocID="{097825AB-8F2B-4EF3-ABE1-7DCEF8027B99}" presName="spacerL" presStyleCnt="0"/>
      <dgm:spPr/>
    </dgm:pt>
    <dgm:pt modelId="{4F4F87F2-8514-4849-B974-53331EFFA6A3}" type="pres">
      <dgm:prSet presAssocID="{097825AB-8F2B-4EF3-ABE1-7DCEF8027B99}" presName="sibTrans" presStyleLbl="sibTrans2D1" presStyleIdx="2" presStyleCnt="3" custLinFactX="-66105" custLinFactNeighborX="-100000" custLinFactNeighborY="1705"/>
      <dgm:spPr/>
      <dgm:t>
        <a:bodyPr/>
        <a:lstStyle/>
        <a:p>
          <a:endParaRPr lang="sr-Latn-RS"/>
        </a:p>
      </dgm:t>
    </dgm:pt>
    <dgm:pt modelId="{DB23206D-9806-4AA8-923C-592167F0D1C1}" type="pres">
      <dgm:prSet presAssocID="{097825AB-8F2B-4EF3-ABE1-7DCEF8027B99}" presName="spacerR" presStyleCnt="0"/>
      <dgm:spPr/>
    </dgm:pt>
    <dgm:pt modelId="{A6BD896E-4D4C-4AE1-9C22-3ED8631C5A0A}" type="pres">
      <dgm:prSet presAssocID="{1BFF2E57-C3C3-41C5-AD27-AD5B38758512}" presName="node" presStyleLbl="node1" presStyleIdx="3" presStyleCnt="4" custScaleX="96115" custScaleY="96476" custLinFactX="-199529" custLinFactNeighborX="-200000" custLinFactNeighborY="-107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F570B2ED-A700-48ED-B3EF-9E14FB89DE95}" type="presOf" srcId="{1F884CF4-1E4C-423F-AE7B-0BAC3D97360D}" destId="{D96E659A-663E-485D-BF89-FD74BE74A5C4}" srcOrd="0" destOrd="0" presId="urn:microsoft.com/office/officeart/2005/8/layout/equation1"/>
    <dgm:cxn modelId="{3A2EABEF-17DD-4C1F-A3FB-854D08E7AF57}" srcId="{028ECFAC-63B3-40F0-9E03-B31D365E432C}" destId="{1F884CF4-1E4C-423F-AE7B-0BAC3D97360D}" srcOrd="0" destOrd="0" parTransId="{B54F7004-6983-4114-82DE-5ADF4FEF4D02}" sibTransId="{1B723845-E0D1-4671-AE0F-32E0821595D7}"/>
    <dgm:cxn modelId="{A368D4F5-3FEB-45BB-A573-CD4E3B5C7B40}" type="presOf" srcId="{567740A1-931A-404E-B8A7-DCAB60009AEA}" destId="{6C1FFF0F-B1A4-4C41-B9D3-30452A0DFA4B}" srcOrd="0" destOrd="0" presId="urn:microsoft.com/office/officeart/2005/8/layout/equation1"/>
    <dgm:cxn modelId="{006A63AB-BA0A-4A63-9CA0-91974248D5EF}" type="presOf" srcId="{44AA7FFE-EC5D-4B4A-A884-0D1E57526835}" destId="{41F09F99-3DCC-47E4-9188-F7D103A1F6E3}" srcOrd="0" destOrd="0" presId="urn:microsoft.com/office/officeart/2005/8/layout/equation1"/>
    <dgm:cxn modelId="{59DA248B-9A21-4D81-913E-06584DC0F842}" type="presOf" srcId="{1BFF2E57-C3C3-41C5-AD27-AD5B38758512}" destId="{A6BD896E-4D4C-4AE1-9C22-3ED8631C5A0A}" srcOrd="0" destOrd="0" presId="urn:microsoft.com/office/officeart/2005/8/layout/equation1"/>
    <dgm:cxn modelId="{E0B5A7AD-3999-497C-B5BD-FAA084E16176}" srcId="{028ECFAC-63B3-40F0-9E03-B31D365E432C}" destId="{1BFF2E57-C3C3-41C5-AD27-AD5B38758512}" srcOrd="3" destOrd="0" parTransId="{16C36D11-8C3A-418B-89AD-79984C43541D}" sibTransId="{E3D49EE4-B8C9-4269-B149-653B95D47416}"/>
    <dgm:cxn modelId="{39D58136-6A13-4385-90EC-0EFE8F2A6CBB}" type="presOf" srcId="{1B723845-E0D1-4671-AE0F-32E0821595D7}" destId="{98F3E7AB-6934-48FA-B82F-FBEAF1B2375D}" srcOrd="0" destOrd="0" presId="urn:microsoft.com/office/officeart/2005/8/layout/equation1"/>
    <dgm:cxn modelId="{A866A2A5-3356-486E-BD72-1C00C432CFA8}" srcId="{028ECFAC-63B3-40F0-9E03-B31D365E432C}" destId="{567740A1-931A-404E-B8A7-DCAB60009AEA}" srcOrd="2" destOrd="0" parTransId="{0643A071-2AC8-4124-916D-3A8BE5775A6D}" sibTransId="{097825AB-8F2B-4EF3-ABE1-7DCEF8027B99}"/>
    <dgm:cxn modelId="{945EB2FA-D432-4C00-8EA8-C88C587C5124}" type="presOf" srcId="{097825AB-8F2B-4EF3-ABE1-7DCEF8027B99}" destId="{4F4F87F2-8514-4849-B974-53331EFFA6A3}" srcOrd="0" destOrd="0" presId="urn:microsoft.com/office/officeart/2005/8/layout/equation1"/>
    <dgm:cxn modelId="{C71AD409-C7CD-4883-8283-0AB020F998B3}" type="presOf" srcId="{028ECFAC-63B3-40F0-9E03-B31D365E432C}" destId="{688A0EC4-0F6D-4987-959D-CA5F27B3CF24}" srcOrd="0" destOrd="0" presId="urn:microsoft.com/office/officeart/2005/8/layout/equation1"/>
    <dgm:cxn modelId="{800DA382-008F-48AB-8BD6-EA4EB0D0B8F1}" type="presOf" srcId="{258C614E-C25D-47E8-BC69-ECC42BFEC5CC}" destId="{2F60A798-586E-4E47-B649-25F047F36835}" srcOrd="0" destOrd="0" presId="urn:microsoft.com/office/officeart/2005/8/layout/equation1"/>
    <dgm:cxn modelId="{F7B8BE46-5272-4E78-8AA0-3EDCCA733B32}" srcId="{028ECFAC-63B3-40F0-9E03-B31D365E432C}" destId="{258C614E-C25D-47E8-BC69-ECC42BFEC5CC}" srcOrd="1" destOrd="0" parTransId="{0EE00226-4F18-428E-857D-BB8AB5FED661}" sibTransId="{44AA7FFE-EC5D-4B4A-A884-0D1E57526835}"/>
    <dgm:cxn modelId="{E426C673-0AEA-45E0-9C77-75AFA45E1DAB}" type="presParOf" srcId="{688A0EC4-0F6D-4987-959D-CA5F27B3CF24}" destId="{D96E659A-663E-485D-BF89-FD74BE74A5C4}" srcOrd="0" destOrd="0" presId="urn:microsoft.com/office/officeart/2005/8/layout/equation1"/>
    <dgm:cxn modelId="{CEDF5CB8-C176-4E4D-9580-D3913B6F45CF}" type="presParOf" srcId="{688A0EC4-0F6D-4987-959D-CA5F27B3CF24}" destId="{BA78071E-3EA3-4945-922C-AE021F34276A}" srcOrd="1" destOrd="0" presId="urn:microsoft.com/office/officeart/2005/8/layout/equation1"/>
    <dgm:cxn modelId="{E5DE0C4E-17DA-401C-AA4F-B4D36E843F8E}" type="presParOf" srcId="{688A0EC4-0F6D-4987-959D-CA5F27B3CF24}" destId="{98F3E7AB-6934-48FA-B82F-FBEAF1B2375D}" srcOrd="2" destOrd="0" presId="urn:microsoft.com/office/officeart/2005/8/layout/equation1"/>
    <dgm:cxn modelId="{70156142-0790-493F-8B05-8DD6126A10E3}" type="presParOf" srcId="{688A0EC4-0F6D-4987-959D-CA5F27B3CF24}" destId="{F9CA65E4-8785-4412-A513-0A2695416EE5}" srcOrd="3" destOrd="0" presId="urn:microsoft.com/office/officeart/2005/8/layout/equation1"/>
    <dgm:cxn modelId="{4082D83C-8D00-4705-BF98-5927D562BCAD}" type="presParOf" srcId="{688A0EC4-0F6D-4987-959D-CA5F27B3CF24}" destId="{2F60A798-586E-4E47-B649-25F047F36835}" srcOrd="4" destOrd="0" presId="urn:microsoft.com/office/officeart/2005/8/layout/equation1"/>
    <dgm:cxn modelId="{87FC6C3D-1A2E-45D5-8A3F-7149396FFCFF}" type="presParOf" srcId="{688A0EC4-0F6D-4987-959D-CA5F27B3CF24}" destId="{F90D06A4-272D-4E58-B7CB-EB8C424E859B}" srcOrd="5" destOrd="0" presId="urn:microsoft.com/office/officeart/2005/8/layout/equation1"/>
    <dgm:cxn modelId="{C3B5E452-84F1-445D-BC30-BDDCA3967670}" type="presParOf" srcId="{688A0EC4-0F6D-4987-959D-CA5F27B3CF24}" destId="{41F09F99-3DCC-47E4-9188-F7D103A1F6E3}" srcOrd="6" destOrd="0" presId="urn:microsoft.com/office/officeart/2005/8/layout/equation1"/>
    <dgm:cxn modelId="{9CEBC88F-CFAD-42A2-93C1-F9B853DEB5F3}" type="presParOf" srcId="{688A0EC4-0F6D-4987-959D-CA5F27B3CF24}" destId="{F015C141-867A-4124-B290-CA1BB3474B22}" srcOrd="7" destOrd="0" presId="urn:microsoft.com/office/officeart/2005/8/layout/equation1"/>
    <dgm:cxn modelId="{093B6CED-7DFC-4FD2-B2AB-F8CB99D8BD7D}" type="presParOf" srcId="{688A0EC4-0F6D-4987-959D-CA5F27B3CF24}" destId="{6C1FFF0F-B1A4-4C41-B9D3-30452A0DFA4B}" srcOrd="8" destOrd="0" presId="urn:microsoft.com/office/officeart/2005/8/layout/equation1"/>
    <dgm:cxn modelId="{F146D2A6-1B99-4AB0-B164-CCE8726BB5B2}" type="presParOf" srcId="{688A0EC4-0F6D-4987-959D-CA5F27B3CF24}" destId="{50E35084-2DEE-4C9C-8259-DF4374B4BFC7}" srcOrd="9" destOrd="0" presId="urn:microsoft.com/office/officeart/2005/8/layout/equation1"/>
    <dgm:cxn modelId="{B226F2AE-157F-4DDD-83A0-3418FA435045}" type="presParOf" srcId="{688A0EC4-0F6D-4987-959D-CA5F27B3CF24}" destId="{4F4F87F2-8514-4849-B974-53331EFFA6A3}" srcOrd="10" destOrd="0" presId="urn:microsoft.com/office/officeart/2005/8/layout/equation1"/>
    <dgm:cxn modelId="{D83559B3-E21D-4FE6-9393-2B00D89F0FDC}" type="presParOf" srcId="{688A0EC4-0F6D-4987-959D-CA5F27B3CF24}" destId="{DB23206D-9806-4AA8-923C-592167F0D1C1}" srcOrd="11" destOrd="0" presId="urn:microsoft.com/office/officeart/2005/8/layout/equation1"/>
    <dgm:cxn modelId="{E3A3B1A8-F4E0-4B1D-8961-9040A9778F50}" type="presParOf" srcId="{688A0EC4-0F6D-4987-959D-CA5F27B3CF24}" destId="{A6BD896E-4D4C-4AE1-9C22-3ED8631C5A0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1" i="1" dirty="0"/>
            <a:t>Донације</a:t>
          </a:r>
          <a:r>
            <a:rPr lang="sr-Cyrl-CS" sz="1400" b="1" dirty="0"/>
            <a:t> </a:t>
          </a:r>
          <a:r>
            <a:rPr lang="sr-Cyrl-CS" sz="14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Calibri" panose="020F0502020204030204" pitchFamily="34" charset="0"/>
            </a:rPr>
            <a:t> </a:t>
          </a:r>
          <a:r>
            <a:rPr lang="sr-Cyrl-RS" altLang="en-US" sz="1400" dirty="0">
              <a:latin typeface="Calibri" panose="020F0502020204030204" pitchFamily="34" charset="0"/>
            </a:rPr>
            <a:t>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0" i="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Представљају вишак прихода буџета општине који нису потрошени у претходној  буџетској години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D90891A-5CA6-46E0-9B94-066929D862D5}" type="presOf" srcId="{28888755-727E-436B-B2F2-DA7896544A65}" destId="{9312B733-3AEB-49F6-8245-08553BA2949B}" srcOrd="0" destOrd="0" presId="urn:diagrams.loki3.com/BracketList"/>
    <dgm:cxn modelId="{53E397A2-7CAD-4A4C-ABDE-885D92961EB2}" type="presOf" srcId="{FE2BA0E8-81AC-463B-B498-EF464F5BCE06}" destId="{9893D59A-7FEC-486D-89C4-D28135F6121C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E9154DB6-8B71-4C47-A778-19BA49538396}" type="presOf" srcId="{92FD0664-EE76-4121-BE7B-68FC1EE5F4D7}" destId="{C6BA9D27-2D60-4BA7-98A9-E18E57FDB6CB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1021894C-289A-4B28-BA0D-6767C27230B8}" type="presOf" srcId="{D45E583C-4AAD-40D2-9D24-9A0A68141567}" destId="{7BB6658A-32E0-42C7-B82A-240BF45CF27D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07D637A-714A-406B-993E-0E5A5B39956B}" type="presOf" srcId="{E1B79EE1-1157-4302-AB0B-8FEDC81165FD}" destId="{F40D94EA-52E0-4740-A924-EAF350BDF213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7FAF999-9E08-4A6A-A6D7-11D7E30AC118}" type="presOf" srcId="{EEA47F19-311D-44B3-AAA4-35C98BD4844B}" destId="{EFEB1020-9C17-48DC-BBE0-54FA743F9F75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#1" qsCatId="simple" csTypeId="urn:microsoft.com/office/officeart/2005/8/colors/accent4_5#1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 phldr="0" custT="0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/>
            <a:t>Укупни буџетски приходи и примања  </a:t>
          </a:r>
          <a:r>
            <a:rPr lang="sr-Cyrl-RS" dirty="0" smtClean="0"/>
            <a:t>3</a:t>
          </a:r>
          <a:r>
            <a:rPr lang="en-US" dirty="0" smtClean="0"/>
            <a:t>.</a:t>
          </a:r>
          <a:r>
            <a:rPr lang="sr-Cyrl-RS" altLang="en-US" dirty="0" smtClean="0"/>
            <a:t>950.0</a:t>
          </a:r>
          <a:r>
            <a:rPr lang="en-US" dirty="0" smtClean="0"/>
            <a:t>00</a:t>
          </a:r>
          <a:r>
            <a:rPr lang="sr-Cyrl-RS" dirty="0" smtClean="0"/>
            <a:t>.000динара</a:t>
          </a:r>
          <a:endParaRPr lang="en-US" dirty="0"/>
        </a:p>
      </dgm:t>
    </dgm:pt>
    <dgm:pt modelId="{C3508CD6-4178-4856-A1A5-59121457A236}" type="parTrans" cxnId="{BFBE68E4-EB9D-44E8-A075-A3B9466A0A3F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BFBE68E4-EB9D-44E8-A075-A3B9466A0A3F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 phldr="0" custT="0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/>
            <a:t>Приходи од  пореза  </a:t>
          </a:r>
          <a:r>
            <a:rPr lang="sr-Cyrl-RS" dirty="0" smtClean="0"/>
            <a:t>1.802.273.000</a:t>
          </a:r>
          <a:r>
            <a:rPr lang="sr-Cyrl-RS" dirty="0" smtClean="0">
              <a:solidFill>
                <a:srgbClr val="FF0000"/>
              </a:solidFill>
            </a:rPr>
            <a:t>    </a:t>
          </a:r>
          <a:r>
            <a:rPr lang="sr-Cyrl-RS" dirty="0" smtClean="0"/>
            <a:t>    </a:t>
          </a:r>
          <a:r>
            <a:rPr lang="sr-Cyrl-RS" dirty="0"/>
            <a:t>динара</a:t>
          </a:r>
          <a:endParaRPr lang="en-US" dirty="0"/>
        </a:p>
      </dgm:t>
    </dgm:pt>
    <dgm:pt modelId="{E71C9696-7619-4519-B8E6-F2196E95C10E}" type="parTrans" cxnId="{F6051797-0227-4AC0-A185-EEFCD174AEF9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F6051797-0227-4AC0-A185-EEFCD174AEF9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 phldr="0" custT="0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 smtClean="0"/>
            <a:t>Трансфери</a:t>
          </a:r>
          <a:r>
            <a:rPr lang="en-US" dirty="0" smtClean="0"/>
            <a:t> </a:t>
          </a:r>
          <a:r>
            <a:rPr lang="sr-Cyrl-RS" dirty="0" smtClean="0"/>
            <a:t>и донације 392.243.366</a:t>
          </a:r>
          <a:r>
            <a:rPr lang="sr-Latn-RS" dirty="0" smtClean="0">
              <a:solidFill>
                <a:srgbClr val="FF0000"/>
              </a:solidFill>
            </a:rPr>
            <a:t> </a:t>
          </a:r>
          <a:r>
            <a:rPr lang="sr-Cyrl-RS" dirty="0"/>
            <a:t>динара</a:t>
          </a:r>
          <a:endParaRPr lang="en-US" dirty="0"/>
        </a:p>
      </dgm:t>
    </dgm:pt>
    <dgm:pt modelId="{3756029C-568E-4504-8660-3DE9F861C604}" type="parTrans" cxnId="{1A842D56-CDB5-45D5-931C-D4282BF272A7}">
      <dgm:prSet/>
      <dgm:spPr/>
      <dgm:t>
        <a:bodyPr/>
        <a:lstStyle/>
        <a:p>
          <a:pPr algn="ctr"/>
          <a:endParaRPr lang="en-US"/>
        </a:p>
      </dgm:t>
    </dgm:pt>
    <dgm:pt modelId="{FB33CDA3-B14A-45E1-8720-9AFFB02CF5C0}" type="sibTrans" cxnId="{1A842D56-CDB5-45D5-931C-D4282BF272A7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 phldr="0" custT="0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/>
            <a:t>Други приходи  </a:t>
          </a:r>
          <a:r>
            <a:rPr lang="sr-Cyrl-RS" dirty="0" smtClean="0"/>
            <a:t>1.729.167.205 </a:t>
          </a:r>
          <a:r>
            <a:rPr lang="sr-Cyrl-RS" dirty="0"/>
            <a:t>динара</a:t>
          </a:r>
          <a:endParaRPr lang="en-US" dirty="0"/>
        </a:p>
      </dgm:t>
    </dgm:pt>
    <dgm:pt modelId="{C16FE7E0-0CCD-40DA-AE7B-F518D75734AD}" type="parTrans" cxnId="{601F4B01-86E9-4131-90A5-E626638BA2F3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601F4B01-86E9-4131-90A5-E626638BA2F3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 phldr="0" custT="0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/>
            <a:t>Примања од продаје нефинансијске имовине  </a:t>
          </a:r>
          <a:r>
            <a:rPr lang="sr-Cyrl-RS" dirty="0" smtClean="0"/>
            <a:t>1.800.000 </a:t>
          </a:r>
          <a:r>
            <a:rPr lang="sr-Cyrl-RS" dirty="0"/>
            <a:t>динара</a:t>
          </a:r>
          <a:endParaRPr lang="en-US" dirty="0"/>
        </a:p>
      </dgm:t>
    </dgm:pt>
    <dgm:pt modelId="{4FA9126D-361B-4DA5-854C-1DB4EE314D93}" type="parTrans" cxnId="{3DCE7873-0B2F-4B2C-8E84-73E15F36F062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DCE7873-0B2F-4B2C-8E84-73E15F36F062}">
      <dgm:prSet/>
      <dgm:spPr/>
      <dgm:t>
        <a:bodyPr/>
        <a:lstStyle/>
        <a:p>
          <a:pPr algn="ctr"/>
          <a:endParaRPr lang="en-US"/>
        </a:p>
      </dgm:t>
    </dgm:pt>
    <dgm:pt modelId="{920F0D4F-6C4C-4BE8-9363-F48FBF034871}">
      <dgm:prSet phldrT="[Text]"/>
      <dgm:spPr/>
      <dgm:t>
        <a:bodyPr/>
        <a:lstStyle/>
        <a:p>
          <a:pPr algn="ctr"/>
          <a:r>
            <a:rPr lang="sr-Cyrl-RS" dirty="0"/>
            <a:t>Примања од продаје финансијске имовине  </a:t>
          </a:r>
          <a:r>
            <a:rPr lang="sr-Cyrl-RS" dirty="0" smtClean="0"/>
            <a:t>динара</a:t>
          </a:r>
          <a:endParaRPr lang="en-US" dirty="0"/>
        </a:p>
      </dgm:t>
    </dgm:pt>
    <dgm:pt modelId="{43AA7920-B602-4336-8E46-A663A1629DDB}" type="parTrans" cxnId="{66E075DB-497E-40DD-94A9-87AA45FB6591}">
      <dgm:prSet/>
      <dgm:spPr/>
      <dgm:t>
        <a:bodyPr/>
        <a:lstStyle/>
        <a:p>
          <a:pPr algn="ctr"/>
          <a:endParaRPr lang="en-US"/>
        </a:p>
      </dgm:t>
    </dgm:pt>
    <dgm:pt modelId="{5F9FEDD2-AAF1-4278-94C9-B59264FA9EB9}" type="sibTrans" cxnId="{66E075DB-497E-40DD-94A9-87AA45FB6591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dirty="0"/>
            <a:t>Пренета средства из ранијих година</a:t>
          </a:r>
          <a:r>
            <a:rPr lang="sr-Latn-RS" sz="1000" dirty="0"/>
            <a:t> </a:t>
          </a:r>
          <a:r>
            <a:rPr lang="sr-Cyrl-RS" sz="1000" dirty="0" smtClean="0"/>
            <a:t>24</a:t>
          </a:r>
          <a:r>
            <a:rPr lang="sr-Cyrl-RS" altLang="sr-Latn-RS" sz="1000" dirty="0" smtClean="0"/>
            <a:t>.516.429</a:t>
          </a:r>
          <a:r>
            <a:rPr lang="sr-Latn-RS" sz="1000" dirty="0" smtClean="0"/>
            <a:t> </a:t>
          </a:r>
          <a:r>
            <a:rPr lang="sr-Cyrl-RS" sz="1000" dirty="0"/>
            <a:t>динара</a:t>
          </a:r>
          <a:endParaRPr lang="en-US" sz="1000" dirty="0"/>
        </a:p>
      </dgm:t>
    </dgm:pt>
    <dgm:pt modelId="{A1307EAF-2414-4AFE-BE82-97C79333BAA9}" type="parTrans" cxnId="{2873680D-EAEA-4FFC-8406-7EBC0463E3D5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2873680D-EAEA-4FFC-8406-7EBC0463E3D5}">
      <dgm:prSet/>
      <dgm:spPr/>
      <dgm:t>
        <a:bodyPr/>
        <a:lstStyle/>
        <a:p>
          <a:pPr algn="ctr"/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7"/>
      <dgm:spPr/>
      <dgm:t>
        <a:bodyPr/>
        <a:lstStyle/>
        <a:p>
          <a:endParaRPr lang="sr-Latn-RS"/>
        </a:p>
      </dgm:t>
    </dgm:pt>
    <dgm:pt modelId="{63432802-399F-407F-AC10-7219543A0326}" type="pres">
      <dgm:prSet presAssocID="{DB1A1606-130D-4B45-9553-0A0B804495DF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49BFEB2-6844-4A2C-8DC2-780280CBA079}" type="pres">
      <dgm:prSet presAssocID="{AEA7499A-114B-4146-9776-CDD8ACEC6B39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DDE88A7-5745-4E4F-A7A8-F71A4DA0D5F2}" type="pres">
      <dgm:prSet presAssocID="{BF71EFAE-EC9F-46E9-BD2A-1686637595DA}" presName="node" presStyleLbl="vennNode1" presStyleIdx="3" presStyleCnt="7" custRadScaleRad="100226" custRadScaleInc="-101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2DE4213-15E1-4436-8045-C055E8A54EDE}" type="pres">
      <dgm:prSet presAssocID="{40EF3D92-C4CB-4CBC-8AED-087234C53764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1CFC9CD-FF79-40EF-A271-A8DBB0423AC2}" type="pres">
      <dgm:prSet presAssocID="{920F0D4F-6C4C-4BE8-9363-F48FBF034871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C69A2CE-A671-47B5-8CD8-544465E52E9C}" type="pres">
      <dgm:prSet presAssocID="{15426A40-9AD2-4153-8230-E20BC4B11534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DAA67A89-AF44-46D9-9B41-8A008524D79C}" type="presOf" srcId="{691C1FF8-D24B-462D-B13F-4086A7342655}" destId="{E6763EE5-8DA4-47FB-A886-915FA197CAD0}" srcOrd="0" destOrd="0" presId="urn:microsoft.com/office/officeart/2005/8/layout/radial3"/>
    <dgm:cxn modelId="{21443498-95A2-413B-8238-88814BD6BECD}" type="presOf" srcId="{40EF3D92-C4CB-4CBC-8AED-087234C53764}" destId="{72DE4213-15E1-4436-8045-C055E8A54EDE}" srcOrd="0" destOrd="0" presId="urn:microsoft.com/office/officeart/2005/8/layout/radial3"/>
    <dgm:cxn modelId="{1A842D56-CDB5-45D5-931C-D4282BF272A7}" srcId="{43275D6C-D470-4E2E-96F8-239EECE5D634}" destId="{AEA7499A-114B-4146-9776-CDD8ACEC6B39}" srcOrd="1" destOrd="0" parTransId="{3756029C-568E-4504-8660-3DE9F861C604}" sibTransId="{FB33CDA3-B14A-45E1-8720-9AFFB02CF5C0}"/>
    <dgm:cxn modelId="{2873680D-EAEA-4FFC-8406-7EBC0463E3D5}" srcId="{43275D6C-D470-4E2E-96F8-239EECE5D634}" destId="{15426A40-9AD2-4153-8230-E20BC4B11534}" srcOrd="5" destOrd="0" parTransId="{A1307EAF-2414-4AFE-BE82-97C79333BAA9}" sibTransId="{869B992E-498B-4FBD-AA48-03E5171031C9}"/>
    <dgm:cxn modelId="{601F4B01-86E9-4131-90A5-E626638BA2F3}" srcId="{43275D6C-D470-4E2E-96F8-239EECE5D634}" destId="{BF71EFAE-EC9F-46E9-BD2A-1686637595DA}" srcOrd="2" destOrd="0" parTransId="{C16FE7E0-0CCD-40DA-AE7B-F518D75734AD}" sibTransId="{83F53DA1-8C67-4AF5-A20A-9CEC6105D842}"/>
    <dgm:cxn modelId="{3DCE7873-0B2F-4B2C-8E84-73E15F36F062}" srcId="{43275D6C-D470-4E2E-96F8-239EECE5D634}" destId="{40EF3D92-C4CB-4CBC-8AED-087234C53764}" srcOrd="3" destOrd="0" parTransId="{4FA9126D-361B-4DA5-854C-1DB4EE314D93}" sibTransId="{DCC66F39-0032-4915-A732-5C415659FF68}"/>
    <dgm:cxn modelId="{C30469EE-C4ED-4ED8-AED9-D51474DD96EC}" type="presOf" srcId="{BF71EFAE-EC9F-46E9-BD2A-1686637595DA}" destId="{9DDE88A7-5745-4E4F-A7A8-F71A4DA0D5F2}" srcOrd="0" destOrd="0" presId="urn:microsoft.com/office/officeart/2005/8/layout/radial3"/>
    <dgm:cxn modelId="{66E075DB-497E-40DD-94A9-87AA45FB6591}" srcId="{43275D6C-D470-4E2E-96F8-239EECE5D634}" destId="{920F0D4F-6C4C-4BE8-9363-F48FBF034871}" srcOrd="4" destOrd="0" parTransId="{43AA7920-B602-4336-8E46-A663A1629DDB}" sibTransId="{5F9FEDD2-AAF1-4278-94C9-B59264FA9EB9}"/>
    <dgm:cxn modelId="{6D7D6992-E6B6-44F7-B316-D29752A10DA0}" type="presOf" srcId="{15426A40-9AD2-4153-8230-E20BC4B11534}" destId="{FC69A2CE-A671-47B5-8CD8-544465E52E9C}" srcOrd="0" destOrd="0" presId="urn:microsoft.com/office/officeart/2005/8/layout/radial3"/>
    <dgm:cxn modelId="{ED791579-D868-43E9-95F2-7061893047C8}" type="presOf" srcId="{920F0D4F-6C4C-4BE8-9363-F48FBF034871}" destId="{91CFC9CD-FF79-40EF-A271-A8DBB0423AC2}" srcOrd="0" destOrd="0" presId="urn:microsoft.com/office/officeart/2005/8/layout/radial3"/>
    <dgm:cxn modelId="{6217298B-B96F-4FAB-AA35-1634E9A25792}" type="presOf" srcId="{43275D6C-D470-4E2E-96F8-239EECE5D634}" destId="{AFBC9C78-4E8A-498B-ACC1-DC2EFA6E3D36}" srcOrd="0" destOrd="0" presId="urn:microsoft.com/office/officeart/2005/8/layout/radial3"/>
    <dgm:cxn modelId="{F3FFA4E9-0F05-4377-B778-B213043372FD}" type="presOf" srcId="{DB1A1606-130D-4B45-9553-0A0B804495DF}" destId="{63432802-399F-407F-AC10-7219543A0326}" srcOrd="0" destOrd="0" presId="urn:microsoft.com/office/officeart/2005/8/layout/radial3"/>
    <dgm:cxn modelId="{BFBE68E4-EB9D-44E8-A075-A3B9466A0A3F}" srcId="{691C1FF8-D24B-462D-B13F-4086A7342655}" destId="{43275D6C-D470-4E2E-96F8-239EECE5D634}" srcOrd="0" destOrd="0" parTransId="{C3508CD6-4178-4856-A1A5-59121457A236}" sibTransId="{5344238D-D1B6-460D-9BE4-114CABEA8131}"/>
    <dgm:cxn modelId="{60056D75-42DA-4F97-A051-C217DC443FFB}" type="presOf" srcId="{AEA7499A-114B-4146-9776-CDD8ACEC6B39}" destId="{449BFEB2-6844-4A2C-8DC2-780280CBA079}" srcOrd="0" destOrd="0" presId="urn:microsoft.com/office/officeart/2005/8/layout/radial3"/>
    <dgm:cxn modelId="{F6051797-0227-4AC0-A185-EEFCD174AEF9}" srcId="{43275D6C-D470-4E2E-96F8-239EECE5D634}" destId="{DB1A1606-130D-4B45-9553-0A0B804495DF}" srcOrd="0" destOrd="0" parTransId="{E71C9696-7619-4519-B8E6-F2196E95C10E}" sibTransId="{411BF947-09C5-4608-92FF-81B3B11A697B}"/>
    <dgm:cxn modelId="{53C94010-FBA4-48C1-8A2B-E2898421DF25}" type="presParOf" srcId="{E6763EE5-8DA4-47FB-A886-915FA197CAD0}" destId="{1FB746E2-D736-4446-8093-C865FE09A112}" srcOrd="0" destOrd="0" presId="urn:microsoft.com/office/officeart/2005/8/layout/radial3"/>
    <dgm:cxn modelId="{BD9E90CF-0EBA-4B25-95BD-59FE24E96E15}" type="presParOf" srcId="{1FB746E2-D736-4446-8093-C865FE09A112}" destId="{AFBC9C78-4E8A-498B-ACC1-DC2EFA6E3D36}" srcOrd="0" destOrd="0" presId="urn:microsoft.com/office/officeart/2005/8/layout/radial3"/>
    <dgm:cxn modelId="{5BD904B0-40D5-43B2-8539-076F793C095B}" type="presParOf" srcId="{1FB746E2-D736-4446-8093-C865FE09A112}" destId="{63432802-399F-407F-AC10-7219543A0326}" srcOrd="1" destOrd="0" presId="urn:microsoft.com/office/officeart/2005/8/layout/radial3"/>
    <dgm:cxn modelId="{25E22851-78BB-4D06-AFBF-80E0288472B0}" type="presParOf" srcId="{1FB746E2-D736-4446-8093-C865FE09A112}" destId="{449BFEB2-6844-4A2C-8DC2-780280CBA079}" srcOrd="2" destOrd="0" presId="urn:microsoft.com/office/officeart/2005/8/layout/radial3"/>
    <dgm:cxn modelId="{5D23A471-411F-4E50-B9EB-BC7F3C610885}" type="presParOf" srcId="{1FB746E2-D736-4446-8093-C865FE09A112}" destId="{9DDE88A7-5745-4E4F-A7A8-F71A4DA0D5F2}" srcOrd="3" destOrd="0" presId="urn:microsoft.com/office/officeart/2005/8/layout/radial3"/>
    <dgm:cxn modelId="{5CA144F3-BA90-42FE-BFB7-6CA381147D10}" type="presParOf" srcId="{1FB746E2-D736-4446-8093-C865FE09A112}" destId="{72DE4213-15E1-4436-8045-C055E8A54EDE}" srcOrd="4" destOrd="0" presId="urn:microsoft.com/office/officeart/2005/8/layout/radial3"/>
    <dgm:cxn modelId="{549F1914-D3C3-4042-B5CE-3D25B440FCC3}" type="presParOf" srcId="{1FB746E2-D736-4446-8093-C865FE09A112}" destId="{91CFC9CD-FF79-40EF-A271-A8DBB0423AC2}" srcOrd="5" destOrd="0" presId="urn:microsoft.com/office/officeart/2005/8/layout/radial3"/>
    <dgm:cxn modelId="{9E29D2B8-AD09-498D-AB56-B509A54781DF}" type="presParOf" srcId="{1FB746E2-D736-4446-8093-C865FE09A112}" destId="{FC69A2CE-A671-47B5-8CD8-544465E52E9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</a:t>
          </a:r>
          <a:r>
            <a:rPr lang="sr-Cyrl-RS" sz="1400" dirty="0" smtClean="0"/>
            <a:t>казне,накнаду штете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 </a:t>
          </a:r>
          <a:r>
            <a:rPr lang="ru-RU" sz="1400" dirty="0" smtClean="0"/>
            <a:t>јавним предузећима,</a:t>
          </a:r>
          <a:r>
            <a:rPr lang="sr-Cyrl-RS" sz="1400" dirty="0" smtClean="0"/>
            <a:t>ПД „</a:t>
          </a:r>
          <a:r>
            <a:rPr lang="ru-RU" sz="1400" dirty="0" smtClean="0"/>
            <a:t>Еко-аграр», </a:t>
          </a:r>
          <a:r>
            <a:rPr lang="ru-RU" sz="1400" dirty="0"/>
            <a:t>пољопривредним </a:t>
          </a:r>
          <a:r>
            <a:rPr lang="ru-RU" sz="1400" dirty="0" smtClean="0"/>
            <a:t>произвођачима,субвенције за информисање.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</a:t>
          </a:r>
          <a:r>
            <a:rPr lang="sr-Cyrl-RS" sz="1400" dirty="0" smtClean="0"/>
            <a:t>грађана(Помоћ у кући за стара лица,Лични пратиоц и помоћ у кући за децу са сметњама </a:t>
          </a:r>
          <a:r>
            <a:rPr lang="sr-Cyrl-RS" sz="1400" smtClean="0"/>
            <a:t>у развоју,накнаде за превоз пензионера и социјално угроженог становништва,услуге боравка деце и домски смештај за децу ометену у развоју, накнаде за рођење деце и накнада за вантелесну оплодњу,једнократне новчане помоћи)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EC0075EB-3DC2-4074-AA80-170858192B86}" type="presOf" srcId="{28888755-727E-436B-B2F2-DA7896544A65}" destId="{9312B733-3AEB-49F6-8245-08553BA2949B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4A72B881-7734-4A48-B974-4165271D16B3}" type="presOf" srcId="{A22D28D0-C0EE-4FAC-9411-A8A4995FB17B}" destId="{B43D6F8D-5103-4DCA-8971-053A6B7A987B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1EC38B43-666B-4E38-81B7-8A080ED8DA87}" type="presOf" srcId="{0C844461-76DE-4FEA-A87D-23440AD6FC2E}" destId="{C6144CDB-22C1-4337-9F95-C3A522A707D1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125639C7-B690-4F53-A1C9-BB18BE26EFFF}" type="presOf" srcId="{FE2BA0E8-81AC-463B-B498-EF464F5BCE06}" destId="{9893D59A-7FEC-486D-89C4-D28135F6121C}" srcOrd="0" destOrd="0" presId="urn:diagrams.loki3.com/BracketList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E8F8E3A6-DE2E-43A3-A54F-79C8F4CD16F2}" type="presOf" srcId="{92FD0664-EE76-4121-BE7B-68FC1EE5F4D7}" destId="{C6BA9D27-2D60-4BA7-98A9-E18E57FDB6CB}" srcOrd="0" destOrd="0" presId="urn:diagrams.loki3.com/BracketList"/>
    <dgm:cxn modelId="{1A66DD3E-AD41-4FBE-A90F-6733EF188F32}" type="presOf" srcId="{26EF48C7-6381-4355-B03F-DD441AE957C7}" destId="{EFAACCF6-3A6A-4536-89B0-F0A7C44F6BE1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CAC21658-3423-481C-AF27-E9996CB921F1}" type="presOf" srcId="{D45E583C-4AAD-40D2-9D24-9A0A68141567}" destId="{7BB6658A-32E0-42C7-B82A-240BF45CF27D}" srcOrd="0" destOrd="0" presId="urn:diagrams.loki3.com/BracketList"/>
    <dgm:cxn modelId="{6CADC6AF-E4D1-4118-B6AD-2936E20B24E4}" type="presOf" srcId="{E1AD8724-28DC-48C5-B75E-B0D1F33E6279}" destId="{939B76D1-BB33-4E50-9ECD-839FB5787B9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592F709B-0D71-4665-94FE-FCFCC1F99F37}" type="presOf" srcId="{48096665-F98A-4372-9642-AA104F5D458A}" destId="{B471A916-B6F4-4017-A447-E2C98CEE19B9}" srcOrd="0" destOrd="0" presId="urn:diagrams.loki3.com/BracketList"/>
    <dgm:cxn modelId="{45E7555C-A21A-4EDC-9BCD-7FDE66998A88}" type="presOf" srcId="{4B4A2A45-FFA7-47F5-A99D-A2DFD7698107}" destId="{9A05939C-6B40-4C32-897A-4A6DC3E71E5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343950" y="307051"/>
          <a:ext cx="3574844" cy="357476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Скупштина општине</a:t>
          </a:r>
          <a:endParaRPr lang="sr-Cyrl-RS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Председник општине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Општинско веће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Општински правобранилац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Општинска управа</a:t>
          </a:r>
          <a:endParaRPr lang="en-US" sz="1600" kern="1200" dirty="0"/>
        </a:p>
      </dsp:txBody>
      <dsp:txXfrm>
        <a:off x="1867474" y="830564"/>
        <a:ext cx="2527796" cy="2527741"/>
      </dsp:txXfrm>
    </dsp:sp>
    <dsp:sp modelId="{6AE34D3E-FD5D-4402-89AF-BF559D3EC92D}">
      <dsp:nvSpPr>
        <dsp:cNvPr id="0" name=""/>
        <dsp:cNvSpPr/>
      </dsp:nvSpPr>
      <dsp:spPr>
        <a:xfrm>
          <a:off x="3383680" y="144182"/>
          <a:ext cx="397574" cy="39756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442266" y="3616217"/>
          <a:ext cx="287875" cy="288153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5148830" y="1757839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3771281" y="3922745"/>
          <a:ext cx="397574" cy="39756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524041" y="709213"/>
          <a:ext cx="287875" cy="28815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1616535" y="2357531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-171820" y="732487"/>
          <a:ext cx="2251020" cy="1892428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 smtClean="0">
              <a:solidFill>
                <a:schemeClr val="accent1">
                  <a:lumMod val="75000"/>
                </a:schemeClr>
              </a:solidFill>
            </a:rPr>
            <a:t>Културне </a:t>
          </a: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установе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sp:txBody>
      <dsp:txXfrm>
        <a:off x="157834" y="1009627"/>
        <a:ext cx="1591712" cy="1338148"/>
      </dsp:txXfrm>
    </dsp:sp>
    <dsp:sp modelId="{D4397D2C-6DDE-4A42-9855-5F94ADD7F1F8}">
      <dsp:nvSpPr>
        <dsp:cNvPr id="0" name=""/>
        <dsp:cNvSpPr/>
      </dsp:nvSpPr>
      <dsp:spPr>
        <a:xfrm>
          <a:off x="2981451" y="721741"/>
          <a:ext cx="397574" cy="3975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363311" y="2831105"/>
          <a:ext cx="718692" cy="71871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54ECB-2B3F-4C89-9A19-2C63D69076BA}">
      <dsp:nvSpPr>
        <dsp:cNvPr id="0" name=""/>
        <dsp:cNvSpPr/>
      </dsp:nvSpPr>
      <dsp:spPr>
        <a:xfrm>
          <a:off x="5203364" y="216022"/>
          <a:ext cx="1616855" cy="1558093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Основне школе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/>
            <a:t>Средња </a:t>
          </a:r>
          <a:r>
            <a:rPr lang="sr-Cyrl-RS" sz="1200" kern="1200" dirty="0"/>
            <a:t>школе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Дом </a:t>
          </a:r>
          <a:r>
            <a:rPr lang="sr-Cyrl-RS" sz="1200" kern="1200" dirty="0" smtClean="0"/>
            <a:t>здравља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/>
            <a:t>Центар за социјални рад</a:t>
          </a:r>
          <a:endParaRPr lang="en-US" sz="1200" kern="1200" dirty="0"/>
        </a:p>
      </dsp:txBody>
      <dsp:txXfrm>
        <a:off x="5440147" y="444199"/>
        <a:ext cx="1143289" cy="1101739"/>
      </dsp:txXfrm>
    </dsp:sp>
    <dsp:sp modelId="{4ABBCF6F-E7DA-4CE7-A2F5-6DD06BFAA1FA}">
      <dsp:nvSpPr>
        <dsp:cNvPr id="0" name=""/>
        <dsp:cNvSpPr/>
      </dsp:nvSpPr>
      <dsp:spPr>
        <a:xfrm>
          <a:off x="4636903" y="1271737"/>
          <a:ext cx="397574" cy="39756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80608-C72B-40F2-A560-A83F55BD6ABF}">
      <dsp:nvSpPr>
        <dsp:cNvPr id="0" name=""/>
        <dsp:cNvSpPr/>
      </dsp:nvSpPr>
      <dsp:spPr>
        <a:xfrm>
          <a:off x="90062" y="3686376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35534-E508-479C-BE42-766976EE223C}">
      <dsp:nvSpPr>
        <dsp:cNvPr id="0" name=""/>
        <dsp:cNvSpPr/>
      </dsp:nvSpPr>
      <dsp:spPr>
        <a:xfrm>
          <a:off x="2960841" y="3276280"/>
          <a:ext cx="287875" cy="28815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879998" y="2263316"/>
          <a:ext cx="519062" cy="20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2064042"/>
              </a:lnTo>
              <a:lnTo>
                <a:pt x="519062" y="2064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86322" y="3242129"/>
        <a:ext cx="106415" cy="106415"/>
      </dsp:txXfrm>
    </dsp:sp>
    <dsp:sp modelId="{EE8B77DA-77C5-46AD-80A2-BD307CFE9F0A}">
      <dsp:nvSpPr>
        <dsp:cNvPr id="0" name=""/>
        <dsp:cNvSpPr/>
      </dsp:nvSpPr>
      <dsp:spPr>
        <a:xfrm>
          <a:off x="1879998" y="2263316"/>
          <a:ext cx="519062" cy="147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479230"/>
              </a:lnTo>
              <a:lnTo>
                <a:pt x="519062" y="1479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100338" y="2963739"/>
        <a:ext cx="78382" cy="78382"/>
      </dsp:txXfrm>
    </dsp:sp>
    <dsp:sp modelId="{531482B3-13DA-4E77-8EF9-7A508768A321}">
      <dsp:nvSpPr>
        <dsp:cNvPr id="0" name=""/>
        <dsp:cNvSpPr/>
      </dsp:nvSpPr>
      <dsp:spPr>
        <a:xfrm>
          <a:off x="1879998" y="2263316"/>
          <a:ext cx="519062" cy="90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900791"/>
              </a:lnTo>
              <a:lnTo>
                <a:pt x="519062" y="900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3538" y="2687720"/>
        <a:ext cx="51982" cy="51982"/>
      </dsp:txXfrm>
    </dsp:sp>
    <dsp:sp modelId="{F1903401-CDA9-4777-A04C-F19A89F110A0}">
      <dsp:nvSpPr>
        <dsp:cNvPr id="0" name=""/>
        <dsp:cNvSpPr/>
      </dsp:nvSpPr>
      <dsp:spPr>
        <a:xfrm>
          <a:off x="1879998" y="2263316"/>
          <a:ext cx="519062" cy="13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35114"/>
              </a:lnTo>
              <a:lnTo>
                <a:pt x="519062" y="1351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26120" y="2317464"/>
        <a:ext cx="26818" cy="26818"/>
      </dsp:txXfrm>
    </dsp:sp>
    <dsp:sp modelId="{25CF5DCC-0AE9-4D09-ABC1-8BE4D97FDFCB}">
      <dsp:nvSpPr>
        <dsp:cNvPr id="0" name=""/>
        <dsp:cNvSpPr/>
      </dsp:nvSpPr>
      <dsp:spPr>
        <a:xfrm>
          <a:off x="1879998" y="960341"/>
          <a:ext cx="543043" cy="1302974"/>
        </a:xfrm>
        <a:custGeom>
          <a:avLst/>
          <a:gdLst/>
          <a:ahLst/>
          <a:cxnLst/>
          <a:rect l="0" t="0" r="0" b="0"/>
          <a:pathLst>
            <a:path>
              <a:moveTo>
                <a:pt x="0" y="1302974"/>
              </a:moveTo>
              <a:lnTo>
                <a:pt x="271521" y="1302974"/>
              </a:lnTo>
              <a:lnTo>
                <a:pt x="271521" y="0"/>
              </a:lnTo>
              <a:lnTo>
                <a:pt x="5430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6230" y="1576538"/>
        <a:ext cx="70580" cy="70580"/>
      </dsp:txXfrm>
    </dsp:sp>
    <dsp:sp modelId="{D1C52863-34A6-4E04-9740-6E0567681A8F}">
      <dsp:nvSpPr>
        <dsp:cNvPr id="0" name=""/>
        <dsp:cNvSpPr/>
      </dsp:nvSpPr>
      <dsp:spPr>
        <a:xfrm rot="16200000">
          <a:off x="-725304" y="1535702"/>
          <a:ext cx="3755377" cy="1455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/>
            <a:t>На основу чега се доноси буџет</a:t>
          </a:r>
          <a:r>
            <a:rPr lang="en-US" sz="3000" kern="1200" dirty="0"/>
            <a:t>? </a:t>
          </a:r>
        </a:p>
      </dsp:txBody>
      <dsp:txXfrm>
        <a:off x="-725304" y="1535702"/>
        <a:ext cx="3755377" cy="1455227"/>
      </dsp:txXfrm>
    </dsp:sp>
    <dsp:sp modelId="{AD67EDBF-32B4-495C-A262-4812FBE80932}">
      <dsp:nvSpPr>
        <dsp:cNvPr id="0" name=""/>
        <dsp:cNvSpPr/>
      </dsp:nvSpPr>
      <dsp:spPr>
        <a:xfrm>
          <a:off x="2423042" y="49912"/>
          <a:ext cx="4925648" cy="18208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Закони и прописи: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финансирању локалне самоуправе,</a:t>
          </a:r>
          <a:endParaRPr lang="sr-Latn-RS" sz="1400" kern="1200" dirty="0"/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буџетском систему,</a:t>
          </a:r>
          <a:endParaRPr lang="sr-Latn-RS" sz="1400" kern="1200" dirty="0"/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локалној самоуправи, </a:t>
          </a:r>
          <a:endParaRPr lang="sr-Latn-RS" sz="1400" kern="1200" dirty="0"/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Упутство Министарства финансија за припрему одлуке о буџету за </a:t>
          </a:r>
          <a:r>
            <a:rPr lang="sr-Cyrl-RS" sz="1400" kern="1200" dirty="0" smtClean="0"/>
            <a:t>2024. </a:t>
          </a:r>
          <a:r>
            <a:rPr lang="sr-Cyrl-RS" sz="1400" kern="1200" dirty="0"/>
            <a:t>годину и др.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kern="1200" dirty="0"/>
        </a:p>
      </dsp:txBody>
      <dsp:txXfrm>
        <a:off x="2423042" y="49912"/>
        <a:ext cx="4925648" cy="1820858"/>
      </dsp:txXfrm>
    </dsp:sp>
    <dsp:sp modelId="{A288E7CD-845A-4B30-8D9E-0FCFF4059FF8}">
      <dsp:nvSpPr>
        <dsp:cNvPr id="0" name=""/>
        <dsp:cNvSpPr/>
      </dsp:nvSpPr>
      <dsp:spPr>
        <a:xfrm>
          <a:off x="2399061" y="2021069"/>
          <a:ext cx="4887730" cy="75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Стратешки документи: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Стратегија развоја</a:t>
          </a:r>
          <a:endParaRPr lang="sr-Latn-RS" sz="1400" kern="120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Акциони планови за поједине области</a:t>
          </a:r>
          <a:endParaRPr lang="en-US" sz="1400" kern="1200" dirty="0"/>
        </a:p>
      </dsp:txBody>
      <dsp:txXfrm>
        <a:off x="2399061" y="2021069"/>
        <a:ext cx="4887730" cy="754722"/>
      </dsp:txXfrm>
    </dsp:sp>
    <dsp:sp modelId="{573F9BF2-AC82-43FC-A361-118085DB3D65}">
      <dsp:nvSpPr>
        <dsp:cNvPr id="0" name=""/>
        <dsp:cNvSpPr/>
      </dsp:nvSpPr>
      <dsp:spPr>
        <a:xfrm>
          <a:off x="2399061" y="2973605"/>
          <a:ext cx="4895853" cy="381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Потребе буџетских корисника</a:t>
          </a:r>
          <a:endParaRPr lang="en-US" sz="1400" kern="1200" dirty="0"/>
        </a:p>
      </dsp:txBody>
      <dsp:txXfrm>
        <a:off x="2399061" y="2973605"/>
        <a:ext cx="4895853" cy="381004"/>
      </dsp:txXfrm>
    </dsp:sp>
    <dsp:sp modelId="{B2DE3A8A-BA09-499F-9C72-0630724E4538}">
      <dsp:nvSpPr>
        <dsp:cNvPr id="0" name=""/>
        <dsp:cNvSpPr/>
      </dsp:nvSpPr>
      <dsp:spPr>
        <a:xfrm>
          <a:off x="2399061" y="3552423"/>
          <a:ext cx="4896736" cy="3802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Започети пројекти из ранијих година</a:t>
          </a:r>
          <a:endParaRPr lang="en-US" sz="1400" kern="1200" dirty="0"/>
        </a:p>
      </dsp:txBody>
      <dsp:txXfrm>
        <a:off x="2399061" y="3552423"/>
        <a:ext cx="4896736" cy="380245"/>
      </dsp:txXfrm>
    </dsp:sp>
    <dsp:sp modelId="{94F14A6F-3CD0-4A17-88D3-6F4D0EB2D4E6}">
      <dsp:nvSpPr>
        <dsp:cNvPr id="0" name=""/>
        <dsp:cNvSpPr/>
      </dsp:nvSpPr>
      <dsp:spPr>
        <a:xfrm>
          <a:off x="2399061" y="4130482"/>
          <a:ext cx="4921313" cy="393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Остварење прошлогодишњег буџета</a:t>
          </a:r>
          <a:endParaRPr lang="en-US" sz="1400" kern="1200" dirty="0"/>
        </a:p>
      </dsp:txBody>
      <dsp:txXfrm>
        <a:off x="2399061" y="4130482"/>
        <a:ext cx="4921313" cy="393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2487" y="216443"/>
          <a:ext cx="1242243" cy="12422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Средства из буџета општине </a:t>
          </a:r>
          <a:r>
            <a:rPr lang="sr-Cyrl-RS" sz="1000" kern="1200" dirty="0" smtClean="0"/>
            <a:t>3</a:t>
          </a:r>
          <a:r>
            <a:rPr lang="en-US" sz="1000" kern="1200" dirty="0" smtClean="0"/>
            <a:t>.</a:t>
          </a:r>
          <a:r>
            <a:rPr lang="sr-Cyrl-RS" sz="1000" kern="1200" dirty="0" smtClean="0"/>
            <a:t>728.195.396</a:t>
          </a:r>
          <a:endParaRPr lang="en-US" sz="1000" kern="1200" dirty="0">
            <a:solidFill>
              <a:srgbClr val="FF0000"/>
            </a:solidFill>
          </a:endParaRPr>
        </a:p>
      </dsp:txBody>
      <dsp:txXfrm>
        <a:off x="184409" y="398365"/>
        <a:ext cx="878399" cy="878399"/>
      </dsp:txXfrm>
    </dsp:sp>
    <dsp:sp modelId="{98F3E7AB-6934-48FA-B82F-FBEAF1B2375D}">
      <dsp:nvSpPr>
        <dsp:cNvPr id="0" name=""/>
        <dsp:cNvSpPr/>
      </dsp:nvSpPr>
      <dsp:spPr>
        <a:xfrm>
          <a:off x="1345600" y="477314"/>
          <a:ext cx="720501" cy="720501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441102" y="752834"/>
        <a:ext cx="529497" cy="169461"/>
      </dsp:txXfrm>
    </dsp:sp>
    <dsp:sp modelId="{2F60A798-586E-4E47-B649-25F047F36835}">
      <dsp:nvSpPr>
        <dsp:cNvPr id="0" name=""/>
        <dsp:cNvSpPr/>
      </dsp:nvSpPr>
      <dsp:spPr>
        <a:xfrm>
          <a:off x="2166972" y="216443"/>
          <a:ext cx="1242243" cy="1242243"/>
        </a:xfrm>
        <a:prstGeom prst="ellipse">
          <a:avLst/>
        </a:prstGeom>
        <a:solidFill>
          <a:schemeClr val="accent4">
            <a:hueOff val="-906223"/>
            <a:satOff val="-1409"/>
            <a:lumOff val="71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Пренета средства из ранијих година</a:t>
          </a:r>
          <a:r>
            <a:rPr lang="sr-Cyrl-RS" sz="1000" kern="1200" dirty="0">
              <a:solidFill>
                <a:srgbClr val="FF0000"/>
              </a:solidFill>
            </a:rPr>
            <a:t> </a:t>
          </a:r>
          <a:r>
            <a:rPr lang="sr-Cyrl-RS" sz="1000" kern="1200" dirty="0" smtClean="0">
              <a:solidFill>
                <a:srgbClr val="FF0000"/>
              </a:solidFill>
            </a:rPr>
            <a:t>24.516.429 </a:t>
          </a:r>
          <a:endParaRPr lang="en-US" sz="1000" kern="1200" dirty="0">
            <a:solidFill>
              <a:srgbClr val="FF0000"/>
            </a:solidFill>
          </a:endParaRPr>
        </a:p>
      </dsp:txBody>
      <dsp:txXfrm>
        <a:off x="2348894" y="398365"/>
        <a:ext cx="878399" cy="878399"/>
      </dsp:txXfrm>
    </dsp:sp>
    <dsp:sp modelId="{41F09F99-3DCC-47E4-9188-F7D103A1F6E3}">
      <dsp:nvSpPr>
        <dsp:cNvPr id="0" name=""/>
        <dsp:cNvSpPr/>
      </dsp:nvSpPr>
      <dsp:spPr>
        <a:xfrm>
          <a:off x="3510085" y="477314"/>
          <a:ext cx="720501" cy="720501"/>
        </a:xfrm>
        <a:prstGeom prst="mathPlus">
          <a:avLst/>
        </a:prstGeom>
        <a:solidFill>
          <a:schemeClr val="accent4">
            <a:hueOff val="-1359334"/>
            <a:satOff val="-2114"/>
            <a:lumOff val="106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605587" y="752834"/>
        <a:ext cx="529497" cy="169461"/>
      </dsp:txXfrm>
    </dsp:sp>
    <dsp:sp modelId="{6C1FFF0F-B1A4-4C41-B9D3-30452A0DFA4B}">
      <dsp:nvSpPr>
        <dsp:cNvPr id="0" name=""/>
        <dsp:cNvSpPr/>
      </dsp:nvSpPr>
      <dsp:spPr>
        <a:xfrm>
          <a:off x="6187853" y="372245"/>
          <a:ext cx="1891191" cy="1051161"/>
        </a:xfrm>
        <a:prstGeom prst="ellipse">
          <a:avLst/>
        </a:prstGeom>
        <a:solidFill>
          <a:schemeClr val="accent4">
            <a:hueOff val="-1812445"/>
            <a:satOff val="-2819"/>
            <a:lumOff val="142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>
              <a:solidFill>
                <a:schemeClr val="bg1"/>
              </a:solidFill>
            </a:rPr>
            <a:t>Укупан буџет општине </a:t>
          </a:r>
          <a:r>
            <a:rPr lang="sr-Cyrl-RS" sz="1300" kern="1200" dirty="0" smtClean="0">
              <a:solidFill>
                <a:schemeClr val="bg1"/>
              </a:solidFill>
            </a:rPr>
            <a:t>3.950.000.000</a:t>
          </a:r>
          <a:endParaRPr lang="en-US" sz="1300" kern="1200" dirty="0">
            <a:solidFill>
              <a:srgbClr val="FF0000"/>
            </a:solidFill>
          </a:endParaRPr>
        </a:p>
      </dsp:txBody>
      <dsp:txXfrm>
        <a:off x="6464812" y="526184"/>
        <a:ext cx="1337273" cy="743283"/>
      </dsp:txXfrm>
    </dsp:sp>
    <dsp:sp modelId="{4F4F87F2-8514-4849-B974-53331EFFA6A3}">
      <dsp:nvSpPr>
        <dsp:cNvPr id="0" name=""/>
        <dsp:cNvSpPr/>
      </dsp:nvSpPr>
      <dsp:spPr>
        <a:xfrm>
          <a:off x="5746361" y="489598"/>
          <a:ext cx="720501" cy="720501"/>
        </a:xfrm>
        <a:prstGeom prst="mathEqual">
          <a:avLst/>
        </a:prstGeom>
        <a:solidFill>
          <a:schemeClr val="accent4">
            <a:hueOff val="-2718668"/>
            <a:satOff val="-4228"/>
            <a:lumOff val="2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841863" y="638021"/>
        <a:ext cx="529497" cy="423655"/>
      </dsp:txXfrm>
    </dsp:sp>
    <dsp:sp modelId="{A6BD896E-4D4C-4AE1-9C22-3ED8631C5A0A}">
      <dsp:nvSpPr>
        <dsp:cNvPr id="0" name=""/>
        <dsp:cNvSpPr/>
      </dsp:nvSpPr>
      <dsp:spPr>
        <a:xfrm>
          <a:off x="4464514" y="224940"/>
          <a:ext cx="1193982" cy="1198466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solidFill>
                <a:schemeClr val="bg1"/>
              </a:solidFill>
            </a:rPr>
            <a:t>Средства из осталих </a:t>
          </a:r>
          <a:r>
            <a:rPr lang="sr-Cyrl-RS" sz="1000" kern="1200" dirty="0" smtClean="0">
              <a:solidFill>
                <a:schemeClr val="bg1"/>
              </a:solidFill>
            </a:rPr>
            <a:t>извора 197.288.175 </a:t>
          </a:r>
          <a:endParaRPr lang="en-US" sz="1000" kern="1200" dirty="0">
            <a:solidFill>
              <a:srgbClr val="FF0000"/>
            </a:solidFill>
          </a:endParaRPr>
        </a:p>
      </dsp:txBody>
      <dsp:txXfrm>
        <a:off x="4639369" y="400451"/>
        <a:ext cx="844272" cy="8474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130726"/>
          <a:ext cx="2124745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Порески приходи</a:t>
          </a:r>
          <a:endParaRPr lang="en-US" sz="1700" b="1" kern="1200" dirty="0"/>
        </a:p>
      </dsp:txBody>
      <dsp:txXfrm>
        <a:off x="4153" y="130726"/>
        <a:ext cx="2124745" cy="336600"/>
      </dsp:txXfrm>
    </dsp:sp>
    <dsp:sp modelId="{02385D1D-92EB-445D-B736-940004751C79}">
      <dsp:nvSpPr>
        <dsp:cNvPr id="0" name=""/>
        <dsp:cNvSpPr/>
      </dsp:nvSpPr>
      <dsp:spPr>
        <a:xfrm>
          <a:off x="2128898" y="46576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46576"/>
          <a:ext cx="5779306" cy="50490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dirty="0"/>
        </a:p>
      </dsp:txBody>
      <dsp:txXfrm>
        <a:off x="2723827" y="46576"/>
        <a:ext cx="5779306" cy="504900"/>
      </dsp:txXfrm>
    </dsp:sp>
    <dsp:sp modelId="{F40D94EA-52E0-4740-A924-EAF350BDF213}">
      <dsp:nvSpPr>
        <dsp:cNvPr id="0" name=""/>
        <dsp:cNvSpPr/>
      </dsp:nvSpPr>
      <dsp:spPr>
        <a:xfrm>
          <a:off x="4153" y="981490"/>
          <a:ext cx="2124745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Донације и трансфери</a:t>
          </a:r>
          <a:endParaRPr lang="en-US" sz="1700" b="1" kern="1200" dirty="0"/>
        </a:p>
      </dsp:txBody>
      <dsp:txXfrm>
        <a:off x="4153" y="981490"/>
        <a:ext cx="2124745" cy="536456"/>
      </dsp:txXfrm>
    </dsp:sp>
    <dsp:sp modelId="{0E930D30-96BC-4D43-B65A-EE88C46DBE48}">
      <dsp:nvSpPr>
        <dsp:cNvPr id="0" name=""/>
        <dsp:cNvSpPr/>
      </dsp:nvSpPr>
      <dsp:spPr>
        <a:xfrm>
          <a:off x="2128898" y="612676"/>
          <a:ext cx="424949" cy="127408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612676"/>
          <a:ext cx="5779306" cy="1274083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1" kern="1200" dirty="0"/>
            <a:t>Донације</a:t>
          </a:r>
          <a:r>
            <a:rPr lang="sr-Cyrl-CS" sz="1400" b="1" kern="1200" dirty="0"/>
            <a:t> </a:t>
          </a:r>
          <a:r>
            <a:rPr lang="sr-Cyrl-CS" sz="1400" kern="12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latin typeface="Calibri" panose="020F0502020204030204" pitchFamily="34" charset="0"/>
            </a:rPr>
            <a:t>Трансфери п</a:t>
          </a:r>
          <a:r>
            <a:rPr lang="ru-RU" altLang="en-US" sz="1400" kern="12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kern="12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kern="1200" dirty="0">
              <a:latin typeface="Calibri" panose="020F0502020204030204" pitchFamily="34" charset="0"/>
            </a:rPr>
            <a:t>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kern="1200" dirty="0">
              <a:latin typeface="Calibri" panose="020F0502020204030204" pitchFamily="34" charset="0"/>
            </a:rPr>
            <a:t>ненаменски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latin typeface="Calibri" panose="020F0502020204030204" pitchFamily="34" charset="0"/>
            </a:rPr>
            <a:t> </a:t>
          </a:r>
          <a:r>
            <a:rPr lang="sr-Cyrl-RS" altLang="en-US" sz="1400" kern="1200" dirty="0">
              <a:latin typeface="Calibri" panose="020F0502020204030204" pitchFamily="34" charset="0"/>
            </a:rPr>
            <a:t>.</a:t>
          </a:r>
          <a:endParaRPr lang="en-US" sz="1400" kern="1200" dirty="0"/>
        </a:p>
      </dsp:txBody>
      <dsp:txXfrm>
        <a:off x="2723827" y="612676"/>
        <a:ext cx="5779306" cy="1274083"/>
      </dsp:txXfrm>
    </dsp:sp>
    <dsp:sp modelId="{CCB8139E-CA19-491D-9FCD-6BF28923C725}">
      <dsp:nvSpPr>
        <dsp:cNvPr id="0" name=""/>
        <dsp:cNvSpPr/>
      </dsp:nvSpPr>
      <dsp:spPr>
        <a:xfrm>
          <a:off x="4153" y="2126779"/>
          <a:ext cx="2124745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Непорески приходи</a:t>
          </a:r>
          <a:endParaRPr lang="en-US" sz="1700" b="1" kern="1200" dirty="0"/>
        </a:p>
      </dsp:txBody>
      <dsp:txXfrm>
        <a:off x="4153" y="2126779"/>
        <a:ext cx="2124745" cy="336600"/>
      </dsp:txXfrm>
    </dsp:sp>
    <dsp:sp modelId="{14D1633C-A097-4A5A-8269-B04E98857E56}">
      <dsp:nvSpPr>
        <dsp:cNvPr id="0" name=""/>
        <dsp:cNvSpPr/>
      </dsp:nvSpPr>
      <dsp:spPr>
        <a:xfrm>
          <a:off x="2128898" y="1947960"/>
          <a:ext cx="424949" cy="6942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1947960"/>
          <a:ext cx="5779306" cy="69423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kern="1200" dirty="0"/>
        </a:p>
      </dsp:txBody>
      <dsp:txXfrm>
        <a:off x="2723827" y="1947960"/>
        <a:ext cx="5779306" cy="694237"/>
      </dsp:txXfrm>
    </dsp:sp>
    <dsp:sp modelId="{9312B733-3AEB-49F6-8245-08553BA2949B}">
      <dsp:nvSpPr>
        <dsp:cNvPr id="0" name=""/>
        <dsp:cNvSpPr/>
      </dsp:nvSpPr>
      <dsp:spPr>
        <a:xfrm>
          <a:off x="4153" y="2703397"/>
          <a:ext cx="2124745" cy="988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Примања од продаје нефинансијске имовине</a:t>
          </a:r>
          <a:endParaRPr lang="en-US" sz="1700" b="1" kern="1200" dirty="0"/>
        </a:p>
      </dsp:txBody>
      <dsp:txXfrm>
        <a:off x="4153" y="2703397"/>
        <a:ext cx="2124745" cy="988762"/>
      </dsp:txXfrm>
    </dsp:sp>
    <dsp:sp modelId="{435AB433-2559-485A-A03D-C32F36288071}">
      <dsp:nvSpPr>
        <dsp:cNvPr id="0" name=""/>
        <dsp:cNvSpPr/>
      </dsp:nvSpPr>
      <dsp:spPr>
        <a:xfrm>
          <a:off x="2128898" y="2703397"/>
          <a:ext cx="424949" cy="98876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703397"/>
          <a:ext cx="5779306" cy="98876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2723827" y="2703397"/>
        <a:ext cx="5779306" cy="988762"/>
      </dsp:txXfrm>
    </dsp:sp>
    <dsp:sp modelId="{EFAACCF6-3A6A-4536-89B0-F0A7C44F6BE1}">
      <dsp:nvSpPr>
        <dsp:cNvPr id="0" name=""/>
        <dsp:cNvSpPr/>
      </dsp:nvSpPr>
      <dsp:spPr>
        <a:xfrm>
          <a:off x="4153" y="3753360"/>
          <a:ext cx="2124745" cy="1199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Примања од задуживања и  продаје финансијске имовине</a:t>
          </a:r>
          <a:endParaRPr lang="en-US" sz="1700" b="1" kern="1200" dirty="0"/>
        </a:p>
      </dsp:txBody>
      <dsp:txXfrm>
        <a:off x="4153" y="3753360"/>
        <a:ext cx="2124745" cy="1199137"/>
      </dsp:txXfrm>
    </dsp:sp>
    <dsp:sp modelId="{6497CA82-45EE-4BD1-AEB4-CC3961FBFB74}">
      <dsp:nvSpPr>
        <dsp:cNvPr id="0" name=""/>
        <dsp:cNvSpPr/>
      </dsp:nvSpPr>
      <dsp:spPr>
        <a:xfrm>
          <a:off x="2128898" y="3753360"/>
          <a:ext cx="424949" cy="11991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753360"/>
          <a:ext cx="5779306" cy="119913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0" i="0" kern="120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kern="1200" dirty="0"/>
        </a:p>
      </dsp:txBody>
      <dsp:txXfrm>
        <a:off x="2723827" y="3753360"/>
        <a:ext cx="5779306" cy="1199137"/>
      </dsp:txXfrm>
    </dsp:sp>
    <dsp:sp modelId="{939B76D1-BB33-4E50-9ECD-839FB5787B95}">
      <dsp:nvSpPr>
        <dsp:cNvPr id="0" name=""/>
        <dsp:cNvSpPr/>
      </dsp:nvSpPr>
      <dsp:spPr>
        <a:xfrm>
          <a:off x="4153" y="5013697"/>
          <a:ext cx="2124745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Пренета средства из ранијих година</a:t>
          </a:r>
          <a:endParaRPr lang="en-US" sz="1700" b="1" kern="1200" dirty="0"/>
        </a:p>
      </dsp:txBody>
      <dsp:txXfrm>
        <a:off x="4153" y="5013697"/>
        <a:ext cx="2124745" cy="536456"/>
      </dsp:txXfrm>
    </dsp:sp>
    <dsp:sp modelId="{7845F59F-6101-48DE-ABCC-EC5351843F5B}">
      <dsp:nvSpPr>
        <dsp:cNvPr id="0" name=""/>
        <dsp:cNvSpPr/>
      </dsp:nvSpPr>
      <dsp:spPr>
        <a:xfrm>
          <a:off x="2128898" y="5013697"/>
          <a:ext cx="424949" cy="53645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5013697"/>
          <a:ext cx="5779306" cy="53645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/>
            <a:t> Представљају вишак прихода буџета општине који нису потрошени у претходној  буџетској години</a:t>
          </a:r>
          <a:endParaRPr lang="en-US" sz="1400" kern="1200" dirty="0"/>
        </a:p>
      </dsp:txBody>
      <dsp:txXfrm>
        <a:off x="2723827" y="5013697"/>
        <a:ext cx="5779306" cy="5364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1998781" y="1069517"/>
          <a:ext cx="2664411" cy="266441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Укупни буџетски приходи и примања  </a:t>
          </a:r>
          <a:r>
            <a:rPr lang="sr-Cyrl-RS" sz="1400" kern="1200" dirty="0" smtClean="0"/>
            <a:t>3</a:t>
          </a:r>
          <a:r>
            <a:rPr lang="en-US" sz="1400" kern="1200" dirty="0" smtClean="0"/>
            <a:t>.</a:t>
          </a:r>
          <a:r>
            <a:rPr lang="sr-Cyrl-RS" altLang="en-US" sz="1400" kern="1200" dirty="0" smtClean="0"/>
            <a:t>950.0</a:t>
          </a:r>
          <a:r>
            <a:rPr lang="en-US" sz="1400" kern="1200" dirty="0" smtClean="0"/>
            <a:t>00</a:t>
          </a:r>
          <a:r>
            <a:rPr lang="sr-Cyrl-RS" sz="1400" kern="1200" dirty="0" smtClean="0"/>
            <a:t>.000динара</a:t>
          </a:r>
          <a:endParaRPr lang="en-US" sz="1400" kern="1200" dirty="0"/>
        </a:p>
      </dsp:txBody>
      <dsp:txXfrm>
        <a:off x="2388975" y="1459711"/>
        <a:ext cx="1884023" cy="1884023"/>
      </dsp:txXfrm>
    </dsp:sp>
    <dsp:sp modelId="{63432802-399F-407F-AC10-7219543A0326}">
      <dsp:nvSpPr>
        <dsp:cNvPr id="0" name=""/>
        <dsp:cNvSpPr/>
      </dsp:nvSpPr>
      <dsp:spPr>
        <a:xfrm>
          <a:off x="2664884" y="475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16"/>
              <a:satOff val="-71"/>
              <a:lumOff val="737"/>
              <a:alphaOff val="5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Приходи од  пореза  </a:t>
          </a:r>
          <a:r>
            <a:rPr lang="sr-Cyrl-RS" sz="1000" kern="1200" dirty="0" smtClean="0"/>
            <a:t>1.802.273.000</a:t>
          </a:r>
          <a:r>
            <a:rPr lang="sr-Cyrl-RS" sz="1000" kern="1200" dirty="0" smtClean="0">
              <a:solidFill>
                <a:srgbClr val="FF0000"/>
              </a:solidFill>
            </a:rPr>
            <a:t>    </a:t>
          </a:r>
          <a:r>
            <a:rPr lang="sr-Cyrl-RS" sz="1000" kern="1200" dirty="0" smtClean="0"/>
            <a:t>   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2859981" y="195572"/>
        <a:ext cx="942011" cy="942011"/>
      </dsp:txXfrm>
    </dsp:sp>
    <dsp:sp modelId="{449BFEB2-6844-4A2C-8DC2-780280CBA079}">
      <dsp:nvSpPr>
        <dsp:cNvPr id="0" name=""/>
        <dsp:cNvSpPr/>
      </dsp:nvSpPr>
      <dsp:spPr>
        <a:xfrm>
          <a:off x="4167563" y="868047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31"/>
              <a:satOff val="-141"/>
              <a:lumOff val="1474"/>
              <a:alphaOff val="1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 smtClean="0"/>
            <a:t>Трансфери</a:t>
          </a:r>
          <a:r>
            <a:rPr lang="en-US" sz="1000" kern="1200" dirty="0" smtClean="0"/>
            <a:t> </a:t>
          </a:r>
          <a:r>
            <a:rPr lang="sr-Cyrl-RS" sz="1000" kern="1200" dirty="0" smtClean="0"/>
            <a:t>и донације 392.243.366</a:t>
          </a:r>
          <a:r>
            <a:rPr lang="sr-Latn-RS" sz="1000" kern="1200" dirty="0" smtClean="0">
              <a:solidFill>
                <a:srgbClr val="FF0000"/>
              </a:solidFill>
            </a:rPr>
            <a:t>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4362660" y="1063144"/>
        <a:ext cx="942011" cy="942011"/>
      </dsp:txXfrm>
    </dsp:sp>
    <dsp:sp modelId="{9DDE88A7-5745-4E4F-A7A8-F71A4DA0D5F2}">
      <dsp:nvSpPr>
        <dsp:cNvPr id="0" name=""/>
        <dsp:cNvSpPr/>
      </dsp:nvSpPr>
      <dsp:spPr>
        <a:xfrm>
          <a:off x="4180089" y="2589143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47"/>
              <a:satOff val="-212"/>
              <a:lumOff val="2212"/>
              <a:alphaOff val="15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Други приходи  </a:t>
          </a:r>
          <a:r>
            <a:rPr lang="sr-Cyrl-RS" sz="1000" kern="1200" dirty="0" smtClean="0"/>
            <a:t>1.729.167.205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4375186" y="2784240"/>
        <a:ext cx="942011" cy="942011"/>
      </dsp:txXfrm>
    </dsp:sp>
    <dsp:sp modelId="{72DE4213-15E1-4436-8045-C055E8A54EDE}">
      <dsp:nvSpPr>
        <dsp:cNvPr id="0" name=""/>
        <dsp:cNvSpPr/>
      </dsp:nvSpPr>
      <dsp:spPr>
        <a:xfrm>
          <a:off x="2664884" y="3470764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63"/>
              <a:satOff val="-283"/>
              <a:lumOff val="2949"/>
              <a:alphaOff val="2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Примања од продаје нефинансијске имовине  </a:t>
          </a:r>
          <a:r>
            <a:rPr lang="sr-Cyrl-RS" sz="1000" kern="1200" dirty="0" smtClean="0"/>
            <a:t>1.800.000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2859981" y="3665861"/>
        <a:ext cx="942011" cy="942011"/>
      </dsp:txXfrm>
    </dsp:sp>
    <dsp:sp modelId="{91CFC9CD-FF79-40EF-A271-A8DBB0423AC2}">
      <dsp:nvSpPr>
        <dsp:cNvPr id="0" name=""/>
        <dsp:cNvSpPr/>
      </dsp:nvSpPr>
      <dsp:spPr>
        <a:xfrm>
          <a:off x="1162204" y="2603192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78"/>
              <a:satOff val="-353"/>
              <a:lumOff val="3686"/>
              <a:alphaOff val="25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Примања од продаје финансијске имовине  </a:t>
          </a:r>
          <a:r>
            <a:rPr lang="sr-Cyrl-RS" sz="1000" kern="1200" dirty="0" smtClean="0"/>
            <a:t>динара</a:t>
          </a:r>
          <a:endParaRPr lang="en-US" sz="1000" kern="1200" dirty="0"/>
        </a:p>
      </dsp:txBody>
      <dsp:txXfrm>
        <a:off x="1357301" y="2798289"/>
        <a:ext cx="942011" cy="942011"/>
      </dsp:txXfrm>
    </dsp:sp>
    <dsp:sp modelId="{FC69A2CE-A671-47B5-8CD8-544465E52E9C}">
      <dsp:nvSpPr>
        <dsp:cNvPr id="0" name=""/>
        <dsp:cNvSpPr/>
      </dsp:nvSpPr>
      <dsp:spPr>
        <a:xfrm>
          <a:off x="1162204" y="868047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94"/>
              <a:satOff val="-424"/>
              <a:lumOff val="4423"/>
              <a:alphaOff val="3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Пренета средства из ранијих година</a:t>
          </a:r>
          <a:r>
            <a:rPr lang="sr-Latn-RS" sz="1000" kern="1200" dirty="0"/>
            <a:t> </a:t>
          </a:r>
          <a:r>
            <a:rPr lang="sr-Cyrl-RS" sz="1000" kern="1200" dirty="0" smtClean="0"/>
            <a:t>24</a:t>
          </a:r>
          <a:r>
            <a:rPr lang="sr-Cyrl-RS" altLang="sr-Latn-RS" sz="1000" kern="1200" dirty="0" smtClean="0"/>
            <a:t>.516.429</a:t>
          </a:r>
          <a:r>
            <a:rPr lang="sr-Latn-RS" sz="1000" kern="1200" dirty="0" smtClean="0"/>
            <a:t>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1357301" y="1063144"/>
        <a:ext cx="942011" cy="9420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187524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Расходи за запослене</a:t>
          </a:r>
          <a:endParaRPr lang="en-US" sz="1300" b="1" kern="1200" dirty="0"/>
        </a:p>
      </dsp:txBody>
      <dsp:txXfrm>
        <a:off x="0" y="187524"/>
        <a:ext cx="2052807" cy="257400"/>
      </dsp:txXfrm>
    </dsp:sp>
    <dsp:sp modelId="{02385D1D-92EB-445D-B736-940004751C79}">
      <dsp:nvSpPr>
        <dsp:cNvPr id="0" name=""/>
        <dsp:cNvSpPr/>
      </dsp:nvSpPr>
      <dsp:spPr>
        <a:xfrm>
          <a:off x="2052807" y="78933"/>
          <a:ext cx="410561" cy="47458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27593" y="78933"/>
          <a:ext cx="5583635" cy="474581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Расходи за запослене </a:t>
          </a:r>
          <a:r>
            <a:rPr lang="sr-Cyrl-RS" sz="1400" kern="1200" dirty="0"/>
            <a:t>представљају све трошкове за запослене, како у управи тако и код буџетских корисника</a:t>
          </a:r>
          <a:endParaRPr lang="en-US" sz="1400" kern="1200" dirty="0"/>
        </a:p>
      </dsp:txBody>
      <dsp:txXfrm>
        <a:off x="2627593" y="78933"/>
        <a:ext cx="5583635" cy="474581"/>
      </dsp:txXfrm>
    </dsp:sp>
    <dsp:sp modelId="{F40D94EA-52E0-4740-A924-EAF350BDF213}">
      <dsp:nvSpPr>
        <dsp:cNvPr id="0" name=""/>
        <dsp:cNvSpPr/>
      </dsp:nvSpPr>
      <dsp:spPr>
        <a:xfrm>
          <a:off x="0" y="801408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Коришћење роба и услуга </a:t>
          </a:r>
          <a:endParaRPr lang="en-US" sz="1300" kern="1200" dirty="0"/>
        </a:p>
      </dsp:txBody>
      <dsp:txXfrm>
        <a:off x="0" y="801408"/>
        <a:ext cx="2052807" cy="257400"/>
      </dsp:txXfrm>
    </dsp:sp>
    <dsp:sp modelId="{0E930D30-96BC-4D43-B65A-EE88C46DBE48}">
      <dsp:nvSpPr>
        <dsp:cNvPr id="0" name=""/>
        <dsp:cNvSpPr/>
      </dsp:nvSpPr>
      <dsp:spPr>
        <a:xfrm>
          <a:off x="2052807" y="600314"/>
          <a:ext cx="410561" cy="6595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27593" y="600314"/>
          <a:ext cx="5583635" cy="659587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27593" y="600314"/>
        <a:ext cx="5583635" cy="659587"/>
      </dsp:txXfrm>
    </dsp:sp>
    <dsp:sp modelId="{CCB8139E-CA19-491D-9FCD-6BF28923C725}">
      <dsp:nvSpPr>
        <dsp:cNvPr id="0" name=""/>
        <dsp:cNvSpPr/>
      </dsp:nvSpPr>
      <dsp:spPr>
        <a:xfrm>
          <a:off x="0" y="1596277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Дотације и трансфери</a:t>
          </a:r>
          <a:endParaRPr lang="en-US" sz="1300" b="1" kern="1200" dirty="0"/>
        </a:p>
      </dsp:txBody>
      <dsp:txXfrm>
        <a:off x="0" y="1596277"/>
        <a:ext cx="2052807" cy="257400"/>
      </dsp:txXfrm>
    </dsp:sp>
    <dsp:sp modelId="{14D1633C-A097-4A5A-8269-B04E98857E56}">
      <dsp:nvSpPr>
        <dsp:cNvPr id="0" name=""/>
        <dsp:cNvSpPr/>
      </dsp:nvSpPr>
      <dsp:spPr>
        <a:xfrm>
          <a:off x="2052807" y="1306702"/>
          <a:ext cx="410561" cy="8365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27593" y="1306702"/>
          <a:ext cx="5583635" cy="83655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локална самоуправа </a:t>
          </a:r>
          <a:r>
            <a:rPr lang="ru-RU" sz="14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/>
            <a:t> као што су школе, центар за социјални рад, дом здравља.</a:t>
          </a:r>
          <a:r>
            <a:rPr lang="en-US" sz="1400" kern="1200" dirty="0"/>
            <a:t> </a:t>
          </a:r>
        </a:p>
      </dsp:txBody>
      <dsp:txXfrm>
        <a:off x="2627593" y="1306702"/>
        <a:ext cx="5583635" cy="836550"/>
      </dsp:txXfrm>
    </dsp:sp>
    <dsp:sp modelId="{9312B733-3AEB-49F6-8245-08553BA2949B}">
      <dsp:nvSpPr>
        <dsp:cNvPr id="0" name=""/>
        <dsp:cNvSpPr/>
      </dsp:nvSpPr>
      <dsp:spPr>
        <a:xfrm>
          <a:off x="0" y="2298643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Остали расходи</a:t>
          </a:r>
          <a:endParaRPr lang="en-US" sz="1300" b="1" kern="1200" dirty="0"/>
        </a:p>
      </dsp:txBody>
      <dsp:txXfrm>
        <a:off x="0" y="2298643"/>
        <a:ext cx="2052807" cy="257400"/>
      </dsp:txXfrm>
    </dsp:sp>
    <dsp:sp modelId="{435AB433-2559-485A-A03D-C32F36288071}">
      <dsp:nvSpPr>
        <dsp:cNvPr id="0" name=""/>
        <dsp:cNvSpPr/>
      </dsp:nvSpPr>
      <dsp:spPr>
        <a:xfrm>
          <a:off x="2052807" y="2190052"/>
          <a:ext cx="410561" cy="47458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27593" y="2190052"/>
          <a:ext cx="5583635" cy="47458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</a:t>
          </a:r>
          <a:r>
            <a:rPr lang="sr-Cyrl-RS" sz="1400" kern="1200" dirty="0" smtClean="0"/>
            <a:t>казне,накнаду штете</a:t>
          </a:r>
          <a:endParaRPr lang="en-US" sz="1400" kern="1200" dirty="0"/>
        </a:p>
      </dsp:txBody>
      <dsp:txXfrm>
        <a:off x="2627593" y="2190052"/>
        <a:ext cx="5583635" cy="474581"/>
      </dsp:txXfrm>
    </dsp:sp>
    <dsp:sp modelId="{EFAACCF6-3A6A-4536-89B0-F0A7C44F6BE1}">
      <dsp:nvSpPr>
        <dsp:cNvPr id="0" name=""/>
        <dsp:cNvSpPr/>
      </dsp:nvSpPr>
      <dsp:spPr>
        <a:xfrm>
          <a:off x="0" y="2820024"/>
          <a:ext cx="2054814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Субвенције</a:t>
          </a:r>
          <a:endParaRPr lang="en-US" sz="1300" b="1" kern="1200" dirty="0"/>
        </a:p>
      </dsp:txBody>
      <dsp:txXfrm>
        <a:off x="0" y="2820024"/>
        <a:ext cx="2054814" cy="257400"/>
      </dsp:txXfrm>
    </dsp:sp>
    <dsp:sp modelId="{6497CA82-45EE-4BD1-AEB4-CC3961FBFB74}">
      <dsp:nvSpPr>
        <dsp:cNvPr id="0" name=""/>
        <dsp:cNvSpPr/>
      </dsp:nvSpPr>
      <dsp:spPr>
        <a:xfrm>
          <a:off x="2054813" y="2711433"/>
          <a:ext cx="410962" cy="47458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30161" y="2711433"/>
          <a:ext cx="5589094" cy="47458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Субвенције</a:t>
          </a:r>
          <a:r>
            <a:rPr lang="ru-RU" sz="1400" kern="1200" dirty="0"/>
            <a:t> сe одобравају </a:t>
          </a:r>
          <a:r>
            <a:rPr lang="ru-RU" sz="1400" kern="1200" dirty="0" smtClean="0"/>
            <a:t>јавним предузећима,</a:t>
          </a:r>
          <a:r>
            <a:rPr lang="sr-Cyrl-RS" sz="1400" kern="1200" dirty="0" smtClean="0"/>
            <a:t>ПД „</a:t>
          </a:r>
          <a:r>
            <a:rPr lang="ru-RU" sz="1400" kern="1200" dirty="0" smtClean="0"/>
            <a:t>Еко-аграр», </a:t>
          </a:r>
          <a:r>
            <a:rPr lang="ru-RU" sz="1400" kern="1200" dirty="0"/>
            <a:t>пољопривредним </a:t>
          </a:r>
          <a:r>
            <a:rPr lang="ru-RU" sz="1400" kern="1200" dirty="0" smtClean="0"/>
            <a:t>произвођачима,субвенције за информисање.</a:t>
          </a:r>
          <a:endParaRPr lang="en-US" sz="1400" kern="1200" dirty="0"/>
        </a:p>
      </dsp:txBody>
      <dsp:txXfrm>
        <a:off x="2630161" y="2711433"/>
        <a:ext cx="5589094" cy="474581"/>
      </dsp:txXfrm>
    </dsp:sp>
    <dsp:sp modelId="{939B76D1-BB33-4E50-9ECD-839FB5787B95}">
      <dsp:nvSpPr>
        <dsp:cNvPr id="0" name=""/>
        <dsp:cNvSpPr/>
      </dsp:nvSpPr>
      <dsp:spPr>
        <a:xfrm>
          <a:off x="0" y="3795877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Социјална заштита</a:t>
          </a:r>
          <a:endParaRPr lang="en-US" sz="1300" b="1" kern="1200" dirty="0"/>
        </a:p>
      </dsp:txBody>
      <dsp:txXfrm>
        <a:off x="0" y="3795877"/>
        <a:ext cx="2052807" cy="257400"/>
      </dsp:txXfrm>
    </dsp:sp>
    <dsp:sp modelId="{7845F59F-6101-48DE-ABCC-EC5351843F5B}">
      <dsp:nvSpPr>
        <dsp:cNvPr id="0" name=""/>
        <dsp:cNvSpPr/>
      </dsp:nvSpPr>
      <dsp:spPr>
        <a:xfrm>
          <a:off x="2052807" y="3232814"/>
          <a:ext cx="410561" cy="13835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27593" y="3232814"/>
          <a:ext cx="5583635" cy="138352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различите категорије </a:t>
          </a:r>
          <a:r>
            <a:rPr lang="sr-Cyrl-RS" sz="1400" kern="1200" dirty="0" smtClean="0"/>
            <a:t>грађана(Помоћ у кући за стара лица,Лични пратиоц и помоћ у кући за децу са сметњама </a:t>
          </a:r>
          <a:r>
            <a:rPr lang="sr-Cyrl-RS" sz="1400" kern="1200" smtClean="0"/>
            <a:t>у развоју,накнаде за превоз пензионера и социјално угроженог становништва,услуге боравка деце и домски смештај за децу ометену у развоју, накнаде за рођење деце и накнада за вантелесну оплодњу,једнократне новчане помоћи)</a:t>
          </a:r>
          <a:endParaRPr lang="en-US" sz="1400" kern="1200" dirty="0"/>
        </a:p>
      </dsp:txBody>
      <dsp:txXfrm>
        <a:off x="2627593" y="3232814"/>
        <a:ext cx="5583635" cy="1383525"/>
      </dsp:txXfrm>
    </dsp:sp>
    <dsp:sp modelId="{B471A916-B6F4-4017-A447-E2C98CEE19B9}">
      <dsp:nvSpPr>
        <dsp:cNvPr id="0" name=""/>
        <dsp:cNvSpPr/>
      </dsp:nvSpPr>
      <dsp:spPr>
        <a:xfrm>
          <a:off x="0" y="4755643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Буџетска резерва</a:t>
          </a:r>
          <a:endParaRPr lang="en-US" sz="1300" b="1" kern="1200" dirty="0"/>
        </a:p>
      </dsp:txBody>
      <dsp:txXfrm>
        <a:off x="0" y="4755643"/>
        <a:ext cx="2052807" cy="257400"/>
      </dsp:txXfrm>
    </dsp:sp>
    <dsp:sp modelId="{7F976215-9D17-4223-A92A-D3302071B429}">
      <dsp:nvSpPr>
        <dsp:cNvPr id="0" name=""/>
        <dsp:cNvSpPr/>
      </dsp:nvSpPr>
      <dsp:spPr>
        <a:xfrm>
          <a:off x="2052807" y="4663139"/>
          <a:ext cx="410561" cy="44240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27593" y="4663139"/>
          <a:ext cx="5583635" cy="44240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300" b="1" kern="1200" dirty="0"/>
            <a:t>Буџетска резерва </a:t>
          </a:r>
          <a:r>
            <a:rPr lang="sr-Cyrl-RS" sz="13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300" kern="1200" dirty="0"/>
        </a:p>
      </dsp:txBody>
      <dsp:txXfrm>
        <a:off x="2627593" y="4663139"/>
        <a:ext cx="5583635" cy="442406"/>
      </dsp:txXfrm>
    </dsp:sp>
    <dsp:sp modelId="{320B77C6-F8A0-4CEB-8B55-79E4A1BAF9E9}">
      <dsp:nvSpPr>
        <dsp:cNvPr id="0" name=""/>
        <dsp:cNvSpPr/>
      </dsp:nvSpPr>
      <dsp:spPr>
        <a:xfrm>
          <a:off x="0" y="5329308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Капитални издаци</a:t>
          </a:r>
          <a:endParaRPr lang="en-US" sz="1300" b="1" kern="1200" dirty="0"/>
        </a:p>
      </dsp:txBody>
      <dsp:txXfrm>
        <a:off x="0" y="5329308"/>
        <a:ext cx="2052807" cy="257400"/>
      </dsp:txXfrm>
    </dsp:sp>
    <dsp:sp modelId="{803A06C6-F698-48F4-A91D-0B2B17EECBA4}">
      <dsp:nvSpPr>
        <dsp:cNvPr id="0" name=""/>
        <dsp:cNvSpPr/>
      </dsp:nvSpPr>
      <dsp:spPr>
        <a:xfrm>
          <a:off x="2052807" y="5152346"/>
          <a:ext cx="410561" cy="6113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27593" y="5152346"/>
          <a:ext cx="5583635" cy="61132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300" b="1" kern="1200" dirty="0"/>
            <a:t>Капитални издаци </a:t>
          </a:r>
          <a:r>
            <a:rPr lang="sr-Cyrl-RS" sz="1300" kern="1200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300" kern="1200" dirty="0"/>
        </a:p>
      </dsp:txBody>
      <dsp:txXfrm>
        <a:off x="2627593" y="5152346"/>
        <a:ext cx="5583635" cy="611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626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412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-1" fmla="*/ 0 w 7104888"/>
              <a:gd name="connsiteY0-2" fmla="*/ 0 h 6858000"/>
              <a:gd name="connsiteX1-3" fmla="*/ 5695188 w 7104888"/>
              <a:gd name="connsiteY1-4" fmla="*/ 0 h 6858000"/>
              <a:gd name="connsiteX2-5" fmla="*/ 7104888 w 7104888"/>
              <a:gd name="connsiteY2-6" fmla="*/ 0 h 6858000"/>
              <a:gd name="connsiteX3-7" fmla="*/ 7104888 w 7104888"/>
              <a:gd name="connsiteY3-8" fmla="*/ 6858000 h 6858000"/>
              <a:gd name="connsiteX4-9" fmla="*/ 0 w 7104888"/>
              <a:gd name="connsiteY4-10" fmla="*/ 6858000 h 6858000"/>
              <a:gd name="connsiteX5" fmla="*/ 0 w 7104888"/>
              <a:gd name="connsiteY5" fmla="*/ 0 h 6858000"/>
              <a:gd name="connsiteX0-11" fmla="*/ 10287 w 7115175"/>
              <a:gd name="connsiteY0-12" fmla="*/ 0 h 6858000"/>
              <a:gd name="connsiteX1-13" fmla="*/ 5705475 w 7115175"/>
              <a:gd name="connsiteY1-14" fmla="*/ 0 h 6858000"/>
              <a:gd name="connsiteX2-15" fmla="*/ 7115175 w 7115175"/>
              <a:gd name="connsiteY2-16" fmla="*/ 0 h 6858000"/>
              <a:gd name="connsiteX3-17" fmla="*/ 7115175 w 7115175"/>
              <a:gd name="connsiteY3-18" fmla="*/ 6858000 h 6858000"/>
              <a:gd name="connsiteX4-19" fmla="*/ 10287 w 7115175"/>
              <a:gd name="connsiteY4-20" fmla="*/ 6858000 h 6858000"/>
              <a:gd name="connsiteX5-21" fmla="*/ 0 w 7115175"/>
              <a:gd name="connsiteY5-22" fmla="*/ 5048250 h 6858000"/>
              <a:gd name="connsiteX6" fmla="*/ 10287 w 7115175"/>
              <a:gd name="connsiteY6" fmla="*/ 0 h 6858000"/>
              <a:gd name="connsiteX0-23" fmla="*/ 10287 w 7115175"/>
              <a:gd name="connsiteY0-24" fmla="*/ 0 h 6858000"/>
              <a:gd name="connsiteX1-25" fmla="*/ 5705475 w 7115175"/>
              <a:gd name="connsiteY1-26" fmla="*/ 0 h 6858000"/>
              <a:gd name="connsiteX2-27" fmla="*/ 7115175 w 7115175"/>
              <a:gd name="connsiteY2-28" fmla="*/ 0 h 6858000"/>
              <a:gd name="connsiteX3-29" fmla="*/ 7115175 w 7115175"/>
              <a:gd name="connsiteY3-30" fmla="*/ 6858000 h 6858000"/>
              <a:gd name="connsiteX4-31" fmla="*/ 1533526 w 7115175"/>
              <a:gd name="connsiteY4-32" fmla="*/ 6848475 h 6858000"/>
              <a:gd name="connsiteX5-33" fmla="*/ 10287 w 7115175"/>
              <a:gd name="connsiteY5-34" fmla="*/ 6858000 h 6858000"/>
              <a:gd name="connsiteX6-35" fmla="*/ 0 w 7115175"/>
              <a:gd name="connsiteY6-36" fmla="*/ 5048250 h 6858000"/>
              <a:gd name="connsiteX7" fmla="*/ 10287 w 7115175"/>
              <a:gd name="connsiteY7" fmla="*/ 0 h 6858000"/>
              <a:gd name="connsiteX0-37" fmla="*/ 10287 w 7115175"/>
              <a:gd name="connsiteY0-38" fmla="*/ 0 h 6858000"/>
              <a:gd name="connsiteX1-39" fmla="*/ 5705475 w 7115175"/>
              <a:gd name="connsiteY1-40" fmla="*/ 0 h 6858000"/>
              <a:gd name="connsiteX2-41" fmla="*/ 7115175 w 7115175"/>
              <a:gd name="connsiteY2-42" fmla="*/ 0 h 6858000"/>
              <a:gd name="connsiteX3-43" fmla="*/ 7115175 w 7115175"/>
              <a:gd name="connsiteY3-44" fmla="*/ 6858000 h 6858000"/>
              <a:gd name="connsiteX4-45" fmla="*/ 1533526 w 7115175"/>
              <a:gd name="connsiteY4-46" fmla="*/ 6848475 h 6858000"/>
              <a:gd name="connsiteX5-47" fmla="*/ 0 w 7115175"/>
              <a:gd name="connsiteY5-48" fmla="*/ 5048250 h 6858000"/>
              <a:gd name="connsiteX6-49" fmla="*/ 10287 w 7115175"/>
              <a:gd name="connsiteY6-50" fmla="*/ 0 h 6858000"/>
              <a:gd name="connsiteX0-51" fmla="*/ 0 w 7115175"/>
              <a:gd name="connsiteY0-52" fmla="*/ 5048250 h 6858000"/>
              <a:gd name="connsiteX1-53" fmla="*/ 5705475 w 7115175"/>
              <a:gd name="connsiteY1-54" fmla="*/ 0 h 6858000"/>
              <a:gd name="connsiteX2-55" fmla="*/ 7115175 w 7115175"/>
              <a:gd name="connsiteY2-56" fmla="*/ 0 h 6858000"/>
              <a:gd name="connsiteX3-57" fmla="*/ 7115175 w 7115175"/>
              <a:gd name="connsiteY3-58" fmla="*/ 6858000 h 6858000"/>
              <a:gd name="connsiteX4-59" fmla="*/ 1533526 w 7115175"/>
              <a:gd name="connsiteY4-60" fmla="*/ 6848475 h 6858000"/>
              <a:gd name="connsiteX5-61" fmla="*/ 0 w 7115175"/>
              <a:gd name="connsiteY5-62" fmla="*/ 504825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1809750 h 1809750"/>
              <a:gd name="connsiteX1-3" fmla="*/ 1895475 w 3571875"/>
              <a:gd name="connsiteY1-4" fmla="*/ 0 h 1809750"/>
              <a:gd name="connsiteX2-5" fmla="*/ 3571875 w 3571875"/>
              <a:gd name="connsiteY2-6" fmla="*/ 1809750 h 1809750"/>
              <a:gd name="connsiteX3-7" fmla="*/ 0 w 3571875"/>
              <a:gd name="connsiteY3-8" fmla="*/ 1809750 h 1809750"/>
              <a:gd name="connsiteX0-9" fmla="*/ 0 w 3571875"/>
              <a:gd name="connsiteY0-10" fmla="*/ 1809750 h 1809750"/>
              <a:gd name="connsiteX1-11" fmla="*/ 2038350 w 3571875"/>
              <a:gd name="connsiteY1-12" fmla="*/ 0 h 1809750"/>
              <a:gd name="connsiteX2-13" fmla="*/ 3571875 w 3571875"/>
              <a:gd name="connsiteY2-14" fmla="*/ 1809750 h 1809750"/>
              <a:gd name="connsiteX3-15" fmla="*/ 0 w 3571875"/>
              <a:gd name="connsiteY3-16" fmla="*/ 1809750 h 1809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4210050 h 4210050"/>
              <a:gd name="connsiteX1-3" fmla="*/ 0 w 3571875"/>
              <a:gd name="connsiteY1-4" fmla="*/ 0 h 4210050"/>
              <a:gd name="connsiteX2-5" fmla="*/ 2028825 w 3571875"/>
              <a:gd name="connsiteY2-6" fmla="*/ 2388394 h 4210050"/>
              <a:gd name="connsiteX3-7" fmla="*/ 3571875 w 3571875"/>
              <a:gd name="connsiteY3-8" fmla="*/ 4210050 h 4210050"/>
              <a:gd name="connsiteX4" fmla="*/ 0 w 3571875"/>
              <a:gd name="connsiteY4" fmla="*/ 4210050 h 4210050"/>
              <a:gd name="connsiteX0-9" fmla="*/ 0 w 3571875"/>
              <a:gd name="connsiteY0-10" fmla="*/ 4210050 h 4210050"/>
              <a:gd name="connsiteX1-11" fmla="*/ 0 w 3571875"/>
              <a:gd name="connsiteY1-12" fmla="*/ 0 h 4210050"/>
              <a:gd name="connsiteX2-13" fmla="*/ 2028825 w 3571875"/>
              <a:gd name="connsiteY2-14" fmla="*/ 2205038 h 4210050"/>
              <a:gd name="connsiteX3-15" fmla="*/ 3571875 w 3571875"/>
              <a:gd name="connsiteY3-16" fmla="*/ 4210050 h 4210050"/>
              <a:gd name="connsiteX4-17" fmla="*/ 0 w 3571875"/>
              <a:gd name="connsiteY4-18" fmla="*/ 4210050 h 4210050"/>
              <a:gd name="connsiteX0-19" fmla="*/ 0 w 3571875"/>
              <a:gd name="connsiteY0-20" fmla="*/ 4210050 h 4210050"/>
              <a:gd name="connsiteX1-21" fmla="*/ 0 w 3571875"/>
              <a:gd name="connsiteY1-22" fmla="*/ 0 h 4210050"/>
              <a:gd name="connsiteX2-23" fmla="*/ 2028825 w 3571875"/>
              <a:gd name="connsiteY2-24" fmla="*/ 2393157 h 4210050"/>
              <a:gd name="connsiteX3-25" fmla="*/ 3571875 w 3571875"/>
              <a:gd name="connsiteY3-26" fmla="*/ 4210050 h 4210050"/>
              <a:gd name="connsiteX4-27" fmla="*/ 0 w 3571875"/>
              <a:gd name="connsiteY4-28" fmla="*/ 4210050 h 4210050"/>
              <a:gd name="connsiteX0-29" fmla="*/ 0 w 3571875"/>
              <a:gd name="connsiteY0-30" fmla="*/ 4210050 h 4210050"/>
              <a:gd name="connsiteX1-31" fmla="*/ 0 w 3571875"/>
              <a:gd name="connsiteY1-32" fmla="*/ 0 h 4210050"/>
              <a:gd name="connsiteX2-33" fmla="*/ 2028825 w 3571875"/>
              <a:gd name="connsiteY2-34" fmla="*/ 2393157 h 4210050"/>
              <a:gd name="connsiteX3-35" fmla="*/ 3571875 w 3571875"/>
              <a:gd name="connsiteY3-36" fmla="*/ 4210050 h 4210050"/>
              <a:gd name="connsiteX4-37" fmla="*/ 0 w 3571875"/>
              <a:gd name="connsiteY4-38" fmla="*/ 4210050 h 4210050"/>
              <a:gd name="connsiteX0-39" fmla="*/ 0 w 3571875"/>
              <a:gd name="connsiteY0-40" fmla="*/ 4210050 h 4210050"/>
              <a:gd name="connsiteX1-41" fmla="*/ 0 w 3571875"/>
              <a:gd name="connsiteY1-42" fmla="*/ 0 h 4210050"/>
              <a:gd name="connsiteX2-43" fmla="*/ 2028825 w 3571875"/>
              <a:gd name="connsiteY2-44" fmla="*/ 2281238 h 4210050"/>
              <a:gd name="connsiteX3-45" fmla="*/ 3571875 w 3571875"/>
              <a:gd name="connsiteY3-46" fmla="*/ 4210050 h 4210050"/>
              <a:gd name="connsiteX4-47" fmla="*/ 0 w 3571875"/>
              <a:gd name="connsiteY4-48" fmla="*/ 4210050 h 4210050"/>
              <a:gd name="connsiteX0-49" fmla="*/ 0 w 3571875"/>
              <a:gd name="connsiteY0-50" fmla="*/ 4210050 h 4210050"/>
              <a:gd name="connsiteX1-51" fmla="*/ 0 w 3571875"/>
              <a:gd name="connsiteY1-52" fmla="*/ 0 h 4210050"/>
              <a:gd name="connsiteX2-53" fmla="*/ 2028825 w 3571875"/>
              <a:gd name="connsiteY2-54" fmla="*/ 2393157 h 4210050"/>
              <a:gd name="connsiteX3-55" fmla="*/ 3571875 w 3571875"/>
              <a:gd name="connsiteY3-56" fmla="*/ 4210050 h 4210050"/>
              <a:gd name="connsiteX4-57" fmla="*/ 0 w 3571875"/>
              <a:gd name="connsiteY4-58" fmla="*/ 4210050 h 4210050"/>
              <a:gd name="connsiteX0-59" fmla="*/ 0 w 3571875"/>
              <a:gd name="connsiteY0-60" fmla="*/ 4210050 h 4210050"/>
              <a:gd name="connsiteX1-61" fmla="*/ 0 w 3571875"/>
              <a:gd name="connsiteY1-62" fmla="*/ 0 h 4210050"/>
              <a:gd name="connsiteX2-63" fmla="*/ 2028825 w 3571875"/>
              <a:gd name="connsiteY2-64" fmla="*/ 2393157 h 4210050"/>
              <a:gd name="connsiteX3-65" fmla="*/ 3571875 w 3571875"/>
              <a:gd name="connsiteY3-66" fmla="*/ 4210050 h 4210050"/>
              <a:gd name="connsiteX4-67" fmla="*/ 0 w 3571875"/>
              <a:gd name="connsiteY4-68" fmla="*/ 4210050 h 4210050"/>
              <a:gd name="connsiteX0-69" fmla="*/ 0 w 3571875"/>
              <a:gd name="connsiteY0-70" fmla="*/ 4210050 h 4210050"/>
              <a:gd name="connsiteX1-71" fmla="*/ 0 w 3571875"/>
              <a:gd name="connsiteY1-72" fmla="*/ 0 h 4210050"/>
              <a:gd name="connsiteX2-73" fmla="*/ 2076450 w 3571875"/>
              <a:gd name="connsiteY2-74" fmla="*/ 2274094 h 4210050"/>
              <a:gd name="connsiteX3-75" fmla="*/ 3571875 w 3571875"/>
              <a:gd name="connsiteY3-76" fmla="*/ 4210050 h 4210050"/>
              <a:gd name="connsiteX4-77" fmla="*/ 0 w 3571875"/>
              <a:gd name="connsiteY4-78" fmla="*/ 4210050 h 4210050"/>
              <a:gd name="connsiteX0-79" fmla="*/ 0 w 3571875"/>
              <a:gd name="connsiteY0-80" fmla="*/ 4210050 h 4210050"/>
              <a:gd name="connsiteX1-81" fmla="*/ 0 w 3571875"/>
              <a:gd name="connsiteY1-82" fmla="*/ 0 h 4210050"/>
              <a:gd name="connsiteX2-83" fmla="*/ 2245519 w 3571875"/>
              <a:gd name="connsiteY2-84" fmla="*/ 2405063 h 4210050"/>
              <a:gd name="connsiteX3-85" fmla="*/ 3571875 w 3571875"/>
              <a:gd name="connsiteY3-86" fmla="*/ 4210050 h 4210050"/>
              <a:gd name="connsiteX4-87" fmla="*/ 0 w 3571875"/>
              <a:gd name="connsiteY4-88" fmla="*/ 4210050 h 4210050"/>
              <a:gd name="connsiteX0-89" fmla="*/ 0 w 3571875"/>
              <a:gd name="connsiteY0-90" fmla="*/ 4210050 h 4210050"/>
              <a:gd name="connsiteX1-91" fmla="*/ 0 w 3571875"/>
              <a:gd name="connsiteY1-92" fmla="*/ 0 h 4210050"/>
              <a:gd name="connsiteX2-93" fmla="*/ 2038350 w 3571875"/>
              <a:gd name="connsiteY2-94" fmla="*/ 2405063 h 4210050"/>
              <a:gd name="connsiteX3-95" fmla="*/ 3571875 w 3571875"/>
              <a:gd name="connsiteY3-96" fmla="*/ 4210050 h 4210050"/>
              <a:gd name="connsiteX4-97" fmla="*/ 0 w 3571875"/>
              <a:gd name="connsiteY4-98" fmla="*/ 4210050 h 4210050"/>
              <a:gd name="connsiteX0-99" fmla="*/ 0 w 3571875"/>
              <a:gd name="connsiteY0-100" fmla="*/ 2433637 h 2433637"/>
              <a:gd name="connsiteX1-101" fmla="*/ 257175 w 3571875"/>
              <a:gd name="connsiteY1-102" fmla="*/ 0 h 2433637"/>
              <a:gd name="connsiteX2-103" fmla="*/ 2038350 w 3571875"/>
              <a:gd name="connsiteY2-104" fmla="*/ 628650 h 2433637"/>
              <a:gd name="connsiteX3-105" fmla="*/ 3571875 w 3571875"/>
              <a:gd name="connsiteY3-106" fmla="*/ 2433637 h 2433637"/>
              <a:gd name="connsiteX4-107" fmla="*/ 0 w 3571875"/>
              <a:gd name="connsiteY4-108" fmla="*/ 2433637 h 2433637"/>
              <a:gd name="connsiteX0-109" fmla="*/ 2382 w 3574257"/>
              <a:gd name="connsiteY0-110" fmla="*/ 1807368 h 1807368"/>
              <a:gd name="connsiteX1-111" fmla="*/ 0 w 3574257"/>
              <a:gd name="connsiteY1-112" fmla="*/ 0 h 1807368"/>
              <a:gd name="connsiteX2-113" fmla="*/ 2040732 w 3574257"/>
              <a:gd name="connsiteY2-114" fmla="*/ 2381 h 1807368"/>
              <a:gd name="connsiteX3-115" fmla="*/ 3574257 w 3574257"/>
              <a:gd name="connsiteY3-116" fmla="*/ 1807368 h 1807368"/>
              <a:gd name="connsiteX4-117" fmla="*/ 2382 w 3574257"/>
              <a:gd name="connsiteY4-118" fmla="*/ 1807368 h 1807368"/>
              <a:gd name="connsiteX0-119" fmla="*/ 2382 w 3574257"/>
              <a:gd name="connsiteY0-120" fmla="*/ 1807368 h 1807368"/>
              <a:gd name="connsiteX1-121" fmla="*/ 0 w 3574257"/>
              <a:gd name="connsiteY1-122" fmla="*/ 0 h 1807368"/>
              <a:gd name="connsiteX2-123" fmla="*/ 1924051 w 3574257"/>
              <a:gd name="connsiteY2-124" fmla="*/ 307181 h 1807368"/>
              <a:gd name="connsiteX3-125" fmla="*/ 3574257 w 3574257"/>
              <a:gd name="connsiteY3-126" fmla="*/ 1807368 h 1807368"/>
              <a:gd name="connsiteX4-127" fmla="*/ 2382 w 3574257"/>
              <a:gd name="connsiteY4-128" fmla="*/ 1807368 h 1807368"/>
              <a:gd name="connsiteX0-129" fmla="*/ 2382 w 3574257"/>
              <a:gd name="connsiteY0-130" fmla="*/ 1809749 h 1809749"/>
              <a:gd name="connsiteX1-131" fmla="*/ 0 w 3574257"/>
              <a:gd name="connsiteY1-132" fmla="*/ 2381 h 1809749"/>
              <a:gd name="connsiteX2-133" fmla="*/ 2038351 w 3574257"/>
              <a:gd name="connsiteY2-134" fmla="*/ 0 h 1809749"/>
              <a:gd name="connsiteX3-135" fmla="*/ 3574257 w 3574257"/>
              <a:gd name="connsiteY3-136" fmla="*/ 1809749 h 1809749"/>
              <a:gd name="connsiteX4-137" fmla="*/ 2382 w 3574257"/>
              <a:gd name="connsiteY4-138" fmla="*/ 1809749 h 1809749"/>
              <a:gd name="connsiteX0-139" fmla="*/ 2382 w 3574257"/>
              <a:gd name="connsiteY0-140" fmla="*/ 1807368 h 1807368"/>
              <a:gd name="connsiteX1-141" fmla="*/ 0 w 3574257"/>
              <a:gd name="connsiteY1-142" fmla="*/ 0 h 1807368"/>
              <a:gd name="connsiteX2-143" fmla="*/ 1640682 w 3574257"/>
              <a:gd name="connsiteY2-144" fmla="*/ 450057 h 1807368"/>
              <a:gd name="connsiteX3-145" fmla="*/ 3574257 w 3574257"/>
              <a:gd name="connsiteY3-146" fmla="*/ 1807368 h 1807368"/>
              <a:gd name="connsiteX4-147" fmla="*/ 2382 w 3574257"/>
              <a:gd name="connsiteY4-148" fmla="*/ 1807368 h 1807368"/>
              <a:gd name="connsiteX0-149" fmla="*/ 2382 w 3574257"/>
              <a:gd name="connsiteY0-150" fmla="*/ 1809749 h 1809749"/>
              <a:gd name="connsiteX1-151" fmla="*/ 0 w 3574257"/>
              <a:gd name="connsiteY1-152" fmla="*/ 2381 h 1809749"/>
              <a:gd name="connsiteX2-153" fmla="*/ 2038351 w 3574257"/>
              <a:gd name="connsiteY2-154" fmla="*/ 0 h 1809749"/>
              <a:gd name="connsiteX3-155" fmla="*/ 3574257 w 3574257"/>
              <a:gd name="connsiteY3-156" fmla="*/ 1809749 h 1809749"/>
              <a:gd name="connsiteX4-157" fmla="*/ 2382 w 3574257"/>
              <a:gd name="connsiteY4-158" fmla="*/ 1809749 h 1809749"/>
              <a:gd name="connsiteX0-159" fmla="*/ 2382 w 3574257"/>
              <a:gd name="connsiteY0-160" fmla="*/ 1807368 h 1807368"/>
              <a:gd name="connsiteX1-161" fmla="*/ 0 w 3574257"/>
              <a:gd name="connsiteY1-162" fmla="*/ 0 h 1807368"/>
              <a:gd name="connsiteX2-163" fmla="*/ 1657351 w 3574257"/>
              <a:gd name="connsiteY2-164" fmla="*/ 230982 h 1807368"/>
              <a:gd name="connsiteX3-165" fmla="*/ 3574257 w 3574257"/>
              <a:gd name="connsiteY3-166" fmla="*/ 1807368 h 1807368"/>
              <a:gd name="connsiteX4-167" fmla="*/ 2382 w 3574257"/>
              <a:gd name="connsiteY4-168" fmla="*/ 1807368 h 1807368"/>
              <a:gd name="connsiteX0-169" fmla="*/ 2382 w 3574257"/>
              <a:gd name="connsiteY0-170" fmla="*/ 1807368 h 1807368"/>
              <a:gd name="connsiteX1-171" fmla="*/ 0 w 3574257"/>
              <a:gd name="connsiteY1-172" fmla="*/ 0 h 1807368"/>
              <a:gd name="connsiteX2-173" fmla="*/ 2040732 w 3574257"/>
              <a:gd name="connsiteY2-174" fmla="*/ 2382 h 1807368"/>
              <a:gd name="connsiteX3-175" fmla="*/ 3574257 w 3574257"/>
              <a:gd name="connsiteY3-176" fmla="*/ 1807368 h 1807368"/>
              <a:gd name="connsiteX4-177" fmla="*/ 2382 w 3574257"/>
              <a:gd name="connsiteY4-178" fmla="*/ 1807368 h 1807368"/>
              <a:gd name="connsiteX0-179" fmla="*/ 2382 w 3574257"/>
              <a:gd name="connsiteY0-180" fmla="*/ 1807368 h 1807368"/>
              <a:gd name="connsiteX1-181" fmla="*/ 0 w 3574257"/>
              <a:gd name="connsiteY1-182" fmla="*/ 0 h 1807368"/>
              <a:gd name="connsiteX2-183" fmla="*/ 1774032 w 3574257"/>
              <a:gd name="connsiteY2-184" fmla="*/ 161925 h 1807368"/>
              <a:gd name="connsiteX3-185" fmla="*/ 3574257 w 3574257"/>
              <a:gd name="connsiteY3-186" fmla="*/ 1807368 h 1807368"/>
              <a:gd name="connsiteX4-187" fmla="*/ 2382 w 3574257"/>
              <a:gd name="connsiteY4-188" fmla="*/ 1807368 h 1807368"/>
              <a:gd name="connsiteX0-189" fmla="*/ 2382 w 3574257"/>
              <a:gd name="connsiteY0-190" fmla="*/ 1807368 h 1807368"/>
              <a:gd name="connsiteX1-191" fmla="*/ 0 w 3574257"/>
              <a:gd name="connsiteY1-192" fmla="*/ 0 h 1807368"/>
              <a:gd name="connsiteX2-193" fmla="*/ 1969294 w 3574257"/>
              <a:gd name="connsiteY2-194" fmla="*/ 21432 h 1807368"/>
              <a:gd name="connsiteX3-195" fmla="*/ 3574257 w 3574257"/>
              <a:gd name="connsiteY3-196" fmla="*/ 1807368 h 1807368"/>
              <a:gd name="connsiteX4-197" fmla="*/ 2382 w 3574257"/>
              <a:gd name="connsiteY4-198" fmla="*/ 1807368 h 1807368"/>
              <a:gd name="connsiteX0-199" fmla="*/ 2382 w 3574257"/>
              <a:gd name="connsiteY0-200" fmla="*/ 1807368 h 1807368"/>
              <a:gd name="connsiteX1-201" fmla="*/ 0 w 3574257"/>
              <a:gd name="connsiteY1-202" fmla="*/ 0 h 1807368"/>
              <a:gd name="connsiteX2-203" fmla="*/ 1819275 w 3574257"/>
              <a:gd name="connsiteY2-204" fmla="*/ 200026 h 1807368"/>
              <a:gd name="connsiteX3-205" fmla="*/ 3574257 w 3574257"/>
              <a:gd name="connsiteY3-206" fmla="*/ 1807368 h 1807368"/>
              <a:gd name="connsiteX4-207" fmla="*/ 2382 w 3574257"/>
              <a:gd name="connsiteY4-208" fmla="*/ 1807368 h 1807368"/>
              <a:gd name="connsiteX0-209" fmla="*/ 2382 w 3574257"/>
              <a:gd name="connsiteY0-210" fmla="*/ 1807368 h 1807368"/>
              <a:gd name="connsiteX1-211" fmla="*/ 0 w 3574257"/>
              <a:gd name="connsiteY1-212" fmla="*/ 0 h 1807368"/>
              <a:gd name="connsiteX2-213" fmla="*/ 2045494 w 3574257"/>
              <a:gd name="connsiteY2-214" fmla="*/ 1 h 1807368"/>
              <a:gd name="connsiteX3-215" fmla="*/ 3574257 w 3574257"/>
              <a:gd name="connsiteY3-216" fmla="*/ 1807368 h 1807368"/>
              <a:gd name="connsiteX4-217" fmla="*/ 2382 w 3574257"/>
              <a:gd name="connsiteY4-218" fmla="*/ 1807368 h 18073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  <a:gd name="connsiteX0-111" fmla="*/ 0 w 3352800"/>
              <a:gd name="connsiteY0-112" fmla="*/ 2002631 h 2002631"/>
              <a:gd name="connsiteX1-113" fmla="*/ 754045 w 3352800"/>
              <a:gd name="connsiteY1-114" fmla="*/ 1468326 h 2002631"/>
              <a:gd name="connsiteX2-115" fmla="*/ 3352800 w 3352800"/>
              <a:gd name="connsiteY2-116" fmla="*/ 0 h 2002631"/>
              <a:gd name="connsiteX3-117" fmla="*/ 3352800 w 3352800"/>
              <a:gd name="connsiteY3-118" fmla="*/ 2002631 h 2002631"/>
              <a:gd name="connsiteX4-119" fmla="*/ 0 w 3352800"/>
              <a:gd name="connsiteY4-120" fmla="*/ 2002631 h 2002631"/>
              <a:gd name="connsiteX0-121" fmla="*/ 0 w 3352800"/>
              <a:gd name="connsiteY0-122" fmla="*/ 534305 h 534305"/>
              <a:gd name="connsiteX1-123" fmla="*/ 754045 w 3352800"/>
              <a:gd name="connsiteY1-124" fmla="*/ 0 h 534305"/>
              <a:gd name="connsiteX2-125" fmla="*/ 3352800 w 3352800"/>
              <a:gd name="connsiteY2-126" fmla="*/ 7687 h 534305"/>
              <a:gd name="connsiteX3-127" fmla="*/ 3352800 w 3352800"/>
              <a:gd name="connsiteY3-128" fmla="*/ 534305 h 534305"/>
              <a:gd name="connsiteX4-129" fmla="*/ 0 w 3352800"/>
              <a:gd name="connsiteY4-130" fmla="*/ 534305 h 534305"/>
              <a:gd name="connsiteX0-131" fmla="*/ 0 w 3352800"/>
              <a:gd name="connsiteY0-132" fmla="*/ 534305 h 534305"/>
              <a:gd name="connsiteX1-133" fmla="*/ 754045 w 3352800"/>
              <a:gd name="connsiteY1-134" fmla="*/ 0 h 534305"/>
              <a:gd name="connsiteX2-135" fmla="*/ 3352800 w 3352800"/>
              <a:gd name="connsiteY2-136" fmla="*/ 7687 h 534305"/>
              <a:gd name="connsiteX3-137" fmla="*/ 3352800 w 3352800"/>
              <a:gd name="connsiteY3-138" fmla="*/ 534305 h 534305"/>
              <a:gd name="connsiteX4-139" fmla="*/ 0 w 3352800"/>
              <a:gd name="connsiteY4-140" fmla="*/ 534305 h 534305"/>
              <a:gd name="connsiteX0-141" fmla="*/ 0 w 3352800"/>
              <a:gd name="connsiteY0-142" fmla="*/ 526618 h 526618"/>
              <a:gd name="connsiteX1-143" fmla="*/ 980611 w 3352800"/>
              <a:gd name="connsiteY1-144" fmla="*/ 93681 h 526618"/>
              <a:gd name="connsiteX2-145" fmla="*/ 3352800 w 3352800"/>
              <a:gd name="connsiteY2-146" fmla="*/ 0 h 526618"/>
              <a:gd name="connsiteX3-147" fmla="*/ 3352800 w 3352800"/>
              <a:gd name="connsiteY3-148" fmla="*/ 526618 h 526618"/>
              <a:gd name="connsiteX4-149" fmla="*/ 0 w 3352800"/>
              <a:gd name="connsiteY4-150" fmla="*/ 526618 h 526618"/>
              <a:gd name="connsiteX0-151" fmla="*/ 0 w 3352800"/>
              <a:gd name="connsiteY0-152" fmla="*/ 526888 h 526888"/>
              <a:gd name="connsiteX1-153" fmla="*/ 744735 w 3352800"/>
              <a:gd name="connsiteY1-154" fmla="*/ 0 h 526888"/>
              <a:gd name="connsiteX2-155" fmla="*/ 3352800 w 3352800"/>
              <a:gd name="connsiteY2-156" fmla="*/ 270 h 526888"/>
              <a:gd name="connsiteX3-157" fmla="*/ 3352800 w 3352800"/>
              <a:gd name="connsiteY3-158" fmla="*/ 526888 h 526888"/>
              <a:gd name="connsiteX4-159" fmla="*/ 0 w 3352800"/>
              <a:gd name="connsiteY4-160" fmla="*/ 526888 h 526888"/>
              <a:gd name="connsiteX0-161" fmla="*/ 0 w 3352800"/>
              <a:gd name="connsiteY0-162" fmla="*/ 526618 h 526618"/>
              <a:gd name="connsiteX1-163" fmla="*/ 811948 w 3352800"/>
              <a:gd name="connsiteY1-164" fmla="*/ 60921 h 526618"/>
              <a:gd name="connsiteX2-165" fmla="*/ 3352800 w 3352800"/>
              <a:gd name="connsiteY2-166" fmla="*/ 0 h 526618"/>
              <a:gd name="connsiteX3-167" fmla="*/ 3352800 w 3352800"/>
              <a:gd name="connsiteY3-168" fmla="*/ 526618 h 526618"/>
              <a:gd name="connsiteX4-169" fmla="*/ 0 w 3352800"/>
              <a:gd name="connsiteY4-170" fmla="*/ 526618 h 526618"/>
              <a:gd name="connsiteX0-171" fmla="*/ 0 w 3352800"/>
              <a:gd name="connsiteY0-172" fmla="*/ 527584 h 527584"/>
              <a:gd name="connsiteX1-173" fmla="*/ 751718 w 3352800"/>
              <a:gd name="connsiteY1-174" fmla="*/ 0 h 527584"/>
              <a:gd name="connsiteX2-175" fmla="*/ 3352800 w 3352800"/>
              <a:gd name="connsiteY2-176" fmla="*/ 966 h 527584"/>
              <a:gd name="connsiteX3-177" fmla="*/ 3352800 w 3352800"/>
              <a:gd name="connsiteY3-178" fmla="*/ 527584 h 527584"/>
              <a:gd name="connsiteX4-179" fmla="*/ 0 w 3352800"/>
              <a:gd name="connsiteY4-180" fmla="*/ 527584 h 527584"/>
              <a:gd name="connsiteX0-181" fmla="*/ 0 w 3352800"/>
              <a:gd name="connsiteY0-182" fmla="*/ 527584 h 527584"/>
              <a:gd name="connsiteX1-183" fmla="*/ 751718 w 3352800"/>
              <a:gd name="connsiteY1-184" fmla="*/ 0 h 527584"/>
              <a:gd name="connsiteX2-185" fmla="*/ 3241069 w 3352800"/>
              <a:gd name="connsiteY2-186" fmla="*/ 94144 h 527584"/>
              <a:gd name="connsiteX3-187" fmla="*/ 3352800 w 3352800"/>
              <a:gd name="connsiteY3-188" fmla="*/ 527584 h 527584"/>
              <a:gd name="connsiteX4-189" fmla="*/ 0 w 3352800"/>
              <a:gd name="connsiteY4-190" fmla="*/ 527584 h 527584"/>
              <a:gd name="connsiteX0-191" fmla="*/ 0 w 3352800"/>
              <a:gd name="connsiteY0-192" fmla="*/ 527584 h 527584"/>
              <a:gd name="connsiteX1-193" fmla="*/ 751718 w 3352800"/>
              <a:gd name="connsiteY1-194" fmla="*/ 0 h 527584"/>
              <a:gd name="connsiteX2-195" fmla="*/ 3352800 w 3352800"/>
              <a:gd name="connsiteY2-196" fmla="*/ 271 h 527584"/>
              <a:gd name="connsiteX3-197" fmla="*/ 3352800 w 3352800"/>
              <a:gd name="connsiteY3-198" fmla="*/ 527584 h 527584"/>
              <a:gd name="connsiteX4-199" fmla="*/ 0 w 3352800"/>
              <a:gd name="connsiteY4-200" fmla="*/ 527584 h 527584"/>
              <a:gd name="connsiteX0-201" fmla="*/ 0 w 3352800"/>
              <a:gd name="connsiteY0-202" fmla="*/ 527313 h 527313"/>
              <a:gd name="connsiteX1-203" fmla="*/ 900984 w 3352800"/>
              <a:gd name="connsiteY1-204" fmla="*/ 97774 h 527313"/>
              <a:gd name="connsiteX2-205" fmla="*/ 3352800 w 3352800"/>
              <a:gd name="connsiteY2-206" fmla="*/ 0 h 527313"/>
              <a:gd name="connsiteX3-207" fmla="*/ 3352800 w 3352800"/>
              <a:gd name="connsiteY3-208" fmla="*/ 527313 h 527313"/>
              <a:gd name="connsiteX4-209" fmla="*/ 0 w 3352800"/>
              <a:gd name="connsiteY4-210" fmla="*/ 527313 h 527313"/>
              <a:gd name="connsiteX0-211" fmla="*/ 0 w 3352800"/>
              <a:gd name="connsiteY0-212" fmla="*/ 527584 h 527584"/>
              <a:gd name="connsiteX1-213" fmla="*/ 748227 w 3352800"/>
              <a:gd name="connsiteY1-214" fmla="*/ 0 h 527584"/>
              <a:gd name="connsiteX2-215" fmla="*/ 3352800 w 3352800"/>
              <a:gd name="connsiteY2-216" fmla="*/ 271 h 527584"/>
              <a:gd name="connsiteX3-217" fmla="*/ 3352800 w 3352800"/>
              <a:gd name="connsiteY3-218" fmla="*/ 527584 h 527584"/>
              <a:gd name="connsiteX4-219" fmla="*/ 0 w 3352800"/>
              <a:gd name="connsiteY4-220" fmla="*/ 527584 h 5275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6177A51-6661-464F-AF3F-5F9E5897B61D}" type="datetime1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99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59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119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79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1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7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197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chart" Target="../charts/chart10.xml"/><Relationship Id="rId7" Type="http://schemas.openxmlformats.org/officeDocument/2006/relationships/chart" Target="../charts/chart14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Relationship Id="rId9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2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3" Type="http://schemas.openxmlformats.org/officeDocument/2006/relationships/chart" Target="../charts/chart18.xml"/><Relationship Id="rId7" Type="http://schemas.openxmlformats.org/officeDocument/2006/relationships/chart" Target="../charts/chart22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/>
          <a:lstStyle/>
          <a:p>
            <a:r>
              <a:rPr lang="sr-Cyrl-RS" dirty="0"/>
              <a:t>ГРАЂАНСКИ ВОДИЧ </a:t>
            </a:r>
            <a:r>
              <a:rPr lang="sr-Cyrl-RS" dirty="0" smtClean="0"/>
              <a:t>КРОЗ </a:t>
            </a:r>
            <a:r>
              <a:rPr lang="sr-Cyrl-RS" dirty="0"/>
              <a:t>ОДЛУКУ О БУЏЕТУ за </a:t>
            </a:r>
            <a:r>
              <a:rPr lang="sr-Cyrl-RS" dirty="0" smtClean="0"/>
              <a:t>2024. годину</a:t>
            </a:r>
            <a:r>
              <a:rPr lang="en-US" dirty="0" smtClean="0"/>
              <a:t>-</a:t>
            </a:r>
            <a:r>
              <a:rPr lang="sr-Cyrl-RS" dirty="0" smtClean="0"/>
              <a:t>ребалнас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sr-Cyrl-RS" dirty="0" smtClean="0"/>
              <a:t> </a:t>
            </a:r>
          </a:p>
          <a:p>
            <a:pPr indent="457200"/>
            <a:r>
              <a:rPr lang="sr-Cyrl-RS" dirty="0" smtClean="0"/>
              <a:t> </a:t>
            </a:r>
            <a:r>
              <a:rPr altLang="sr-Cyrl-RS" dirty="0" smtClean="0"/>
              <a:t>           </a:t>
            </a:r>
            <a:r>
              <a:rPr lang="sr-Cyrl-RS" altLang="en-US" dirty="0" smtClean="0"/>
              <a:t>  </a:t>
            </a:r>
            <a:r>
              <a:rPr altLang="sr-Cyrl-RS" dirty="0" smtClean="0"/>
              <a:t>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204932" cy="11041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05137"/>
            <a:ext cx="4399376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/>
          </a:bodyPr>
          <a:lstStyle/>
          <a:p>
            <a:r>
              <a:rPr lang="sr-Cyrl-RS" dirty="0"/>
              <a:t>Шта су приходи и примања буџета?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67995" y="98123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7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прихода и примања за </a:t>
            </a:r>
            <a:r>
              <a:rPr lang="sr-Cyrl-RS" sz="3000" b="1" dirty="0" smtClean="0"/>
              <a:t>2024. годину-ОДЛУКА О БУЏЕТУ-РЕБАЛАНС -</a:t>
            </a:r>
            <a:r>
              <a:rPr lang="en-US" sz="3000" b="1" dirty="0" smtClean="0"/>
              <a:t>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50433888"/>
              </p:ext>
            </p:extLst>
          </p:nvPr>
        </p:nvGraphicFramePr>
        <p:xfrm>
          <a:off x="1241013" y="1417638"/>
          <a:ext cx="6661974" cy="480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2900" b="1" dirty="0"/>
              <a:t>Структура планираних прихода и примања за </a:t>
            </a:r>
            <a:r>
              <a:rPr lang="sr-Cyrl-RS" sz="2900" b="1" dirty="0" smtClean="0"/>
              <a:t>2024. годину – у процентима </a:t>
            </a:r>
            <a:endParaRPr lang="en-US" sz="29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971600" y="1484784"/>
          <a:ext cx="734481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1043608" y="1484784"/>
          <a:ext cx="727280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1043608" y="1556792"/>
          <a:ext cx="7272807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1043608" y="1556792"/>
          <a:ext cx="72008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683945" y="1268884"/>
          <a:ext cx="7344815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684530" y="1269365"/>
          <a:ext cx="7559675" cy="5031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117069982"/>
              </p:ext>
            </p:extLst>
          </p:nvPr>
        </p:nvGraphicFramePr>
        <p:xfrm>
          <a:off x="611560" y="1052736"/>
          <a:ext cx="7732340" cy="4327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98078"/>
              </p:ext>
            </p:extLst>
          </p:nvPr>
        </p:nvGraphicFramePr>
        <p:xfrm>
          <a:off x="539552" y="1196752"/>
          <a:ext cx="7776864" cy="49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13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7978775" cy="1143000"/>
          </a:xfrm>
        </p:spPr>
        <p:txBody>
          <a:bodyPr>
            <a:normAutofit/>
          </a:bodyPr>
          <a:lstStyle/>
          <a:p>
            <a:r>
              <a:rPr lang="sr-Cyrl-RS" dirty="0"/>
              <a:t>Шта се променило у односу на предходну одлуку за </a:t>
            </a:r>
            <a:r>
              <a:rPr lang="sr-Cyrl-RS" dirty="0" smtClean="0"/>
              <a:t>202</a:t>
            </a:r>
            <a:r>
              <a:rPr lang="en-US" dirty="0" smtClean="0"/>
              <a:t>4</a:t>
            </a:r>
            <a:r>
              <a:rPr lang="sr-Cyrl-RS" dirty="0" smtClean="0"/>
              <a:t>. </a:t>
            </a:r>
            <a:r>
              <a:rPr lang="sr-Cyrl-RS" dirty="0"/>
              <a:t>годину?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5560" y="1268413"/>
            <a:ext cx="8229600" cy="1130300"/>
          </a:xfrm>
        </p:spPr>
        <p:txBody>
          <a:bodyPr>
            <a:normAutofit/>
          </a:bodyPr>
          <a:lstStyle/>
          <a:p>
            <a:pPr algn="just"/>
            <a:r>
              <a:rPr lang="sr-Cyrl-RS" dirty="0"/>
              <a:t>Укупни приходи и примања наше општине у </a:t>
            </a:r>
            <a:r>
              <a:rPr lang="sr-Cyrl-RS" dirty="0" smtClean="0"/>
              <a:t>20</a:t>
            </a:r>
            <a:r>
              <a:rPr lang="en-US" dirty="0" smtClean="0"/>
              <a:t>2</a:t>
            </a:r>
            <a:r>
              <a:rPr lang="sr-Cyrl-RS" altLang="en-US" dirty="0" smtClean="0"/>
              <a:t>4</a:t>
            </a:r>
            <a:r>
              <a:rPr lang="sr-Cyrl-RS" dirty="0" smtClean="0"/>
              <a:t>. </a:t>
            </a:r>
            <a:r>
              <a:rPr lang="sr-Cyrl-RS" dirty="0"/>
              <a:t>години су се повећали</a:t>
            </a:r>
            <a:r>
              <a:rPr lang="sr-Cyrl-RS" b="1" dirty="0" smtClean="0"/>
              <a:t> </a:t>
            </a:r>
            <a:r>
              <a:rPr lang="sr-Cyrl-RS" dirty="0"/>
              <a:t>у односу на предходну Одлуку о буџету за </a:t>
            </a:r>
            <a:r>
              <a:rPr lang="sr-Cyrl-RS" dirty="0" smtClean="0"/>
              <a:t>202</a:t>
            </a:r>
            <a:r>
              <a:rPr lang="en-US" dirty="0" smtClean="0"/>
              <a:t>4</a:t>
            </a:r>
            <a:r>
              <a:rPr lang="sr-Cyrl-RS" dirty="0" smtClean="0"/>
              <a:t>. </a:t>
            </a:r>
            <a:r>
              <a:rPr lang="sr-Cyrl-RS" dirty="0"/>
              <a:t>годину-ребаланс </a:t>
            </a:r>
            <a:r>
              <a:rPr lang="en-US" dirty="0"/>
              <a:t>I</a:t>
            </a:r>
            <a:r>
              <a:rPr lang="sr-Cyrl-RS" dirty="0"/>
              <a:t> за</a:t>
            </a:r>
            <a:r>
              <a:rPr lang="sr-Cyrl-RS" b="1" dirty="0"/>
              <a:t> </a:t>
            </a:r>
            <a:r>
              <a:rPr lang="en-US" altLang="sr-Cyrl-RS" b="1" dirty="0" smtClean="0"/>
              <a:t>19.000.000</a:t>
            </a:r>
            <a:r>
              <a:rPr lang="sr-Cyrl-RS" dirty="0" smtClean="0"/>
              <a:t>динара</a:t>
            </a:r>
            <a:r>
              <a:rPr lang="sr-Cyrl-RS" dirty="0"/>
              <a:t>, односно за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0</a:t>
            </a:r>
            <a:r>
              <a:rPr lang="sr-Cyrl-RS" dirty="0" smtClean="0"/>
              <a:t>,</a:t>
            </a:r>
            <a:r>
              <a:rPr lang="en-US" dirty="0" smtClean="0"/>
              <a:t>48</a:t>
            </a:r>
            <a:r>
              <a:rPr lang="sr-Cyrl-RS" b="1" dirty="0" smtClean="0"/>
              <a:t>%</a:t>
            </a:r>
            <a:r>
              <a:rPr lang="sr-Cyrl-R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1514475" y="4430395"/>
            <a:ext cx="7310755" cy="1772285"/>
          </a:xfrm>
        </p:spPr>
        <p:txBody>
          <a:bodyPr>
            <a:normAutofit fontScale="95000"/>
          </a:bodyPr>
          <a:lstStyle/>
          <a:p>
            <a:pPr marL="0" indent="0">
              <a:spcBef>
                <a:spcPts val="0"/>
              </a:spcBef>
            </a:pPr>
            <a:r>
              <a:rPr lang="sr-Cyrl-RS" sz="2400" dirty="0" smtClean="0">
                <a:solidFill>
                  <a:srgbClr val="C00000"/>
                </a:solidFill>
              </a:rPr>
              <a:t>Порески </a:t>
            </a:r>
            <a:r>
              <a:rPr lang="sr-Cyrl-RS" sz="2400" dirty="0">
                <a:solidFill>
                  <a:srgbClr val="C00000"/>
                </a:solidFill>
              </a:rPr>
              <a:t>приходи</a:t>
            </a:r>
            <a:r>
              <a:rPr lang="sr-Cyrl-RS" sz="2400" dirty="0">
                <a:solidFill>
                  <a:srgbClr val="002060"/>
                </a:solidFill>
              </a:rPr>
              <a:t> </a:t>
            </a:r>
            <a:r>
              <a:rPr lang="sr-Cyrl-RS" sz="2400" dirty="0"/>
              <a:t>су повећани за </a:t>
            </a:r>
            <a:r>
              <a:rPr lang="en-US" sz="2400" dirty="0"/>
              <a:t>37.350.000</a:t>
            </a:r>
            <a:endParaRPr lang="sr-Cyrl-RS" sz="2400" dirty="0"/>
          </a:p>
          <a:p>
            <a:pPr marL="0" indent="0"/>
            <a:r>
              <a:rPr lang="sr-Cyrl-RS" sz="2400" dirty="0" smtClean="0">
                <a:solidFill>
                  <a:srgbClr val="FF0000"/>
                </a:solidFill>
              </a:rPr>
              <a:t>Непорескиприходи</a:t>
            </a:r>
            <a:r>
              <a:rPr lang="sr-Cyrl-RS" sz="2400" dirty="0" smtClean="0"/>
              <a:t> су повећани за 109.942.396</a:t>
            </a:r>
            <a:endParaRPr lang="sr-Cyrl-RS" sz="2800" dirty="0">
              <a:solidFill>
                <a:srgbClr val="FF0000"/>
              </a:solidFill>
            </a:endParaRPr>
          </a:p>
          <a:p>
            <a:pPr marL="0" lvl="0" indent="0"/>
            <a:endParaRPr lang="en-US" sz="2400" dirty="0"/>
          </a:p>
          <a:p>
            <a:pPr marL="0" indent="0">
              <a:buNone/>
            </a:pPr>
            <a:endParaRPr lang="sr-Cyrl-RS" sz="2400" b="1" dirty="0" smtClean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835150" y="2132856"/>
            <a:ext cx="612122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endParaRPr lang="sr-Cyrl-RS" sz="2000" b="1" dirty="0" smtClean="0">
              <a:solidFill>
                <a:srgbClr val="002060"/>
              </a:solidFill>
            </a:endParaRPr>
          </a:p>
        </p:txBody>
      </p:sp>
      <p:sp>
        <p:nvSpPr>
          <p:cNvPr id="13318" name="AutoShape 7"/>
          <p:cNvSpPr>
            <a:spLocks noChangeArrowheads="1"/>
          </p:cNvSpPr>
          <p:nvPr/>
        </p:nvSpPr>
        <p:spPr bwMode="auto">
          <a:xfrm>
            <a:off x="1028700" y="2965450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AutoShape 8"/>
          <p:cNvSpPr>
            <a:spLocks noChangeArrowheads="1"/>
          </p:cNvSpPr>
          <p:nvPr/>
        </p:nvSpPr>
        <p:spPr bwMode="auto">
          <a:xfrm>
            <a:off x="1028700" y="4653280"/>
            <a:ext cx="485775" cy="1066800"/>
          </a:xfrm>
          <a:prstGeom prst="upArrow">
            <a:avLst>
              <a:gd name="adj1" fmla="val 50000"/>
              <a:gd name="adj2" fmla="val 4191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837" y="3244334"/>
            <a:ext cx="61005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RS" dirty="0">
                <a:solidFill>
                  <a:srgbClr val="FF0000"/>
                </a:solidFill>
                <a:sym typeface="+mn-ea"/>
              </a:rPr>
              <a:t>Суфицит</a:t>
            </a:r>
            <a:r>
              <a:rPr lang="sr-Cyrl-RS" dirty="0">
                <a:solidFill>
                  <a:srgbClr val="000000"/>
                </a:solidFill>
                <a:sym typeface="+mn-ea"/>
              </a:rPr>
              <a:t> је </a:t>
            </a:r>
            <a:r>
              <a:rPr lang="sr-Cyrl-RS" dirty="0" smtClean="0">
                <a:solidFill>
                  <a:srgbClr val="000000"/>
                </a:solidFill>
                <a:sym typeface="+mn-ea"/>
              </a:rPr>
              <a:t>смањен </a:t>
            </a:r>
            <a:r>
              <a:rPr lang="sr-Cyrl-RS" dirty="0">
                <a:solidFill>
                  <a:srgbClr val="000000"/>
                </a:solidFill>
                <a:sym typeface="+mn-ea"/>
              </a:rPr>
              <a:t>за </a:t>
            </a:r>
            <a:r>
              <a:rPr lang="sr-Cyrl-RS" dirty="0" smtClean="0">
                <a:solidFill>
                  <a:srgbClr val="000000"/>
                </a:solidFill>
                <a:sym typeface="+mn-ea"/>
              </a:rPr>
              <a:t>17.583.571 динара</a:t>
            </a:r>
          </a:p>
          <a:p>
            <a:pPr lvl="0"/>
            <a:r>
              <a:rPr lang="sr-Cyrl-RS" dirty="0" smtClean="0">
                <a:solidFill>
                  <a:srgbClr val="FF0000"/>
                </a:solidFill>
                <a:sym typeface="+mn-ea"/>
              </a:rPr>
              <a:t>Трансфери и донације </a:t>
            </a:r>
            <a:r>
              <a:rPr lang="sr-Cyrl-RS" dirty="0" smtClean="0">
                <a:solidFill>
                  <a:srgbClr val="000000"/>
                </a:solidFill>
                <a:sym typeface="+mn-ea"/>
              </a:rPr>
              <a:t>су смањени за 110.708.825 динара</a:t>
            </a:r>
            <a:endParaRPr lang="sr-Cyrl-R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шта се троше јавна средства</a:t>
            </a:r>
            <a:r>
              <a:rPr lang="en-US" sz="3000" b="1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5195788"/>
          </a:xfrm>
        </p:spPr>
        <p:txBody>
          <a:bodyPr>
            <a:normAutofit fontScale="92500" lnSpcReduction="10000"/>
          </a:bodyPr>
          <a:lstStyle/>
          <a:p>
            <a:pPr marL="137160" indent="0" algn="just">
              <a:buNone/>
            </a:pPr>
            <a:r>
              <a:rPr lang="sr-Cyrl-RS" sz="1600" dirty="0"/>
              <a:t>	</a:t>
            </a:r>
            <a:r>
              <a:rPr lang="sr-Cyrl-RS" sz="1700" dirty="0"/>
              <a:t>Буџет мора бити у равнотежи, што значи да расходи морају одговарати приходима. </a:t>
            </a:r>
            <a:r>
              <a:rPr lang="sr-Cyrl-RS" sz="1700" dirty="0" smtClean="0"/>
              <a:t>Укупно </a:t>
            </a:r>
            <a:r>
              <a:rPr lang="sr-Cyrl-RS" sz="1700" dirty="0"/>
              <a:t>планирани расходи и издаци у </a:t>
            </a:r>
            <a:r>
              <a:rPr lang="sr-Cyrl-RS" sz="1700" dirty="0" smtClean="0"/>
              <a:t>2024. </a:t>
            </a:r>
            <a:r>
              <a:rPr lang="sr-Cyrl-RS" sz="1700" dirty="0"/>
              <a:t>години </a:t>
            </a:r>
            <a:r>
              <a:rPr lang="sr-Cyrl-RS" sz="1700" dirty="0" smtClean="0"/>
              <a:t>по Ребалансу </a:t>
            </a:r>
            <a:r>
              <a:rPr lang="en-US" sz="1700" dirty="0" smtClean="0"/>
              <a:t>I </a:t>
            </a:r>
            <a:r>
              <a:rPr lang="sr-Cyrl-RS" sz="1700" dirty="0" smtClean="0"/>
              <a:t>износе</a:t>
            </a:r>
            <a:r>
              <a:rPr lang="sr-Cyrl-RS" sz="1700" dirty="0"/>
              <a:t>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endParaRPr lang="sr-Latn-RS" sz="1700" b="1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</a:t>
            </a:r>
            <a:r>
              <a:rPr lang="sr-Cyrl-RS" sz="1700" dirty="0"/>
              <a:t>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7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ИЗДАЦИ</a:t>
            </a:r>
            <a:r>
              <a:rPr lang="sr-Cyrl-RS" sz="17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700" dirty="0"/>
              <a:t>e</a:t>
            </a:r>
            <a:r>
              <a:rPr lang="sr-Cyrl-RS" sz="17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И ИЗДАЦИ </a:t>
            </a:r>
            <a:r>
              <a:rPr lang="sr-Cyrl-RS" sz="1700" dirty="0"/>
              <a:t>морају се исказивати на законом прописан начин, односно морају се исказивати: по </a:t>
            </a:r>
            <a:r>
              <a:rPr lang="sr-Cyrl-RS" sz="1700" i="1" dirty="0"/>
              <a:t>програмима</a:t>
            </a:r>
            <a:r>
              <a:rPr lang="sr-Cyrl-RS" sz="1700" dirty="0"/>
              <a:t> који показују колико се троши за извршавање основних надлежности и стратешких циљева општине; по </a:t>
            </a:r>
            <a:r>
              <a:rPr lang="sr-Cyrl-RS" sz="1700" i="1" dirty="0"/>
              <a:t>основној намени </a:t>
            </a:r>
            <a:r>
              <a:rPr lang="sr-Cyrl-RS" sz="1700" dirty="0"/>
              <a:t>која показује за коју врсту трошка се средства издвајају; по </a:t>
            </a:r>
            <a:r>
              <a:rPr lang="sr-Cyrl-RS" sz="1700" i="1" dirty="0"/>
              <a:t>функцији</a:t>
            </a:r>
            <a:r>
              <a:rPr lang="sr-Cyrl-RS" sz="1700" dirty="0"/>
              <a:t> која показује функционалну намену за одређену област и по </a:t>
            </a:r>
            <a:r>
              <a:rPr lang="sr-Cyrl-RS" sz="1700" i="1" dirty="0"/>
              <a:t>корисницима буџета </a:t>
            </a:r>
            <a:r>
              <a:rPr lang="sr-Cyrl-RS" sz="1700" dirty="0"/>
              <a:t>што показује организацију рада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14</a:t>
            </a:fld>
            <a:endParaRPr lang="en-US"/>
          </a:p>
        </p:txBody>
      </p:sp>
      <p:sp>
        <p:nvSpPr>
          <p:cNvPr id="24" name="Rectangle: Rounded Corners 23"/>
          <p:cNvSpPr/>
          <p:nvPr/>
        </p:nvSpPr>
        <p:spPr>
          <a:xfrm>
            <a:off x="2879812" y="2132856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3.9</a:t>
            </a:r>
            <a:r>
              <a:rPr lang="en-US" b="1" dirty="0" smtClean="0"/>
              <a:t>50</a:t>
            </a:r>
            <a:r>
              <a:rPr lang="sr-Cyrl-RS" b="1" dirty="0" smtClean="0"/>
              <a:t>.000.000 </a:t>
            </a:r>
            <a:r>
              <a:rPr lang="sr-Cyrl-RS" b="1" dirty="0"/>
              <a:t>динара</a:t>
            </a:r>
            <a:endParaRPr lang="sr-Latn-R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15</a:t>
            </a:fld>
            <a:endParaRPr lang="en-US"/>
          </a:p>
        </p:txBody>
      </p:sp>
      <p:sp>
        <p:nvSpPr>
          <p:cNvPr id="6" name="Title 1"/>
          <p:cNvSpPr txBox="1"/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Шта су расходи и издаци буџета?</a:t>
            </a:r>
            <a:endParaRPr lang="en-US" dirty="0"/>
          </a:p>
        </p:txBody>
      </p:sp>
      <p:graphicFrame>
        <p:nvGraphicFramePr>
          <p:cNvPr id="7" name="Content Placeholder 5"/>
          <p:cNvGraphicFramePr/>
          <p:nvPr/>
        </p:nvGraphicFramePr>
        <p:xfrm>
          <a:off x="467544" y="883753"/>
          <a:ext cx="8219256" cy="5842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/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dirty="0" smtClean="0"/>
              <a:t>Структура планираних расхода и издатака </a:t>
            </a:r>
            <a:br>
              <a:rPr lang="sr-Cyrl-RS" sz="3000" b="1" dirty="0" smtClean="0"/>
            </a:br>
            <a:r>
              <a:rPr lang="sr-Cyrl-RS" sz="3000" b="1" dirty="0"/>
              <a:t> </a:t>
            </a:r>
            <a:r>
              <a:rPr lang="sr-Cyrl-RS" sz="3000" b="1" dirty="0" smtClean="0"/>
              <a:t>                      буџета за 2024. 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236474" y="1469096"/>
            <a:ext cx="4671051" cy="4767466"/>
            <a:chOff x="2236474" y="1469096"/>
            <a:chExt cx="4671051" cy="4767466"/>
          </a:xfrm>
        </p:grpSpPr>
        <p:sp>
          <p:nvSpPr>
            <p:cNvPr id="6" name="Block Arc 5"/>
            <p:cNvSpPr/>
            <p:nvPr/>
          </p:nvSpPr>
          <p:spPr>
            <a:xfrm>
              <a:off x="2863280" y="2052353"/>
              <a:ext cx="3704076" cy="3704076"/>
            </a:xfrm>
            <a:prstGeom prst="blockArc">
              <a:avLst>
                <a:gd name="adj1" fmla="val 13069771"/>
                <a:gd name="adj2" fmla="val 15892869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77"/>
                <a:lumOff val="-2742"/>
                <a:alphaOff val="0"/>
              </a:schemeClr>
            </a:fillRef>
            <a:effectRef idx="0">
              <a:schemeClr val="accent3">
                <a:hueOff val="11250264"/>
                <a:satOff val="-16877"/>
                <a:lumOff val="-27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Block Arc 6"/>
            <p:cNvSpPr/>
            <p:nvPr/>
          </p:nvSpPr>
          <p:spPr>
            <a:xfrm>
              <a:off x="2691521" y="2243902"/>
              <a:ext cx="3704076" cy="3704076"/>
            </a:xfrm>
            <a:prstGeom prst="blockArc">
              <a:avLst>
                <a:gd name="adj1" fmla="val 11148650"/>
                <a:gd name="adj2" fmla="val 13556078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643083"/>
                <a:satOff val="-14466"/>
                <a:lumOff val="-2350"/>
                <a:alphaOff val="0"/>
              </a:schemeClr>
            </a:fillRef>
            <a:effectRef idx="0">
              <a:schemeClr val="accent3">
                <a:hueOff val="9643083"/>
                <a:satOff val="-14466"/>
                <a:lumOff val="-23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Block Arc 7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8100000"/>
                <a:gd name="adj2" fmla="val 108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035903"/>
                <a:satOff val="-12054"/>
                <a:lumOff val="-1958"/>
                <a:alphaOff val="0"/>
              </a:schemeClr>
            </a:fillRef>
            <a:effectRef idx="0">
              <a:schemeClr val="accent3">
                <a:hueOff val="8035903"/>
                <a:satOff val="-12054"/>
                <a:lumOff val="-19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Block Arc 8"/>
            <p:cNvSpPr/>
            <p:nvPr/>
          </p:nvSpPr>
          <p:spPr>
            <a:xfrm>
              <a:off x="2680480" y="2039536"/>
              <a:ext cx="3704076" cy="3704076"/>
            </a:xfrm>
            <a:prstGeom prst="blockArc">
              <a:avLst>
                <a:gd name="adj1" fmla="val 5309683"/>
                <a:gd name="adj2" fmla="val 804595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428722"/>
                <a:satOff val="-9643"/>
                <a:lumOff val="-1566"/>
                <a:alphaOff val="0"/>
              </a:schemeClr>
            </a:fillRef>
            <a:effectRef idx="0">
              <a:schemeClr val="accent3">
                <a:hueOff val="6428722"/>
                <a:satOff val="-9643"/>
                <a:lumOff val="-156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Block Arc 9"/>
            <p:cNvSpPr/>
            <p:nvPr/>
          </p:nvSpPr>
          <p:spPr>
            <a:xfrm>
              <a:off x="2721906" y="2038919"/>
              <a:ext cx="3704076" cy="3704076"/>
            </a:xfrm>
            <a:prstGeom prst="blockArc">
              <a:avLst>
                <a:gd name="adj1" fmla="val 2755725"/>
                <a:gd name="adj2" fmla="val 5387933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821541"/>
                <a:satOff val="-7231"/>
                <a:lumOff val="-1173"/>
                <a:alphaOff val="0"/>
              </a:schemeClr>
            </a:fillRef>
            <a:effectRef idx="0">
              <a:schemeClr val="accent3">
                <a:hueOff val="4821541"/>
                <a:satOff val="-7231"/>
                <a:lumOff val="-11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Block Arc 10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0"/>
                <a:gd name="adj2" fmla="val 27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214361"/>
                <a:satOff val="-4820"/>
                <a:lumOff val="-781"/>
                <a:alphaOff val="0"/>
              </a:schemeClr>
            </a:fillRef>
            <a:effectRef idx="0">
              <a:schemeClr val="accent3">
                <a:hueOff val="3214361"/>
                <a:satOff val="-4820"/>
                <a:lumOff val="-78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Block Arc 11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18900000"/>
                <a:gd name="adj2" fmla="val 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07181"/>
                <a:satOff val="-2408"/>
                <a:lumOff val="-389"/>
                <a:alphaOff val="0"/>
              </a:schemeClr>
            </a:fillRef>
            <a:effectRef idx="0">
              <a:schemeClr val="accent3">
                <a:hueOff val="1607181"/>
                <a:satOff val="-2408"/>
                <a:lumOff val="-38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Block Arc 12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16200000"/>
                <a:gd name="adj2" fmla="val 189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3721896" y="3060048"/>
              <a:ext cx="1786208" cy="1703205"/>
            </a:xfrm>
            <a:custGeom>
              <a:avLst/>
              <a:gdLst>
                <a:gd name="connsiteX0" fmla="*/ 0 w 1662034"/>
                <a:gd name="connsiteY0" fmla="*/ 851603 h 1703205"/>
                <a:gd name="connsiteX1" fmla="*/ 831017 w 1662034"/>
                <a:gd name="connsiteY1" fmla="*/ 0 h 1703205"/>
                <a:gd name="connsiteX2" fmla="*/ 1662034 w 1662034"/>
                <a:gd name="connsiteY2" fmla="*/ 851603 h 1703205"/>
                <a:gd name="connsiteX3" fmla="*/ 831017 w 1662034"/>
                <a:gd name="connsiteY3" fmla="*/ 1703206 h 1703205"/>
                <a:gd name="connsiteX4" fmla="*/ 0 w 1662034"/>
                <a:gd name="connsiteY4" fmla="*/ 851603 h 170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2034" h="1703205">
                  <a:moveTo>
                    <a:pt x="0" y="851603"/>
                  </a:moveTo>
                  <a:cubicBezTo>
                    <a:pt x="0" y="381276"/>
                    <a:pt x="372059" y="0"/>
                    <a:pt x="831017" y="0"/>
                  </a:cubicBezTo>
                  <a:cubicBezTo>
                    <a:pt x="1289975" y="0"/>
                    <a:pt x="1662034" y="381276"/>
                    <a:pt x="1662034" y="851603"/>
                  </a:cubicBezTo>
                  <a:cubicBezTo>
                    <a:pt x="1662034" y="1321930"/>
                    <a:pt x="1289975" y="1703206"/>
                    <a:pt x="831017" y="1703206"/>
                  </a:cubicBezTo>
                  <a:cubicBezTo>
                    <a:pt x="372059" y="1703206"/>
                    <a:pt x="0" y="1321930"/>
                    <a:pt x="0" y="85160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449" tIns="268479" rIns="262449" bIns="268479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500" kern="1200" dirty="0">
                  <a:solidFill>
                    <a:schemeClr val="bg1"/>
                  </a:solidFill>
                </a:rPr>
                <a:t>Укупни расходи и издаци </a:t>
              </a:r>
              <a:r>
                <a:rPr lang="sr-Cyrl-RS" sz="1500" kern="1200" dirty="0" smtClean="0">
                  <a:solidFill>
                    <a:schemeClr val="bg1"/>
                  </a:solidFill>
                </a:rPr>
                <a:t>3.9</a:t>
              </a:r>
              <a:r>
                <a:rPr lang="en-US" sz="1500" kern="1200" dirty="0" smtClean="0">
                  <a:solidFill>
                    <a:schemeClr val="bg1"/>
                  </a:solidFill>
                </a:rPr>
                <a:t>50</a:t>
              </a:r>
              <a:r>
                <a:rPr lang="sr-Cyrl-RS" sz="1500" kern="1200" dirty="0" smtClean="0">
                  <a:solidFill>
                    <a:schemeClr val="bg1"/>
                  </a:solidFill>
                </a:rPr>
                <a:t>.000.000</a:t>
              </a:r>
              <a:endParaRPr lang="en-US" sz="15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929653" y="1469096"/>
              <a:ext cx="1246518" cy="1244628"/>
            </a:xfrm>
            <a:custGeom>
              <a:avLst/>
              <a:gdLst>
                <a:gd name="connsiteX0" fmla="*/ 0 w 1246518"/>
                <a:gd name="connsiteY0" fmla="*/ 622314 h 1244628"/>
                <a:gd name="connsiteX1" fmla="*/ 623259 w 1246518"/>
                <a:gd name="connsiteY1" fmla="*/ 0 h 1244628"/>
                <a:gd name="connsiteX2" fmla="*/ 1246518 w 1246518"/>
                <a:gd name="connsiteY2" fmla="*/ 622314 h 1244628"/>
                <a:gd name="connsiteX3" fmla="*/ 623259 w 1246518"/>
                <a:gd name="connsiteY3" fmla="*/ 1244628 h 1244628"/>
                <a:gd name="connsiteX4" fmla="*/ 0 w 1246518"/>
                <a:gd name="connsiteY4" fmla="*/ 622314 h 124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18" h="1244628">
                  <a:moveTo>
                    <a:pt x="0" y="622314"/>
                  </a:moveTo>
                  <a:cubicBezTo>
                    <a:pt x="0" y="278619"/>
                    <a:pt x="279043" y="0"/>
                    <a:pt x="623259" y="0"/>
                  </a:cubicBezTo>
                  <a:cubicBezTo>
                    <a:pt x="967475" y="0"/>
                    <a:pt x="1246518" y="278619"/>
                    <a:pt x="1246518" y="622314"/>
                  </a:cubicBezTo>
                  <a:cubicBezTo>
                    <a:pt x="1246518" y="966009"/>
                    <a:pt x="967475" y="1244628"/>
                    <a:pt x="623259" y="1244628"/>
                  </a:cubicBezTo>
                  <a:cubicBezTo>
                    <a:pt x="279043" y="1244628"/>
                    <a:pt x="0" y="966009"/>
                    <a:pt x="0" y="62231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708" tIns="192432" rIns="192708" bIns="19243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kern="1200" dirty="0">
                  <a:solidFill>
                    <a:schemeClr val="bg1"/>
                  </a:solidFill>
                </a:rPr>
                <a:t>Коришћење роба и услуга 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1.189.030.000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д</a:t>
              </a:r>
              <a:r>
                <a:rPr lang="ru-RU" sz="800" kern="1200" dirty="0" smtClean="0">
                  <a:solidFill>
                    <a:schemeClr val="bg1"/>
                  </a:solidFill>
                </a:rPr>
                <a:t>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257290" y="2050588"/>
              <a:ext cx="1165455" cy="1147914"/>
            </a:xfrm>
            <a:custGeom>
              <a:avLst/>
              <a:gdLst>
                <a:gd name="connsiteX0" fmla="*/ 0 w 1165455"/>
                <a:gd name="connsiteY0" fmla="*/ 573957 h 1147914"/>
                <a:gd name="connsiteX1" fmla="*/ 582728 w 1165455"/>
                <a:gd name="connsiteY1" fmla="*/ 0 h 1147914"/>
                <a:gd name="connsiteX2" fmla="*/ 1165456 w 1165455"/>
                <a:gd name="connsiteY2" fmla="*/ 573957 h 1147914"/>
                <a:gd name="connsiteX3" fmla="*/ 582728 w 1165455"/>
                <a:gd name="connsiteY3" fmla="*/ 1147914 h 1147914"/>
                <a:gd name="connsiteX4" fmla="*/ 0 w 1165455"/>
                <a:gd name="connsiteY4" fmla="*/ 573957 h 114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5455" h="1147914">
                  <a:moveTo>
                    <a:pt x="0" y="573957"/>
                  </a:moveTo>
                  <a:cubicBezTo>
                    <a:pt x="0" y="256969"/>
                    <a:pt x="260896" y="0"/>
                    <a:pt x="582728" y="0"/>
                  </a:cubicBezTo>
                  <a:cubicBezTo>
                    <a:pt x="904560" y="0"/>
                    <a:pt x="1165456" y="256969"/>
                    <a:pt x="1165456" y="573957"/>
                  </a:cubicBezTo>
                  <a:cubicBezTo>
                    <a:pt x="1165456" y="890945"/>
                    <a:pt x="904560" y="1147914"/>
                    <a:pt x="582728" y="1147914"/>
                  </a:cubicBezTo>
                  <a:cubicBezTo>
                    <a:pt x="260896" y="1147914"/>
                    <a:pt x="0" y="890945"/>
                    <a:pt x="0" y="57395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07181"/>
                <a:satOff val="-2408"/>
                <a:lumOff val="-389"/>
                <a:alphaOff val="0"/>
              </a:schemeClr>
            </a:fillRef>
            <a:effectRef idx="0">
              <a:schemeClr val="accent3">
                <a:hueOff val="1607181"/>
                <a:satOff val="-2408"/>
                <a:lumOff val="-3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837" tIns="178268" rIns="180837" bIns="1782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Дотације и трансфери </a:t>
              </a:r>
              <a:r>
                <a:rPr lang="en-US" altLang="sr-Cyrl-RS" sz="800" kern="1200" dirty="0" smtClean="0">
                  <a:solidFill>
                    <a:schemeClr val="bg1"/>
                  </a:solidFill>
                </a:rPr>
                <a:t>1</a:t>
              </a:r>
              <a:r>
                <a:rPr lang="en-US" altLang="en-US" sz="800" kern="1200" dirty="0" smtClean="0">
                  <a:solidFill>
                    <a:schemeClr val="bg1"/>
                  </a:solidFill>
                </a:rPr>
                <a:t>67.186.000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838784" y="3385207"/>
              <a:ext cx="1068741" cy="1052887"/>
            </a:xfrm>
            <a:custGeom>
              <a:avLst/>
              <a:gdLst>
                <a:gd name="connsiteX0" fmla="*/ 0 w 1068741"/>
                <a:gd name="connsiteY0" fmla="*/ 526444 h 1052887"/>
                <a:gd name="connsiteX1" fmla="*/ 534371 w 1068741"/>
                <a:gd name="connsiteY1" fmla="*/ 0 h 1052887"/>
                <a:gd name="connsiteX2" fmla="*/ 1068742 w 1068741"/>
                <a:gd name="connsiteY2" fmla="*/ 526444 h 1052887"/>
                <a:gd name="connsiteX3" fmla="*/ 534371 w 1068741"/>
                <a:gd name="connsiteY3" fmla="*/ 1052888 h 1052887"/>
                <a:gd name="connsiteX4" fmla="*/ 0 w 1068741"/>
                <a:gd name="connsiteY4" fmla="*/ 526444 h 105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741" h="1052887">
                  <a:moveTo>
                    <a:pt x="0" y="526444"/>
                  </a:moveTo>
                  <a:cubicBezTo>
                    <a:pt x="0" y="235697"/>
                    <a:pt x="239246" y="0"/>
                    <a:pt x="534371" y="0"/>
                  </a:cubicBezTo>
                  <a:cubicBezTo>
                    <a:pt x="829496" y="0"/>
                    <a:pt x="1068742" y="235697"/>
                    <a:pt x="1068742" y="526444"/>
                  </a:cubicBezTo>
                  <a:cubicBezTo>
                    <a:pt x="1068742" y="817191"/>
                    <a:pt x="829496" y="1052888"/>
                    <a:pt x="534371" y="1052888"/>
                  </a:cubicBezTo>
                  <a:cubicBezTo>
                    <a:pt x="239246" y="1052888"/>
                    <a:pt x="0" y="817191"/>
                    <a:pt x="0" y="52644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214361"/>
                <a:satOff val="-4820"/>
                <a:lumOff val="-781"/>
                <a:alphaOff val="0"/>
              </a:schemeClr>
            </a:fillRef>
            <a:effectRef idx="0">
              <a:schemeClr val="accent3">
                <a:hueOff val="3214361"/>
                <a:satOff val="-4820"/>
                <a:lumOff val="-78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673" tIns="164352" rIns="166673" bIns="16435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Расходи за запослене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4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19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916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307454" y="4685084"/>
              <a:ext cx="1065128" cy="1027344"/>
            </a:xfrm>
            <a:custGeom>
              <a:avLst/>
              <a:gdLst>
                <a:gd name="connsiteX0" fmla="*/ 0 w 1065128"/>
                <a:gd name="connsiteY0" fmla="*/ 513672 h 1027344"/>
                <a:gd name="connsiteX1" fmla="*/ 532564 w 1065128"/>
                <a:gd name="connsiteY1" fmla="*/ 0 h 1027344"/>
                <a:gd name="connsiteX2" fmla="*/ 1065128 w 1065128"/>
                <a:gd name="connsiteY2" fmla="*/ 513672 h 1027344"/>
                <a:gd name="connsiteX3" fmla="*/ 532564 w 1065128"/>
                <a:gd name="connsiteY3" fmla="*/ 1027344 h 1027344"/>
                <a:gd name="connsiteX4" fmla="*/ 0 w 1065128"/>
                <a:gd name="connsiteY4" fmla="*/ 513672 h 102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5128" h="1027344">
                  <a:moveTo>
                    <a:pt x="0" y="513672"/>
                  </a:moveTo>
                  <a:cubicBezTo>
                    <a:pt x="0" y="229979"/>
                    <a:pt x="238437" y="0"/>
                    <a:pt x="532564" y="0"/>
                  </a:cubicBezTo>
                  <a:cubicBezTo>
                    <a:pt x="826691" y="0"/>
                    <a:pt x="1065128" y="229979"/>
                    <a:pt x="1065128" y="513672"/>
                  </a:cubicBezTo>
                  <a:cubicBezTo>
                    <a:pt x="1065128" y="797365"/>
                    <a:pt x="826691" y="1027344"/>
                    <a:pt x="532564" y="1027344"/>
                  </a:cubicBezTo>
                  <a:cubicBezTo>
                    <a:pt x="238437" y="1027344"/>
                    <a:pt x="0" y="797365"/>
                    <a:pt x="0" y="5136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821541"/>
                <a:satOff val="-7231"/>
                <a:lumOff val="-1173"/>
                <a:alphaOff val="0"/>
              </a:schemeClr>
            </a:fillRef>
            <a:effectRef idx="0">
              <a:schemeClr val="accent3">
                <a:hueOff val="4821541"/>
                <a:satOff val="-7231"/>
                <a:lumOff val="-11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144" tIns="160611" rIns="166144" bIns="160611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Социјална помоћ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15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5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340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061945" y="5185813"/>
              <a:ext cx="1036777" cy="1050749"/>
            </a:xfrm>
            <a:custGeom>
              <a:avLst/>
              <a:gdLst>
                <a:gd name="connsiteX0" fmla="*/ 0 w 1036777"/>
                <a:gd name="connsiteY0" fmla="*/ 525375 h 1050749"/>
                <a:gd name="connsiteX1" fmla="*/ 518389 w 1036777"/>
                <a:gd name="connsiteY1" fmla="*/ 0 h 1050749"/>
                <a:gd name="connsiteX2" fmla="*/ 1036778 w 1036777"/>
                <a:gd name="connsiteY2" fmla="*/ 525375 h 1050749"/>
                <a:gd name="connsiteX3" fmla="*/ 518389 w 1036777"/>
                <a:gd name="connsiteY3" fmla="*/ 1050750 h 1050749"/>
                <a:gd name="connsiteX4" fmla="*/ 0 w 1036777"/>
                <a:gd name="connsiteY4" fmla="*/ 525375 h 105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6777" h="1050749">
                  <a:moveTo>
                    <a:pt x="0" y="525375"/>
                  </a:moveTo>
                  <a:cubicBezTo>
                    <a:pt x="0" y="235218"/>
                    <a:pt x="232091" y="0"/>
                    <a:pt x="518389" y="0"/>
                  </a:cubicBezTo>
                  <a:cubicBezTo>
                    <a:pt x="804687" y="0"/>
                    <a:pt x="1036778" y="235218"/>
                    <a:pt x="1036778" y="525375"/>
                  </a:cubicBezTo>
                  <a:cubicBezTo>
                    <a:pt x="1036778" y="815532"/>
                    <a:pt x="804687" y="1050750"/>
                    <a:pt x="518389" y="1050750"/>
                  </a:cubicBezTo>
                  <a:cubicBezTo>
                    <a:pt x="232091" y="1050750"/>
                    <a:pt x="0" y="815532"/>
                    <a:pt x="0" y="52537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428722"/>
                <a:satOff val="-9643"/>
                <a:lumOff val="-1566"/>
                <a:alphaOff val="0"/>
              </a:schemeClr>
            </a:fillRef>
            <a:effectRef idx="0">
              <a:schemeClr val="accent3">
                <a:hueOff val="6428722"/>
                <a:satOff val="-9643"/>
                <a:lumOff val="-156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992" tIns="164039" rIns="161992" bIns="164039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Субвенције 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412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690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763392" y="4685084"/>
              <a:ext cx="1004830" cy="1027344"/>
            </a:xfrm>
            <a:custGeom>
              <a:avLst/>
              <a:gdLst>
                <a:gd name="connsiteX0" fmla="*/ 0 w 1004830"/>
                <a:gd name="connsiteY0" fmla="*/ 513672 h 1027344"/>
                <a:gd name="connsiteX1" fmla="*/ 502415 w 1004830"/>
                <a:gd name="connsiteY1" fmla="*/ 0 h 1027344"/>
                <a:gd name="connsiteX2" fmla="*/ 1004830 w 1004830"/>
                <a:gd name="connsiteY2" fmla="*/ 513672 h 1027344"/>
                <a:gd name="connsiteX3" fmla="*/ 502415 w 1004830"/>
                <a:gd name="connsiteY3" fmla="*/ 1027344 h 1027344"/>
                <a:gd name="connsiteX4" fmla="*/ 0 w 1004830"/>
                <a:gd name="connsiteY4" fmla="*/ 513672 h 102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830" h="1027344">
                  <a:moveTo>
                    <a:pt x="0" y="513672"/>
                  </a:moveTo>
                  <a:cubicBezTo>
                    <a:pt x="0" y="229979"/>
                    <a:pt x="224939" y="0"/>
                    <a:pt x="502415" y="0"/>
                  </a:cubicBezTo>
                  <a:cubicBezTo>
                    <a:pt x="779891" y="0"/>
                    <a:pt x="1004830" y="229979"/>
                    <a:pt x="1004830" y="513672"/>
                  </a:cubicBezTo>
                  <a:cubicBezTo>
                    <a:pt x="1004830" y="797365"/>
                    <a:pt x="779891" y="1027344"/>
                    <a:pt x="502415" y="1027344"/>
                  </a:cubicBezTo>
                  <a:cubicBezTo>
                    <a:pt x="224939" y="1027344"/>
                    <a:pt x="0" y="797365"/>
                    <a:pt x="0" y="5136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035903"/>
                <a:satOff val="-12054"/>
                <a:lumOff val="-1958"/>
                <a:alphaOff val="0"/>
              </a:schemeClr>
            </a:fillRef>
            <a:effectRef idx="0">
              <a:schemeClr val="accent3">
                <a:hueOff val="8035903"/>
                <a:satOff val="-12054"/>
                <a:lumOff val="-195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314" tIns="160611" rIns="157314" bIns="160611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Остали расходи 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174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353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2236474" y="3357447"/>
              <a:ext cx="992394" cy="1108407"/>
            </a:xfrm>
            <a:custGeom>
              <a:avLst/>
              <a:gdLst>
                <a:gd name="connsiteX0" fmla="*/ 0 w 992394"/>
                <a:gd name="connsiteY0" fmla="*/ 554204 h 1108407"/>
                <a:gd name="connsiteX1" fmla="*/ 496197 w 992394"/>
                <a:gd name="connsiteY1" fmla="*/ 0 h 1108407"/>
                <a:gd name="connsiteX2" fmla="*/ 992394 w 992394"/>
                <a:gd name="connsiteY2" fmla="*/ 554204 h 1108407"/>
                <a:gd name="connsiteX3" fmla="*/ 496197 w 992394"/>
                <a:gd name="connsiteY3" fmla="*/ 1108408 h 1108407"/>
                <a:gd name="connsiteX4" fmla="*/ 0 w 992394"/>
                <a:gd name="connsiteY4" fmla="*/ 554204 h 110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394" h="1108407">
                  <a:moveTo>
                    <a:pt x="0" y="554204"/>
                  </a:moveTo>
                  <a:cubicBezTo>
                    <a:pt x="0" y="248126"/>
                    <a:pt x="222155" y="0"/>
                    <a:pt x="496197" y="0"/>
                  </a:cubicBezTo>
                  <a:cubicBezTo>
                    <a:pt x="770239" y="0"/>
                    <a:pt x="992394" y="248126"/>
                    <a:pt x="992394" y="554204"/>
                  </a:cubicBezTo>
                  <a:cubicBezTo>
                    <a:pt x="992394" y="860282"/>
                    <a:pt x="770239" y="1108408"/>
                    <a:pt x="496197" y="1108408"/>
                  </a:cubicBezTo>
                  <a:cubicBezTo>
                    <a:pt x="222155" y="1108408"/>
                    <a:pt x="0" y="860282"/>
                    <a:pt x="0" y="55420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643083"/>
                <a:satOff val="-14466"/>
                <a:lumOff val="-2350"/>
                <a:alphaOff val="0"/>
              </a:schemeClr>
            </a:fillRef>
            <a:effectRef idx="0">
              <a:schemeClr val="accent3">
                <a:hueOff val="9643083"/>
                <a:satOff val="-14466"/>
                <a:lumOff val="-235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493" tIns="172482" rIns="155493" bIns="17248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Средства резерве 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20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.000.000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2683079" y="2207894"/>
              <a:ext cx="1189082" cy="1160235"/>
            </a:xfrm>
            <a:custGeom>
              <a:avLst/>
              <a:gdLst>
                <a:gd name="connsiteX0" fmla="*/ 0 w 1189082"/>
                <a:gd name="connsiteY0" fmla="*/ 580118 h 1160235"/>
                <a:gd name="connsiteX1" fmla="*/ 594541 w 1189082"/>
                <a:gd name="connsiteY1" fmla="*/ 0 h 1160235"/>
                <a:gd name="connsiteX2" fmla="*/ 1189082 w 1189082"/>
                <a:gd name="connsiteY2" fmla="*/ 580118 h 1160235"/>
                <a:gd name="connsiteX3" fmla="*/ 594541 w 1189082"/>
                <a:gd name="connsiteY3" fmla="*/ 1160236 h 1160235"/>
                <a:gd name="connsiteX4" fmla="*/ 0 w 1189082"/>
                <a:gd name="connsiteY4" fmla="*/ 580118 h 116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082" h="1160235">
                  <a:moveTo>
                    <a:pt x="0" y="580118"/>
                  </a:moveTo>
                  <a:cubicBezTo>
                    <a:pt x="0" y="259728"/>
                    <a:pt x="266185" y="0"/>
                    <a:pt x="594541" y="0"/>
                  </a:cubicBezTo>
                  <a:cubicBezTo>
                    <a:pt x="922897" y="0"/>
                    <a:pt x="1189082" y="259728"/>
                    <a:pt x="1189082" y="580118"/>
                  </a:cubicBezTo>
                  <a:cubicBezTo>
                    <a:pt x="1189082" y="900508"/>
                    <a:pt x="922897" y="1160236"/>
                    <a:pt x="594541" y="1160236"/>
                  </a:cubicBezTo>
                  <a:cubicBezTo>
                    <a:pt x="266185" y="1160236"/>
                    <a:pt x="0" y="900508"/>
                    <a:pt x="0" y="58011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77"/>
                <a:lumOff val="-2742"/>
                <a:alphaOff val="0"/>
              </a:schemeClr>
            </a:fillRef>
            <a:effectRef idx="0">
              <a:schemeClr val="accent3">
                <a:hueOff val="11250264"/>
                <a:satOff val="-16877"/>
                <a:lumOff val="-274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297" tIns="180072" rIns="184297" bIns="18007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Капитални издаци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1.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411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485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200" b="1" dirty="0"/>
              <a:t>Структура планираних расхода и издатака буџета</a:t>
            </a:r>
            <a:r>
              <a:rPr lang="sr-Cyrl-RS" b="1" dirty="0"/>
              <a:t> </a:t>
            </a:r>
            <a:r>
              <a:rPr lang="sr-Cyrl-RS" sz="3200" b="1" dirty="0"/>
              <a:t>за </a:t>
            </a:r>
            <a:r>
              <a:rPr lang="sr-Cyrl-RS" sz="3200" b="1" dirty="0" smtClean="0"/>
              <a:t>2019. </a:t>
            </a:r>
            <a:r>
              <a:rPr lang="sr-Cyrl-RS" sz="3200" b="1" dirty="0"/>
              <a:t>годину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179512" y="1340768"/>
          <a:ext cx="8816627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-2047875" y="-366712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-1908720" y="188640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-1895475" y="-214312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-1836712" y="-243408"/>
          <a:ext cx="13333387" cy="7772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" name="Chart 1"/>
          <p:cNvGraphicFramePr/>
          <p:nvPr/>
        </p:nvGraphicFramePr>
        <p:xfrm>
          <a:off x="-1477010" y="-366712"/>
          <a:ext cx="130873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69476117"/>
              </p:ext>
            </p:extLst>
          </p:nvPr>
        </p:nvGraphicFramePr>
        <p:xfrm>
          <a:off x="-1332865" y="-366712"/>
          <a:ext cx="130873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923946"/>
              </p:ext>
            </p:extLst>
          </p:nvPr>
        </p:nvGraphicFramePr>
        <p:xfrm>
          <a:off x="-1764704" y="404664"/>
          <a:ext cx="13239750" cy="7519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18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1938"/>
            <a:ext cx="8229600" cy="830262"/>
          </a:xfrm>
        </p:spPr>
        <p:txBody>
          <a:bodyPr/>
          <a:lstStyle/>
          <a:p>
            <a:r>
              <a:rPr lang="sr-Cyrl-RS" sz="2800" dirty="0"/>
              <a:t>Шта се </a:t>
            </a:r>
            <a:r>
              <a:rPr lang="sr-Cyrl-RS" sz="2800" dirty="0" smtClean="0"/>
              <a:t>променило у буџету за 2024</a:t>
            </a:r>
            <a:r>
              <a:rPr lang="en-US" sz="2800" dirty="0" smtClean="0"/>
              <a:t> –</a:t>
            </a:r>
            <a:r>
              <a:rPr lang="sr-Cyrl-RS" sz="2800" dirty="0" smtClean="0"/>
              <a:t>Ребаланс </a:t>
            </a:r>
            <a:r>
              <a:rPr lang="en-US" sz="2800" dirty="0" err="1" smtClean="0"/>
              <a:t>i</a:t>
            </a:r>
            <a:r>
              <a:rPr lang="en-US" altLang="sr-Cyrl-RS" sz="2800" dirty="0" smtClean="0"/>
              <a:t> </a:t>
            </a:r>
            <a:r>
              <a:rPr lang="sr-Cyrl-RS" sz="2800" dirty="0"/>
              <a:t>у односу НА </a:t>
            </a:r>
            <a:r>
              <a:rPr lang="sr-Cyrl-RS" altLang="en-US" sz="2800" dirty="0"/>
              <a:t>предходну одлуку за </a:t>
            </a:r>
            <a:r>
              <a:rPr lang="sr-Cyrl-RS" altLang="en-US" sz="2800" dirty="0" smtClean="0"/>
              <a:t>2024.годину</a:t>
            </a:r>
            <a:r>
              <a:rPr lang="sr-Cyrl-RS" sz="2800" dirty="0"/>
              <a:t>?</a:t>
            </a:r>
            <a:endParaRPr lang="sr-Latn-RS" altLang="en-US" sz="28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914400" y="1092200"/>
            <a:ext cx="8229600" cy="1130300"/>
          </a:xfrm>
        </p:spPr>
        <p:txBody>
          <a:bodyPr>
            <a:normAutofit/>
          </a:bodyPr>
          <a:lstStyle/>
          <a:p>
            <a:pPr marL="28575" indent="0" algn="just">
              <a:buNone/>
            </a:pPr>
            <a:r>
              <a:rPr lang="sr-Cyrl-RS" sz="2000" dirty="0" smtClean="0"/>
              <a:t>Расходи и издаци буџета </a:t>
            </a:r>
            <a:r>
              <a:rPr lang="sr-Cyrl-RS" sz="2000" dirty="0"/>
              <a:t>општине у </a:t>
            </a:r>
            <a:r>
              <a:rPr lang="sr-Cyrl-RS" sz="2000" dirty="0" smtClean="0"/>
              <a:t>2024.по Ребалансу </a:t>
            </a:r>
            <a:r>
              <a:rPr lang="en-US" sz="2000" dirty="0" smtClean="0"/>
              <a:t>I</a:t>
            </a:r>
            <a:r>
              <a:rPr lang="sr-Cyrl-RS" sz="2000" dirty="0" smtClean="0"/>
              <a:t> </a:t>
            </a:r>
            <a:r>
              <a:rPr lang="sr-Cyrl-RS" sz="2000" dirty="0"/>
              <a:t>години су се повећали</a:t>
            </a:r>
            <a:r>
              <a:rPr lang="sr-Cyrl-RS" sz="2000" dirty="0" smtClean="0"/>
              <a:t> </a:t>
            </a:r>
            <a:r>
              <a:rPr lang="sr-Cyrl-RS" sz="2000" dirty="0"/>
              <a:t>у односу на предходну Одлуку о буџету за </a:t>
            </a:r>
            <a:r>
              <a:rPr lang="sr-Cyrl-RS" sz="2000" dirty="0" smtClean="0"/>
              <a:t>202</a:t>
            </a:r>
            <a:r>
              <a:rPr lang="en-US" sz="2000" dirty="0" smtClean="0"/>
              <a:t>4</a:t>
            </a:r>
            <a:r>
              <a:rPr lang="sr-Cyrl-RS" sz="2000" dirty="0" smtClean="0"/>
              <a:t>. </a:t>
            </a:r>
            <a:r>
              <a:rPr lang="sr-Cyrl-RS" sz="2000" dirty="0"/>
              <a:t>годину за </a:t>
            </a:r>
            <a:r>
              <a:rPr lang="en-US" sz="2000" dirty="0" smtClean="0"/>
              <a:t>19</a:t>
            </a:r>
            <a:r>
              <a:rPr lang="sr-Cyrl-RS" sz="2000" dirty="0" smtClean="0"/>
              <a:t>.</a:t>
            </a:r>
            <a:r>
              <a:rPr lang="sr-Latn-RS" sz="2000" dirty="0" smtClean="0"/>
              <a:t>000.000</a:t>
            </a:r>
            <a:r>
              <a:rPr lang="sr-Cyrl-RS" sz="2000" dirty="0" smtClean="0"/>
              <a:t> </a:t>
            </a:r>
            <a:r>
              <a:rPr lang="sr-Cyrl-RS" sz="2000" dirty="0"/>
              <a:t>динара, односно за </a:t>
            </a:r>
            <a:r>
              <a:rPr lang="en-US" sz="2000" dirty="0" smtClean="0"/>
              <a:t>0</a:t>
            </a:r>
            <a:r>
              <a:rPr lang="sr-Latn-RS" sz="2000" dirty="0" smtClean="0"/>
              <a:t>,</a:t>
            </a:r>
            <a:r>
              <a:rPr lang="en-US" sz="2000" dirty="0" smtClean="0"/>
              <a:t>48</a:t>
            </a:r>
            <a:r>
              <a:rPr lang="sr-Cyrl-RS" sz="2000" b="1" dirty="0" smtClean="0"/>
              <a:t>%</a:t>
            </a:r>
            <a:r>
              <a:rPr lang="sr-Cyrl-RS" sz="2000" dirty="0" smtClean="0"/>
              <a:t>.</a:t>
            </a:r>
            <a:endParaRPr lang="en-US" sz="2000" dirty="0"/>
          </a:p>
          <a:p>
            <a:pPr marL="28575" indent="0" eaLnBrk="1" hangingPunct="1">
              <a:buFontTx/>
              <a:buNone/>
            </a:pPr>
            <a:endParaRPr lang="sr-Latn-RS" altLang="en-US" sz="2000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2292350" y="2587625"/>
            <a:ext cx="6851650" cy="1934845"/>
          </a:xfrm>
        </p:spPr>
        <p:txBody>
          <a:bodyPr rtlCol="0">
            <a:normAutofit fontScale="85000" lnSpcReduction="20000"/>
          </a:bodyPr>
          <a:lstStyle/>
          <a:p>
            <a:r>
              <a:rPr lang="ru-RU" altLang="en-US" sz="20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Капитални издаци </a:t>
            </a:r>
            <a:r>
              <a:rPr lang="ru-RU" altLang="en-US" sz="2000" b="0">
                <a:latin typeface="Arial" panose="020B0604020202020204" pitchFamily="34" charset="0"/>
                <a:cs typeface="Arial" panose="020B0604020202020204" pitchFamily="34" charset="0"/>
              </a:rPr>
              <a:t>су </a:t>
            </a:r>
            <a:r>
              <a:rPr lang="ru-RU" altLang="en-US" sz="2000" b="0" smtClean="0">
                <a:latin typeface="Arial" panose="020B0604020202020204" pitchFamily="34" charset="0"/>
                <a:cs typeface="Arial" panose="020B0604020202020204" pitchFamily="34" charset="0"/>
              </a:rPr>
              <a:t>повећани </a:t>
            </a:r>
            <a:r>
              <a:rPr lang="ru-RU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alt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46.602.000динара</a:t>
            </a:r>
            <a:endParaRPr lang="ru-RU" altLang="en-US" sz="2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altLang="en-US" sz="2000" b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Субвенције</a:t>
            </a:r>
            <a:r>
              <a:rPr lang="ru-RU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ru-RU" altLang="en-US" sz="2000" b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су </a:t>
            </a:r>
            <a:r>
              <a:rPr lang="sr-Cyrl-RS" altLang="ru-RU" sz="2000" b="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смањене</a:t>
            </a:r>
            <a:r>
              <a:rPr lang="ru-RU" altLang="en-US" sz="2000" b="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ru-RU" altLang="en-US" sz="2000" b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за </a:t>
            </a:r>
            <a:r>
              <a:rPr lang="sr-Cyrl-RS" altLang="ru-RU" sz="2000" b="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156</a:t>
            </a:r>
            <a:r>
              <a:rPr lang="ru-RU" altLang="en-US" sz="2000" b="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.330.000 </a:t>
            </a:r>
            <a:r>
              <a:rPr lang="ru-RU" altLang="en-US" sz="2000" b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динара</a:t>
            </a:r>
            <a:endParaRPr lang="ru-R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Cyrl-RS" sz="20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Расходи за запослене</a:t>
            </a:r>
            <a:r>
              <a:rPr lang="sr-Cyrl-R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sr-Cyrl-R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повећани</a:t>
            </a:r>
            <a:r>
              <a:rPr lang="sr-Cyrl-RS" sz="2000" b="0" dirty="0">
                <a:sym typeface="+mn-ea"/>
              </a:rPr>
              <a:t> су за </a:t>
            </a:r>
            <a:r>
              <a:rPr lang="sr-Cyrl-RS" sz="2000" b="0" dirty="0" smtClean="0">
                <a:sym typeface="+mn-ea"/>
              </a:rPr>
              <a:t>11.762.000 </a:t>
            </a:r>
            <a:r>
              <a:rPr lang="sr-Cyrl-RS" sz="2000" b="0" dirty="0">
                <a:sym typeface="+mn-ea"/>
              </a:rPr>
              <a:t>динара;</a:t>
            </a:r>
            <a:endParaRPr lang="en-US" sz="2000" dirty="0"/>
          </a:p>
          <a:p>
            <a:pPr lvl="0"/>
            <a:r>
              <a:rPr lang="sr-Cyrl-RS" altLang="en-US" sz="2000" b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Средства </a:t>
            </a:r>
            <a:r>
              <a:rPr lang="sr-Cyrl-RS" altLang="en-US" sz="20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резерве</a:t>
            </a:r>
            <a:r>
              <a:rPr lang="sr-Cyrl-RS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sr-Cyrl-RS" alt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су</a:t>
            </a:r>
            <a:r>
              <a:rPr lang="sr-Cyrl-RS" altLang="en-US" sz="2000" b="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смањена </a:t>
            </a:r>
            <a:r>
              <a:rPr lang="sr-Cyrl-RS" altLang="en-US" sz="2000" b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за</a:t>
            </a:r>
            <a:r>
              <a:rPr lang="sr-Cyrl-RS" altLang="en-US" sz="2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sr-Cyrl-RS" altLang="en-US" sz="2000" b="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35.000.000 динара</a:t>
            </a:r>
          </a:p>
          <a:p>
            <a:pPr lvl="0"/>
            <a:r>
              <a:rPr lang="ru-RU" sz="2000" b="0" dirty="0">
                <a:solidFill>
                  <a:srgbClr val="C00000"/>
                </a:solidFill>
                <a:ea typeface="SimSun" panose="02010600030101010101" pitchFamily="2" charset="-122"/>
                <a:sym typeface="+mn-ea"/>
              </a:rPr>
              <a:t>Дотације и трансфери</a:t>
            </a:r>
            <a:r>
              <a:rPr lang="ru-RU" sz="2000" dirty="0">
                <a:solidFill>
                  <a:srgbClr val="0070C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ru-RU" sz="2000" b="0" dirty="0">
                <a:ea typeface="SimSun" panose="02010600030101010101" pitchFamily="2" charset="-122"/>
                <a:sym typeface="+mn-ea"/>
              </a:rPr>
              <a:t>су </a:t>
            </a:r>
            <a:r>
              <a:rPr lang="sr-Cyrl-RS" altLang="ru-RU" sz="2000" b="0" dirty="0" smtClean="0">
                <a:ea typeface="SimSun" panose="02010600030101010101" pitchFamily="2" charset="-122"/>
                <a:sym typeface="+mn-ea"/>
              </a:rPr>
              <a:t>повећани</a:t>
            </a:r>
            <a:r>
              <a:rPr lang="ru-RU" sz="2000" b="0" dirty="0" smtClean="0">
                <a:ea typeface="SimSun" panose="02010600030101010101" pitchFamily="2" charset="-122"/>
                <a:sym typeface="+mn-ea"/>
              </a:rPr>
              <a:t> </a:t>
            </a:r>
            <a:r>
              <a:rPr lang="ru-RU" sz="2000" b="0" dirty="0">
                <a:ea typeface="SimSun" panose="02010600030101010101" pitchFamily="2" charset="-122"/>
                <a:sym typeface="+mn-ea"/>
              </a:rPr>
              <a:t>за </a:t>
            </a:r>
            <a:r>
              <a:rPr lang="ru-RU" sz="2000" b="0" dirty="0" smtClean="0">
                <a:ea typeface="SimSun" panose="02010600030101010101" pitchFamily="2" charset="-122"/>
                <a:sym typeface="+mn-ea"/>
              </a:rPr>
              <a:t>7.185.000 </a:t>
            </a:r>
            <a:r>
              <a:rPr lang="ru-RU" sz="2000" b="0" dirty="0">
                <a:ea typeface="SimSun" panose="02010600030101010101" pitchFamily="2" charset="-122"/>
                <a:sym typeface="+mn-ea"/>
              </a:rPr>
              <a:t>динара</a:t>
            </a:r>
            <a:r>
              <a:rPr lang="ru-RU" sz="2000" b="0" dirty="0" smtClean="0">
                <a:solidFill>
                  <a:schemeClr val="hlink"/>
                </a:solidFill>
                <a:ea typeface="SimSun" panose="02010600030101010101" pitchFamily="2" charset="-122"/>
                <a:sym typeface="+mn-ea"/>
              </a:rPr>
              <a:t>;</a:t>
            </a:r>
            <a:endParaRPr lang="sr-Latn-R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buFontTx/>
            </a:pPr>
            <a:r>
              <a:rPr lang="ru-RU" sz="2000" b="0" dirty="0">
                <a:solidFill>
                  <a:srgbClr val="FF0000"/>
                </a:solidFill>
                <a:ea typeface="SimSun" panose="02010600030101010101" pitchFamily="2" charset="-122"/>
                <a:sym typeface="+mn-ea"/>
              </a:rPr>
              <a:t>Расходи за социјалну заштиту</a:t>
            </a:r>
            <a:r>
              <a:rPr lang="ru-RU" sz="2000" dirty="0">
                <a:solidFill>
                  <a:srgbClr val="0070C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ru-RU" sz="2000" b="0" dirty="0">
                <a:ea typeface="SimSun" panose="02010600030101010101" pitchFamily="2" charset="-122"/>
                <a:sym typeface="+mn-ea"/>
              </a:rPr>
              <a:t>су </a:t>
            </a:r>
            <a:r>
              <a:rPr lang="ru-RU" sz="2000" b="0" dirty="0" smtClean="0">
                <a:ea typeface="SimSun" panose="02010600030101010101" pitchFamily="2" charset="-122"/>
                <a:sym typeface="+mn-ea"/>
              </a:rPr>
              <a:t>повећани </a:t>
            </a:r>
            <a:r>
              <a:rPr lang="ru-RU" sz="2000" b="0" dirty="0">
                <a:ea typeface="SimSun" panose="02010600030101010101" pitchFamily="2" charset="-122"/>
                <a:sym typeface="+mn-ea"/>
              </a:rPr>
              <a:t>за </a:t>
            </a:r>
            <a:r>
              <a:rPr lang="ru-RU" sz="2000" b="0" dirty="0" smtClean="0">
                <a:ea typeface="SimSun" panose="02010600030101010101" pitchFamily="2" charset="-122"/>
                <a:sym typeface="+mn-ea"/>
              </a:rPr>
              <a:t>4.140.000 </a:t>
            </a:r>
            <a:r>
              <a:rPr lang="ru-RU" sz="2000" b="0" dirty="0">
                <a:ea typeface="SimSun" panose="02010600030101010101" pitchFamily="2" charset="-122"/>
                <a:sym typeface="+mn-ea"/>
              </a:rPr>
              <a:t>динара</a:t>
            </a:r>
            <a:endParaRPr lang="ru-RU" sz="2000" b="0" dirty="0">
              <a:ea typeface="SimSun" panose="02010600030101010101" pitchFamily="2" charset="-122"/>
            </a:endParaRPr>
          </a:p>
          <a:p>
            <a:pPr marL="0" indent="0">
              <a:spcBef>
                <a:spcPct val="20000"/>
              </a:spcBef>
              <a:buFontTx/>
            </a:pPr>
            <a:endParaRPr lang="ru-RU" sz="1700" dirty="0">
              <a:ea typeface="SimSun" panose="02010600030101010101" pitchFamily="2" charset="-122"/>
            </a:endParaRPr>
          </a:p>
          <a:p>
            <a:pPr lvl="0"/>
            <a:endParaRPr lang="ru-RU" sz="1700" b="0" dirty="0">
              <a:ea typeface="SimSun" panose="02010600030101010101" pitchFamily="2" charset="-122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57200" y="4522787"/>
            <a:ext cx="7067128" cy="214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sr-Latn-R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1187450" y="2708910"/>
            <a:ext cx="485775" cy="917575"/>
          </a:xfrm>
          <a:prstGeom prst="upArrow">
            <a:avLst>
              <a:gd name="adj1" fmla="val 50000"/>
              <a:gd name="adj2" fmla="val 4722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7667943" y="5301298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059180" y="5242560"/>
            <a:ext cx="6461760" cy="1465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ru-RU" b="1" dirty="0" smtClean="0">
                <a:solidFill>
                  <a:srgbClr val="C00000"/>
                </a:solidFill>
                <a:ea typeface="SimSun" panose="02010600030101010101" pitchFamily="2" charset="-122"/>
                <a:sym typeface="+mn-ea"/>
              </a:rPr>
              <a:t>Остали </a:t>
            </a:r>
            <a:r>
              <a:rPr lang="ru-RU" b="1" dirty="0">
                <a:solidFill>
                  <a:srgbClr val="C00000"/>
                </a:solidFill>
                <a:ea typeface="SimSun" panose="02010600030101010101" pitchFamily="2" charset="-122"/>
                <a:sym typeface="+mn-ea"/>
              </a:rPr>
              <a:t>расходи</a:t>
            </a:r>
            <a:r>
              <a:rPr lang="ru-RU" dirty="0">
                <a:solidFill>
                  <a:srgbClr val="C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ru-RU" dirty="0">
                <a:ea typeface="SimSun" panose="02010600030101010101" pitchFamily="2" charset="-122"/>
                <a:sym typeface="+mn-ea"/>
              </a:rPr>
              <a:t>су </a:t>
            </a:r>
            <a:r>
              <a:rPr lang="sr-Cyrl-RS" altLang="ru-RU" dirty="0" smtClean="0">
                <a:ea typeface="SimSun" panose="02010600030101010101" pitchFamily="2" charset="-122"/>
                <a:sym typeface="+mn-ea"/>
              </a:rPr>
              <a:t>повећани </a:t>
            </a:r>
            <a:r>
              <a:rPr lang="ru-RU" dirty="0" smtClean="0">
                <a:ea typeface="SimSun" panose="02010600030101010101" pitchFamily="2" charset="-122"/>
                <a:sym typeface="+mn-ea"/>
              </a:rPr>
              <a:t> </a:t>
            </a:r>
            <a:r>
              <a:rPr lang="ru-RU" dirty="0">
                <a:ea typeface="SimSun" panose="02010600030101010101" pitchFamily="2" charset="-122"/>
                <a:sym typeface="+mn-ea"/>
              </a:rPr>
              <a:t>за </a:t>
            </a:r>
            <a:r>
              <a:rPr lang="sr-Cyrl-RS" altLang="ru-RU" dirty="0" smtClean="0">
                <a:ea typeface="SimSun" panose="02010600030101010101" pitchFamily="2" charset="-122"/>
                <a:sym typeface="+mn-ea"/>
              </a:rPr>
              <a:t>4.517</a:t>
            </a:r>
            <a:r>
              <a:rPr lang="ru-RU" dirty="0" smtClean="0">
                <a:ea typeface="SimSun" panose="02010600030101010101" pitchFamily="2" charset="-122"/>
                <a:sym typeface="+mn-ea"/>
              </a:rPr>
              <a:t>.000 динара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sr-Cyrl-R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Коришћење </a:t>
            </a:r>
            <a:r>
              <a:rPr lang="sr-Cyrl-R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роба и услуга</a:t>
            </a:r>
            <a:r>
              <a:rPr lang="sr-Cyrl-RS" dirty="0">
                <a:solidFill>
                  <a:srgbClr val="FF0000"/>
                </a:solidFill>
                <a:sym typeface="+mn-ea"/>
              </a:rPr>
              <a:t> </a:t>
            </a:r>
            <a:r>
              <a:rPr lang="sr-Cyrl-RS" dirty="0">
                <a:solidFill>
                  <a:srgbClr val="000000"/>
                </a:solidFill>
                <a:sym typeface="+mn-ea"/>
              </a:rPr>
              <a:t>је </a:t>
            </a:r>
            <a:r>
              <a:rPr lang="sr-Cyrl-RS" dirty="0" smtClean="0">
                <a:solidFill>
                  <a:srgbClr val="000000"/>
                </a:solidFill>
                <a:sym typeface="+mn-ea"/>
              </a:rPr>
              <a:t>повећано  </a:t>
            </a:r>
            <a:r>
              <a:rPr lang="sr-Cyrl-RS" dirty="0">
                <a:solidFill>
                  <a:srgbClr val="000000"/>
                </a:solidFill>
                <a:sym typeface="+mn-ea"/>
              </a:rPr>
              <a:t>за</a:t>
            </a:r>
            <a:r>
              <a:rPr lang="sr-Cyrl-RS" dirty="0">
                <a:solidFill>
                  <a:srgbClr val="FF0000"/>
                </a:solidFill>
                <a:sym typeface="+mn-ea"/>
              </a:rPr>
              <a:t> </a:t>
            </a:r>
            <a:r>
              <a:rPr lang="sr-Cyrl-RS" dirty="0" smtClean="0">
                <a:sym typeface="+mn-ea"/>
              </a:rPr>
              <a:t>136</a:t>
            </a:r>
            <a:r>
              <a:rPr lang="sr-Cyrl-RS" dirty="0" smtClean="0">
                <a:solidFill>
                  <a:schemeClr val="tx1"/>
                </a:solidFill>
                <a:sym typeface="+mn-ea"/>
              </a:rPr>
              <a:t>.124</a:t>
            </a:r>
            <a:r>
              <a:rPr lang="sr-Cyrl-RS" dirty="0" smtClean="0">
                <a:sym typeface="+mn-ea"/>
              </a:rPr>
              <a:t>.000</a:t>
            </a:r>
            <a:r>
              <a:rPr lang="sr-Cyrl-RS" dirty="0" smtClean="0">
                <a:solidFill>
                  <a:srgbClr val="000000"/>
                </a:solidFill>
                <a:sym typeface="+mn-ea"/>
              </a:rPr>
              <a:t> </a:t>
            </a:r>
            <a:r>
              <a:rPr lang="sr-Cyrl-R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динара</a:t>
            </a:r>
            <a:endParaRPr lang="sr-Cyrl-R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Расходи буџета по програмима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704038"/>
              </p:ext>
            </p:extLst>
          </p:nvPr>
        </p:nvGraphicFramePr>
        <p:xfrm>
          <a:off x="91846" y="980729"/>
          <a:ext cx="8960308" cy="586554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96178"/>
                <a:gridCol w="2520280"/>
                <a:gridCol w="1743850"/>
              </a:tblGrid>
              <a:tr h="4471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</a:t>
                      </a:r>
                      <a:r>
                        <a:rPr lang="sr-Cyrl-RS" sz="1200" dirty="0" smtClean="0"/>
                        <a:t> Ребаланс </a:t>
                      </a:r>
                      <a:r>
                        <a:rPr lang="en-US" sz="1200" dirty="0" smtClean="0"/>
                        <a:t>I </a:t>
                      </a:r>
                      <a:r>
                        <a:rPr lang="sr-Cyrl-RS" sz="1200" dirty="0" smtClean="0"/>
                        <a:t>за 2024.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програму </a:t>
                      </a:r>
                      <a:endParaRPr lang="en-US" sz="1200" dirty="0"/>
                    </a:p>
                  </a:txBody>
                  <a:tcPr/>
                </a:tc>
              </a:tr>
              <a:tr h="262879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Становање, урбанизам и просторно планирање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107.633.000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2,72</a:t>
                      </a:r>
                      <a:endParaRPr lang="en-US" sz="1000" dirty="0"/>
                    </a:p>
                  </a:txBody>
                  <a:tcPr/>
                </a:tc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619.000.000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15,67</a:t>
                      </a:r>
                      <a:endParaRPr lang="en-US" sz="1000" dirty="0"/>
                    </a:p>
                  </a:txBody>
                  <a:tcPr/>
                </a:tc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40.650.000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1,03</a:t>
                      </a:r>
                      <a:endParaRPr lang="en-US" sz="1000" dirty="0"/>
                    </a:p>
                  </a:txBody>
                  <a:tcPr/>
                </a:tc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309.610.000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7,84</a:t>
                      </a:r>
                      <a:endParaRPr lang="en-US" sz="1000" dirty="0"/>
                    </a:p>
                  </a:txBody>
                  <a:tcPr/>
                </a:tc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200.870.000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5,09</a:t>
                      </a:r>
                      <a:endParaRPr lang="en-US" sz="1000" dirty="0"/>
                    </a:p>
                  </a:txBody>
                  <a:tcPr/>
                </a:tc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95.450.000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2,42</a:t>
                      </a:r>
                      <a:endParaRPr lang="en-US" sz="1000" dirty="0"/>
                    </a:p>
                  </a:txBody>
                  <a:tcPr/>
                </a:tc>
              </a:tr>
              <a:tr h="324868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812.850.000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20,57</a:t>
                      </a:r>
                      <a:endParaRPr lang="en-US" sz="1000" dirty="0"/>
                    </a:p>
                  </a:txBody>
                  <a:tcPr/>
                </a:tc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 и образовање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270.457.000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6,</a:t>
                      </a:r>
                      <a:r>
                        <a:rPr lang="en-US" sz="1000" dirty="0" smtClean="0"/>
                        <a:t>85</a:t>
                      </a:r>
                      <a:endParaRPr lang="en-US" sz="1000" dirty="0"/>
                    </a:p>
                  </a:txBody>
                  <a:tcPr/>
                </a:tc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80.865.000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2,0</a:t>
                      </a:r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</a:tr>
              <a:tr h="268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r-Cyrl-RS" sz="1200" dirty="0"/>
                        <a:t>Програм 10. Средње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20.870.000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0,5</a:t>
                      </a:r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/>
                </a:tc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125.351.000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3,1</a:t>
                      </a:r>
                      <a:r>
                        <a:rPr lang="en-US" sz="1000" dirty="0" smtClean="0"/>
                        <a:t>7</a:t>
                      </a:r>
                      <a:endParaRPr lang="en-US" sz="1000" dirty="0"/>
                    </a:p>
                  </a:txBody>
                  <a:tcPr/>
                </a:tc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12. Здравствена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20.500.000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0,52</a:t>
                      </a:r>
                      <a:endParaRPr lang="en-US" sz="1000" dirty="0"/>
                    </a:p>
                  </a:txBody>
                  <a:tcPr/>
                </a:tc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232.871.000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5,</a:t>
                      </a:r>
                      <a:r>
                        <a:rPr lang="en-US" sz="1000" dirty="0" smtClean="0"/>
                        <a:t>90</a:t>
                      </a:r>
                      <a:endParaRPr lang="en-US" sz="1000" dirty="0"/>
                    </a:p>
                  </a:txBody>
                  <a:tcPr/>
                </a:tc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424.020.000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</a:t>
                      </a:r>
                      <a:r>
                        <a:rPr lang="en-US" sz="1000" dirty="0" smtClean="0"/>
                        <a:t>0</a:t>
                      </a:r>
                      <a:r>
                        <a:rPr lang="sr-Cyrl-RS" sz="1000" dirty="0" smtClean="0"/>
                        <a:t>,</a:t>
                      </a:r>
                      <a:r>
                        <a:rPr lang="en-US" sz="1000" dirty="0" smtClean="0"/>
                        <a:t>73</a:t>
                      </a:r>
                      <a:endParaRPr lang="en-US" sz="1000" dirty="0"/>
                    </a:p>
                  </a:txBody>
                  <a:tcPr/>
                </a:tc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503.211.000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</a:t>
                      </a:r>
                      <a:r>
                        <a:rPr lang="en-US" sz="1000" dirty="0" smtClean="0"/>
                        <a:t>2</a:t>
                      </a:r>
                      <a:r>
                        <a:rPr lang="sr-Cyrl-RS" sz="1000" dirty="0" smtClean="0"/>
                        <a:t>,</a:t>
                      </a:r>
                      <a:r>
                        <a:rPr lang="en-US" sz="1000" dirty="0" smtClean="0"/>
                        <a:t>74</a:t>
                      </a:r>
                      <a:endParaRPr lang="en-US" sz="1000" dirty="0"/>
                    </a:p>
                  </a:txBody>
                  <a:tcPr/>
                </a:tc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самоуправе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65.892.000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1,</a:t>
                      </a:r>
                      <a:r>
                        <a:rPr lang="en-US" sz="1000" dirty="0" smtClean="0"/>
                        <a:t>67</a:t>
                      </a:r>
                      <a:endParaRPr lang="en-US" sz="1000" dirty="0"/>
                    </a:p>
                  </a:txBody>
                  <a:tcPr/>
                </a:tc>
              </a:tr>
              <a:tr h="287707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17. Енергетска ефикасност  и обновљиви извори енергије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000" dirty="0" smtClean="0"/>
                        <a:t>19.900.000</a:t>
                      </a:r>
                      <a:endParaRPr lang="sr-Cyrl-RS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altLang="en-US" sz="1000" dirty="0" smtClean="0"/>
                        <a:t>0,</a:t>
                      </a:r>
                      <a:r>
                        <a:rPr lang="en-US" altLang="en-US" sz="1000" dirty="0" smtClean="0"/>
                        <a:t>50</a:t>
                      </a:r>
                      <a:endParaRPr lang="sr-Cyrl-RS" altLang="en-US" sz="1000" dirty="0"/>
                    </a:p>
                  </a:txBody>
                  <a:tcPr/>
                </a:tc>
              </a:tr>
              <a:tr h="357680">
                <a:tc>
                  <a:txBody>
                    <a:bodyPr/>
                    <a:lstStyle/>
                    <a:p>
                      <a:r>
                        <a:rPr lang="sr-Cyrl-RS" sz="1400" dirty="0"/>
                        <a:t>Укупни расходи по програмима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3.9</a:t>
                      </a:r>
                      <a:r>
                        <a:rPr lang="en-US" dirty="0" smtClean="0"/>
                        <a:t>50</a:t>
                      </a:r>
                      <a:r>
                        <a:rPr lang="sr-Cyrl-RS" dirty="0" smtClean="0"/>
                        <a:t>.000.000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2650"/>
            <a:ext cx="200025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80689"/>
            <a:ext cx="2099346" cy="1398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96" y="282821"/>
            <a:ext cx="2387702" cy="1501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21" y="4380443"/>
            <a:ext cx="1905000" cy="13156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1642"/>
            <a:ext cx="2021893" cy="1281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01" y="454268"/>
            <a:ext cx="2061254" cy="11587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832648"/>
            <a:ext cx="1746251" cy="1309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360429"/>
            <a:ext cx="2270541" cy="11093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43623"/>
            <a:ext cx="1728796" cy="1398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806" y="4863604"/>
            <a:ext cx="2137249" cy="1158749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211" y="2359805"/>
            <a:ext cx="2246728" cy="171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Ð ÐµÐ·ÑÐ»ÑÐ°Ñ ÑÐ»Ð¸ÐºÐ° Ð·Ð° slike opstine Äajet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sr-Latn-RS"/>
          </a:p>
        </p:txBody>
      </p:sp>
      <p:pic>
        <p:nvPicPr>
          <p:cNvPr id="1030" name="Picture 6" descr="Ð ÐµÐ·ÑÐ»ÑÐ°Ñ ÑÐ»Ð¸ÐºÐ° Ð·Ð° slike opstine Äajetin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7" y="118861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Ð ÐµÐ·ÑÐ»ÑÐ°Ñ ÑÐ»Ð¸ÐºÐ° Ð·Ð° slike zlatibo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sr-Latn-R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041" y="181104"/>
            <a:ext cx="2387702" cy="179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0358"/>
            <a:ext cx="2252221" cy="159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0337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7" y="4143496"/>
            <a:ext cx="2619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78" y="4254801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96" y="444042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07236"/>
            <a:ext cx="25717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sr-Cyrl-RS" sz="3100" b="1" dirty="0"/>
              <a:t>Структура расхода по </a:t>
            </a:r>
            <a:r>
              <a:rPr lang="sr-Cyrl-RS" sz="3100" b="1" dirty="0" smtClean="0"/>
              <a:t>буџетским</a:t>
            </a:r>
            <a:r>
              <a:rPr lang="en-US" sz="3100" b="1" smtClean="0"/>
              <a:t/>
            </a:r>
            <a:br>
              <a:rPr lang="en-US" sz="3100" b="1" smtClean="0"/>
            </a:br>
            <a:r>
              <a:rPr lang="en-US" sz="3100" b="1"/>
              <a:t> </a:t>
            </a:r>
            <a:r>
              <a:rPr lang="en-US" sz="3100" b="1" smtClean="0"/>
              <a:t>                        </a:t>
            </a:r>
            <a:r>
              <a:rPr lang="sr-Cyrl-RS" sz="3100" b="1" smtClean="0"/>
              <a:t> </a:t>
            </a:r>
            <a:r>
              <a:rPr lang="sr-Cyrl-RS" sz="3100" b="1" dirty="0"/>
              <a:t>програмима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683568" y="1196752"/>
          <a:ext cx="756084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-2047875" y="-366712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827584" y="980728"/>
          <a:ext cx="885698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827405" y="1010285"/>
          <a:ext cx="8773160" cy="5443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1129030" y="1009650"/>
          <a:ext cx="8674100" cy="5370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626560194"/>
              </p:ext>
            </p:extLst>
          </p:nvPr>
        </p:nvGraphicFramePr>
        <p:xfrm>
          <a:off x="828040" y="1009650"/>
          <a:ext cx="9102090" cy="5497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9842815"/>
              </p:ext>
            </p:extLst>
          </p:nvPr>
        </p:nvGraphicFramePr>
        <p:xfrm>
          <a:off x="251520" y="0"/>
          <a:ext cx="9865096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000" b="1" dirty="0"/>
              <a:t>Расходи буџета расподељени по директним и индиректним буџетским корисницима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098662"/>
              </p:ext>
            </p:extLst>
          </p:nvPr>
        </p:nvGraphicFramePr>
        <p:xfrm>
          <a:off x="683568" y="1340768"/>
          <a:ext cx="7488833" cy="4143831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7545"/>
                <a:gridCol w="4427843"/>
                <a:gridCol w="1642860"/>
                <a:gridCol w="840585"/>
              </a:tblGrid>
              <a:tr h="545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Р. </a:t>
                      </a:r>
                      <a:r>
                        <a:rPr lang="en-US" sz="1200" dirty="0" err="1">
                          <a:effectLst/>
                        </a:rPr>
                        <a:t>бр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Назив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sr-Cyrl-RS" sz="1200" dirty="0">
                          <a:effectLst/>
                        </a:rPr>
                        <a:t>буџетског </a:t>
                      </a:r>
                      <a:r>
                        <a:rPr lang="en-US" sz="1200" dirty="0" err="1">
                          <a:effectLst/>
                        </a:rPr>
                        <a:t>корисника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2024.</a:t>
                      </a:r>
                      <a:r>
                        <a:rPr lang="en-US" sz="1200" dirty="0" smtClean="0"/>
                        <a:t>-</a:t>
                      </a:r>
                      <a:r>
                        <a:rPr lang="sr-Cyrl-RS" sz="1200" dirty="0" smtClean="0"/>
                        <a:t>Ребаланс</a:t>
                      </a:r>
                      <a:r>
                        <a:rPr lang="en-US" sz="1200" dirty="0" smtClean="0"/>
                        <a:t> I</a:t>
                      </a:r>
                      <a:r>
                        <a:rPr lang="sr-Cyrl-RS" sz="1200" dirty="0" smtClean="0"/>
                        <a:t>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Скупштина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sr-Cyrl-RS" sz="1500" dirty="0">
                          <a:effectLst/>
                        </a:rPr>
                        <a:t>општине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43.291.000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1,10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</a:tr>
              <a:tr h="2247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</a:t>
                      </a:r>
                      <a:endParaRPr lang="en-US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  <a:latin typeface="+mn-lt"/>
                          <a:ea typeface="Times New Roman" panose="02020603050405020304"/>
                        </a:rPr>
                        <a:t>Председник општине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18.434.000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0,47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</a:t>
                      </a:r>
                      <a:endParaRPr lang="en-US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Општинско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веће</a:t>
                      </a:r>
                      <a:endParaRPr lang="en-US" sz="15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4.167.000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0,10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4.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r-Cyrl-RS" sz="1500" dirty="0" smtClean="0">
                          <a:effectLst/>
                        </a:rPr>
                        <a:t>Општинско правобранилаштво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5.291.000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0,13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</a:t>
                      </a:r>
                      <a:endParaRPr lang="en-US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Општинска управа</a:t>
                      </a:r>
                      <a:endParaRPr lang="en-US" sz="15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3.005.073.000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76,08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</a:t>
                      </a:r>
                      <a:endParaRPr lang="en-US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Центар за социјални рад</a:t>
                      </a:r>
                      <a:endParaRPr lang="en-US" sz="15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15.351.000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0,39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7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Дом здрављаЧајетина</a:t>
                      </a:r>
                      <a:endParaRPr lang="en-US" sz="15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15.200.000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0,38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8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Основне школе</a:t>
                      </a:r>
                      <a:endParaRPr lang="en-US" sz="15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80.865.000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2,05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9.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Средња</a:t>
                      </a:r>
                      <a:r>
                        <a:rPr lang="sr-Cyrl-RS" sz="1500" baseline="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школа</a:t>
                      </a:r>
                      <a:endParaRPr lang="en-US" sz="15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20.870.000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0,53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10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П</a:t>
                      </a:r>
                      <a:r>
                        <a:rPr lang="sr-Cyrl-RS" sz="1500" dirty="0">
                          <a:effectLst/>
                        </a:rPr>
                        <a:t>редшколска установа </a:t>
                      </a:r>
                      <a:r>
                        <a:rPr lang="sr-Cyrl-RS" sz="1500" dirty="0" smtClean="0">
                          <a:effectLst/>
                        </a:rPr>
                        <a:t>„Радост“</a:t>
                      </a:r>
                      <a:endParaRPr lang="en-US" sz="15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270.457.000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6,85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1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Библиотека „Љубиша Р. Ђенић“</a:t>
                      </a:r>
                      <a:endParaRPr lang="en-US" sz="15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45.661.000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1,16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2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Туристичка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 smtClean="0">
                          <a:effectLst/>
                        </a:rPr>
                        <a:t>организација</a:t>
                      </a:r>
                      <a:r>
                        <a:rPr lang="sr-Cyrl-RS" sz="1500" dirty="0" smtClean="0">
                          <a:effectLst/>
                        </a:rPr>
                        <a:t> Златибор</a:t>
                      </a:r>
                      <a:endParaRPr lang="en-US" sz="15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256.930.000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6,50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3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r-Cyrl-RS" sz="1500" dirty="0" smtClean="0">
                          <a:effectLst/>
                          <a:latin typeface="+mn-lt"/>
                          <a:ea typeface="+mn-ea"/>
                        </a:rPr>
                        <a:t>Месне заједнице</a:t>
                      </a:r>
                      <a:endParaRPr lang="en-US" sz="15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47.395.000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1,20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altLang="en-US" sz="12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14.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altLang="en-US" sz="15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Културни центар Златибор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altLang="en-US" sz="12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121.015.000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altLang="en-U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3,06</a:t>
                      </a:r>
                      <a:endParaRPr lang="sr-Cyrl-RS" alt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У К У П Н О:</a:t>
                      </a:r>
                      <a:endParaRPr lang="en-US" sz="1200" b="1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3.950.000.000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082"/>
          </a:xfrm>
        </p:spPr>
        <p:txBody>
          <a:bodyPr>
            <a:noAutofit/>
          </a:bodyPr>
          <a:lstStyle/>
          <a:p>
            <a:r>
              <a:rPr lang="sr-Cyrl-RS" sz="3000" dirty="0"/>
              <a:t>Најважнији капитални пројекти</a:t>
            </a:r>
            <a:endParaRPr lang="en-US" sz="3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899592" y="1340769"/>
          <a:ext cx="7560841" cy="5114467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189050"/>
                <a:gridCol w="991931"/>
                <a:gridCol w="1189930"/>
                <a:gridCol w="1189930"/>
              </a:tblGrid>
              <a:tr h="28803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9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Cyrl-RS" sz="1500" dirty="0" smtClean="0">
                          <a:effectLst/>
                        </a:rPr>
                        <a:t>24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Latn-RS" sz="1500" dirty="0" smtClean="0">
                          <a:effectLst/>
                        </a:rPr>
                        <a:t>2</a:t>
                      </a:r>
                      <a:r>
                        <a:rPr lang="sr-Cyrl-RS" altLang="sr-Latn-RS" sz="1500" dirty="0" smtClean="0">
                          <a:effectLst/>
                        </a:rPr>
                        <a:t>5</a:t>
                      </a:r>
                      <a:endParaRPr lang="sr-Cyrl-RS" altLang="sr-Latn-RS" sz="1500" b="1" i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202</a:t>
                      </a:r>
                      <a:r>
                        <a:rPr lang="sr-Cyrl-RS" altLang="en-US" sz="1500" dirty="0" smtClean="0">
                          <a:effectLst/>
                        </a:rPr>
                        <a:t>6</a:t>
                      </a:r>
                      <a:endParaRPr lang="sr-Cyrl-RS" altLang="en-US" sz="1500" b="1" i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1977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686"/>
          </a:xfrm>
        </p:spPr>
        <p:txBody>
          <a:bodyPr>
            <a:normAutofit/>
          </a:bodyPr>
          <a:lstStyle/>
          <a:p>
            <a:r>
              <a:rPr lang="sr-Cyrl-RS" sz="2800" dirty="0"/>
              <a:t>Најважнији пројекти</a:t>
            </a:r>
            <a:r>
              <a:rPr lang="sr-Latn-RS" sz="2800" dirty="0"/>
              <a:t> </a:t>
            </a:r>
            <a:r>
              <a:rPr lang="sr-Cyrl-RS" sz="2800" dirty="0"/>
              <a:t>од интереса за локалну заједницу</a:t>
            </a:r>
            <a:endParaRPr lang="en-US" sz="2800" dirty="0"/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864618"/>
              </p:ext>
            </p:extLst>
          </p:nvPr>
        </p:nvGraphicFramePr>
        <p:xfrm>
          <a:off x="457200" y="1340768"/>
          <a:ext cx="7751203" cy="514237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294520"/>
                <a:gridCol w="1016905"/>
                <a:gridCol w="1219889"/>
                <a:gridCol w="1219889"/>
              </a:tblGrid>
              <a:tr h="51801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2024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2025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2026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Изградња постројења за пречишћавање отпадних вода</a:t>
                      </a: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altLang="en-U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0</a:t>
                      </a:r>
                      <a:endParaRPr lang="sr-Cyrl-RS" alt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70.000.000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80.000.000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Изградња</a:t>
                      </a:r>
                      <a:r>
                        <a:rPr lang="sr-Cyrl-RS" sz="1100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 рециклажног дворишта „Широка бара“ са претоварном станицом и пратећим објектима</a:t>
                      </a: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30.000.000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Изградња примарних и секундарних водовода и канализација</a:t>
                      </a: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238.000.000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Изградња водовода „Сушичко врело“</a:t>
                      </a: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79.000.000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Изградња спортских свлачионица,терена и трим стаза,голф терена, терена за фудбал</a:t>
                      </a: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160.000.000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Изградња путева</a:t>
                      </a: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510.000.000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Изградња</a:t>
                      </a:r>
                      <a:r>
                        <a:rPr lang="sr-Cyrl-RS" sz="1100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 Агро бизнис центра, млекаре</a:t>
                      </a: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50.000.000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altLang="en-US" sz="11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30.000.000</a:t>
                      </a:r>
                    </a:p>
                  </a:txBody>
                  <a:tcPr marL="68580" marR="68580" marT="0" marB="0" anchor="ctr"/>
                </a:tc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Изградња уличне расвете</a:t>
                      </a: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36.000.000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Изградња фискултурне сале са затвореним базеном</a:t>
                      </a: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38.000.000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Реконструкција културног центра Сирогојно</a:t>
                      </a: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10.000.000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Доградња Вртића на Златибору</a:t>
                      </a: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30.000.000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60.000.000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altLang="en-US" sz="1100" dirty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Изградња објекта за одлагање СПЖП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altLang="en-U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13.000.000</a:t>
                      </a:r>
                      <a:endParaRPr lang="sr-Cyrl-RS" alt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altLang="en-US" sz="11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10.000.000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Изградња гробља на Златибору</a:t>
                      </a: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На крају желимо да Вам се захвалимо што сте издвојили време за читање ове презентације буџета. </a:t>
            </a:r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Уколико сте заинтересовани да сагледате у целини </a:t>
            </a:r>
            <a:r>
              <a:rPr lang="sr-Cyrl-RS" dirty="0" smtClean="0"/>
              <a:t>Одлуку о </a:t>
            </a:r>
            <a:r>
              <a:rPr lang="sr-Cyrl-RS" dirty="0"/>
              <a:t>буџету општине </a:t>
            </a:r>
            <a:r>
              <a:rPr lang="sr-Cyrl-RS" dirty="0" smtClean="0"/>
              <a:t>Чајетина  за 2024. </a:t>
            </a:r>
            <a:r>
              <a:rPr lang="sr-Cyrl-RS" dirty="0"/>
              <a:t>годину, исту можете преузети на следећем линку интернет странице општинске управе:  </a:t>
            </a:r>
            <a:r>
              <a:rPr lang="en-US" dirty="0" smtClean="0"/>
              <a:t>www.cajetina.org.rs</a:t>
            </a:r>
            <a:r>
              <a:rPr lang="sr-Cyrl-RS" dirty="0" smtClean="0"/>
              <a:t> 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општине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</a:t>
            </a:r>
            <a:r>
              <a:rPr lang="sr-Cyrl-RS" dirty="0" smtClean="0"/>
              <a:t>2024.</a:t>
            </a:r>
            <a:r>
              <a:rPr lang="en-US" dirty="0" smtClean="0"/>
              <a:t>-</a:t>
            </a:r>
            <a:r>
              <a:rPr lang="sr-Cyrl-RS" dirty="0" smtClean="0"/>
              <a:t>Ребаланс </a:t>
            </a:r>
            <a:r>
              <a:rPr lang="en-US" dirty="0" smtClean="0"/>
              <a:t>I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предходну Одлуку о </a:t>
            </a:r>
            <a:r>
              <a:rPr lang="sr-Cyrl-RS" dirty="0" smtClean="0"/>
              <a:t>буџету</a:t>
            </a:r>
            <a:r>
              <a:rPr lang="en-US" dirty="0" smtClean="0"/>
              <a:t> </a:t>
            </a:r>
            <a:r>
              <a:rPr lang="sr-Cyrl-RS" dirty="0" smtClean="0"/>
              <a:t>за 2024?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На 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</a:t>
            </a:r>
            <a:r>
              <a:rPr lang="sr-Cyrl-RS" dirty="0" smtClean="0"/>
              <a:t>20</a:t>
            </a:r>
            <a:r>
              <a:rPr lang="en-US" dirty="0" smtClean="0"/>
              <a:t>2</a:t>
            </a:r>
            <a:r>
              <a:rPr lang="sr-Cyrl-RS" altLang="en-US" dirty="0" smtClean="0"/>
              <a:t>4 – Ребаланс </a:t>
            </a:r>
            <a:r>
              <a:rPr lang="en-US" altLang="en-US" dirty="0" smtClean="0"/>
              <a:t>I</a:t>
            </a:r>
            <a:r>
              <a:rPr lang="sr-Cyrl-RS" dirty="0" smtClean="0"/>
              <a:t>.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предходну Одлуку о </a:t>
            </a:r>
            <a:r>
              <a:rPr lang="sr-Cyrl-RS" dirty="0" smtClean="0"/>
              <a:t>буџету</a:t>
            </a:r>
            <a:r>
              <a:rPr lang="en-US" dirty="0" smtClean="0"/>
              <a:t> </a:t>
            </a:r>
            <a:r>
              <a:rPr lang="sr-Cyrl-RS" dirty="0" smtClean="0"/>
              <a:t>за 2024?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расподељени по директним и индиректним 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капитални пројекти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пројекти</a:t>
            </a:r>
            <a:r>
              <a:rPr lang="sr-Latn-RS" dirty="0"/>
              <a:t> </a:t>
            </a:r>
            <a:r>
              <a:rPr lang="sr-Cyrl-RS" dirty="0"/>
              <a:t>од интереса за локалну заједницу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52603"/>
            <a:ext cx="8382000" cy="61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b="1" dirty="0"/>
              <a:t>Драги суграђани и </a:t>
            </a:r>
            <a:r>
              <a:rPr lang="sr-Cyrl-RS" b="1" dirty="0" err="1"/>
              <a:t>суграђанке</a:t>
            </a:r>
            <a:r>
              <a:rPr lang="sr-Cyrl-RS" b="1" dirty="0"/>
              <a:t>,</a:t>
            </a:r>
          </a:p>
          <a:p>
            <a:endParaRPr lang="en-US" dirty="0"/>
          </a:p>
          <a:p>
            <a:pPr algn="just"/>
            <a:r>
              <a:rPr lang="sr-Cyrl-RS" dirty="0"/>
              <a:t>	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endParaRPr lang="en-US" dirty="0"/>
          </a:p>
          <a:p>
            <a:pPr algn="just"/>
            <a:r>
              <a:rPr lang="sr-Cyrl-RS" dirty="0"/>
              <a:t>	Грађански буџет представља сажет и јасан приказ Одлуке о буџету општине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Чајетина </a:t>
            </a:r>
            <a:r>
              <a:rPr lang="sr-Cyrl-RS" dirty="0"/>
              <a:t>за </a:t>
            </a:r>
            <a:r>
              <a:rPr lang="sr-Cyrl-RS" dirty="0" smtClean="0"/>
              <a:t>20</a:t>
            </a:r>
            <a:r>
              <a:rPr lang="en-US" dirty="0" smtClean="0"/>
              <a:t>2</a:t>
            </a:r>
            <a:r>
              <a:rPr lang="sr-Cyrl-RS" altLang="en-US" dirty="0" smtClean="0"/>
              <a:t>4</a:t>
            </a:r>
            <a:r>
              <a:rPr lang="sr-Cyrl-RS" dirty="0" smtClean="0"/>
              <a:t>. </a:t>
            </a:r>
            <a:r>
              <a:rPr lang="sr-Cyrl-RS" dirty="0"/>
              <a:t>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endParaRPr lang="en-US" dirty="0"/>
          </a:p>
          <a:p>
            <a:pPr algn="just"/>
            <a:r>
              <a:rPr lang="sr-Cyrl-RS" dirty="0"/>
              <a:t>	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</a:p>
          <a:p>
            <a:endParaRPr lang="en-US" dirty="0"/>
          </a:p>
          <a:p>
            <a:pPr algn="just"/>
            <a:r>
              <a:rPr lang="sr-Cyrl-RS" dirty="0"/>
              <a:t>	</a:t>
            </a:r>
            <a:r>
              <a:rPr lang="ru-RU" dirty="0"/>
              <a:t>Кроз 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</a:t>
            </a:r>
            <a:r>
              <a:rPr lang="ru-RU" dirty="0" smtClean="0"/>
              <a:t>општине Чајетина </a:t>
            </a:r>
            <a:r>
              <a:rPr lang="ru-RU" dirty="0"/>
              <a:t>у заједничком постављању циљева, дефинисању приоритета и планирању развоја наше општине.</a:t>
            </a:r>
            <a:endParaRPr lang="sr-Cyrl-RS" dirty="0"/>
          </a:p>
          <a:p>
            <a:pPr algn="r"/>
            <a:r>
              <a:rPr lang="sr-Latn-RS" dirty="0" smtClean="0"/>
              <a:t>M</a:t>
            </a:r>
            <a:r>
              <a:rPr lang="sr-Cyrl-RS" dirty="0" smtClean="0"/>
              <a:t>илан Стаматовић</a:t>
            </a:r>
            <a:endParaRPr lang="sr-Cyrl-RS" dirty="0"/>
          </a:p>
          <a:p>
            <a:pPr algn="r"/>
            <a:r>
              <a:rPr lang="sr-Cyrl-RS" dirty="0"/>
              <a:t>Председник општине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Ко се финансира из буџета?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520825"/>
            <a:ext cx="4175254" cy="25562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Скупштина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Председник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Општинско веће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Општинска управа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Општинско правобранилаштво</a:t>
            </a:r>
            <a:endParaRPr lang="ru-RU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751388" y="1520824"/>
            <a:ext cx="4038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Индиректни корисници буџетских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Предшколска установа»Радост» 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Библиотека»Љубиша Р.Ђенић»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Туристичка организација «Златибор»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</a:t>
            </a:r>
            <a:r>
              <a:rPr lang="ru-RU" altLang="en-US" sz="1700" dirty="0" smtClean="0">
                <a:cs typeface="Calibri" panose="020F0502020204030204" pitchFamily="34" charset="0"/>
              </a:rPr>
              <a:t>- </a:t>
            </a:r>
            <a:r>
              <a:rPr lang="ru-RU" altLang="en-US" sz="1700" dirty="0">
                <a:cs typeface="Calibri" panose="020F0502020204030204" pitchFamily="34" charset="0"/>
              </a:rPr>
              <a:t>Месне заједнице</a:t>
            </a:r>
            <a:endParaRPr lang="ru-RU" altLang="en-US" sz="1700" dirty="0" smtClean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 smtClean="0">
                <a:cs typeface="Calibri" panose="020F0502020204030204" pitchFamily="34" charset="0"/>
              </a:rPr>
              <a:t> </a:t>
            </a:r>
            <a:r>
              <a:rPr lang="sr-Cyrl-RS" altLang="ru-RU" sz="1700" dirty="0" smtClean="0">
                <a:cs typeface="Calibri" panose="020F0502020204030204" pitchFamily="34" charset="0"/>
              </a:rPr>
              <a:t>   - Културни центар Златибор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72948" y="3982665"/>
            <a:ext cx="4038600" cy="255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Образовне институције (школе)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Здравствене институције (домови здравља)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Социјалне институције (Центар за социјални рад)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Непрофитне организације (удружења грађана, невладине организације, итд.)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/>
              <a:t>Како настаје буџет</a:t>
            </a:r>
            <a:r>
              <a:rPr lang="sr-Latn-RS" sz="3000" b="1" dirty="0"/>
              <a:t> </a:t>
            </a:r>
            <a:r>
              <a:rPr lang="sr-Cyrl-RS" sz="3000" b="1" dirty="0"/>
              <a:t>општине?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5657" y="1339890"/>
            <a:ext cx="84926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општине је правни документ који утврђује план прихода и примања и расхода и издатака општине за буџетску, односно календарску годину.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Приликом дефинисања овог, за општину </a:t>
            </a:r>
            <a:r>
              <a:rPr lang="sr-Cyrl-RS" sz="1700" dirty="0" smtClean="0"/>
              <a:t>Чајетина</a:t>
            </a:r>
            <a:r>
              <a:rPr lang="sr-Latn-RS" sz="1700" dirty="0" smtClean="0"/>
              <a:t> </a:t>
            </a:r>
            <a:r>
              <a:rPr lang="sr-Cyrl-RS" sz="1700" dirty="0"/>
              <a:t>најважнијег 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b="1" dirty="0"/>
              <a:t>Ко учествује у буџетском процесу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1475656" y="1355656"/>
          <a:ext cx="66484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156176" y="3429000"/>
            <a:ext cx="1224136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Грађани и њихова удружења</a:t>
            </a:r>
            <a:endParaRPr lang="en-US" sz="1000" dirty="0"/>
          </a:p>
        </p:txBody>
      </p:sp>
      <p:sp>
        <p:nvSpPr>
          <p:cNvPr id="6" name="Oval 5"/>
          <p:cNvSpPr/>
          <p:nvPr/>
        </p:nvSpPr>
        <p:spPr>
          <a:xfrm>
            <a:off x="5868144" y="4869160"/>
            <a:ext cx="1080120" cy="9361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Јавна предузећа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основу чега се доноси буџет</a:t>
            </a:r>
            <a:r>
              <a:rPr lang="en-US" sz="3000" b="1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800" b="1" dirty="0"/>
              <a:t>Како се пуни општинска каса?</a:t>
            </a:r>
            <a:endParaRPr lang="sr-Latn-RS" sz="2800" b="1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001818"/>
            <a:ext cx="8286808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700" dirty="0"/>
              <a:t>Укупни </a:t>
            </a:r>
            <a:r>
              <a:rPr lang="sr-Cyrl-RS" sz="1700" b="1" dirty="0"/>
              <a:t>јавни приходи и примања </a:t>
            </a:r>
            <a:r>
              <a:rPr lang="sr-Cyrl-RS" sz="1700" dirty="0"/>
              <a:t>општине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Чајетина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по Ребалансу  </a:t>
            </a:r>
            <a:r>
              <a:rPr lang="en-US" sz="1700" dirty="0" smtClean="0"/>
              <a:t>I </a:t>
            </a:r>
            <a:r>
              <a:rPr lang="sr-Cyrl-RS" sz="1700" dirty="0" smtClean="0"/>
              <a:t>за 20</a:t>
            </a:r>
            <a:r>
              <a:rPr lang="en-US" sz="1700" dirty="0" smtClean="0"/>
              <a:t>2</a:t>
            </a:r>
            <a:r>
              <a:rPr lang="sr-Cyrl-RS" altLang="en-US" sz="1700" dirty="0" smtClean="0"/>
              <a:t>4</a:t>
            </a:r>
            <a:r>
              <a:rPr lang="sr-Cyrl-RS" sz="1700" dirty="0" smtClean="0"/>
              <a:t>.г</a:t>
            </a:r>
            <a:r>
              <a:rPr lang="sr-Cyrl-RS" sz="1700" dirty="0"/>
              <a:t> износе</a:t>
            </a:r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r>
              <a:rPr lang="sr-Cyrl-RS" sz="1700" dirty="0"/>
              <a:t>Одлуком </a:t>
            </a:r>
            <a:r>
              <a:rPr lang="sr-Cyrl-RS" sz="1700" dirty="0" smtClean="0"/>
              <a:t>о изменама и допунама ослуке о </a:t>
            </a:r>
            <a:r>
              <a:rPr lang="sr-Cyrl-RS" sz="1700" dirty="0"/>
              <a:t>буџету општине 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Чајетина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 </a:t>
            </a:r>
            <a:r>
              <a:rPr lang="sr-Cyrl-RS" sz="1700" dirty="0"/>
              <a:t>за </a:t>
            </a:r>
            <a:r>
              <a:rPr lang="sr-Cyrl-RS" sz="1700" dirty="0" smtClean="0"/>
              <a:t>2024. </a:t>
            </a:r>
            <a:r>
              <a:rPr lang="sr-Cyrl-RS" sz="1700" dirty="0"/>
              <a:t>годину </a:t>
            </a:r>
            <a:r>
              <a:rPr lang="sr-Cyrl-RS" sz="1700" dirty="0" smtClean="0"/>
              <a:t>Ребаланс </a:t>
            </a:r>
            <a:r>
              <a:rPr lang="en-US" sz="1700" dirty="0" smtClean="0"/>
              <a:t>I</a:t>
            </a:r>
            <a:r>
              <a:rPr lang="sr-Cyrl-RS" sz="1700" dirty="0" smtClean="0"/>
              <a:t>планирана </a:t>
            </a:r>
            <a:r>
              <a:rPr lang="sr-Cyrl-RS" sz="1700" dirty="0"/>
              <a:t>су средства из буџета општине у износу од</a:t>
            </a:r>
            <a:r>
              <a:rPr lang="en-GB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3.728.195.396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/>
              <a:t>динара, пренета средства из ранијих година у износу од </a:t>
            </a:r>
            <a:r>
              <a:rPr lang="sr-Cyrl-RS" sz="1700" dirty="0" smtClean="0"/>
              <a:t>24.516.429 динара и средства из осталих извора у износу од 197.288.175 динара.</a:t>
            </a:r>
            <a:endParaRPr lang="sr-Cyrl-R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05438432"/>
              </p:ext>
            </p:extLst>
          </p:nvPr>
        </p:nvGraphicFramePr>
        <p:xfrm>
          <a:off x="516890" y="4529455"/>
          <a:ext cx="8341360" cy="1675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quals 6"/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76780"/>
            <a:ext cx="1633564" cy="17527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78844" y="1839830"/>
            <a:ext cx="49794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/>
              <a:t>3.9</a:t>
            </a:r>
            <a:r>
              <a:rPr lang="en-US" sz="3600" b="1" dirty="0" smtClean="0"/>
              <a:t>50</a:t>
            </a:r>
            <a:r>
              <a:rPr lang="sr-Cyrl-RS" sz="3600" b="1" dirty="0" smtClean="0"/>
              <a:t>.000.000 </a:t>
            </a:r>
            <a:r>
              <a:rPr lang="sr-Cyrl-RS" sz="3600" b="1" dirty="0"/>
              <a:t>динара</a:t>
            </a:r>
            <a:endParaRPr lang="en-US" sz="3600" b="1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2690</Words>
  <Application>Microsoft Office PowerPoint</Application>
  <PresentationFormat>On-screen Show (4:3)</PresentationFormat>
  <Paragraphs>627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Custom Design</vt:lpstr>
      <vt:lpstr>Angles</vt:lpstr>
      <vt:lpstr>PowerPoint Presentation</vt:lpstr>
      <vt:lpstr>PowerPoint Presentation</vt:lpstr>
      <vt:lpstr>PowerPoint Presentation</vt:lpstr>
      <vt:lpstr>PowerPoint Presentation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2024. годину-ОДЛУКА О БУЏЕТУ-РЕБАЛАНС -I</vt:lpstr>
      <vt:lpstr>Структура планираних прихода и примања за 2024. годину – у процентима </vt:lpstr>
      <vt:lpstr>Шта се променило у односу на предходну одлуку за 2024. годину?</vt:lpstr>
      <vt:lpstr>На шта се троше јавна средства?</vt:lpstr>
      <vt:lpstr>PowerPoint Presentation</vt:lpstr>
      <vt:lpstr>Структура планираних расхода и издатака                         буџета за 2024. </vt:lpstr>
      <vt:lpstr>Структура планираних расхода и издатака буџета за 2019. годину</vt:lpstr>
      <vt:lpstr>Шта се променило у буџету за 2024 –Ребаланс i у односу НА предходну одлуку за 2024.годину?</vt:lpstr>
      <vt:lpstr>Расходи буџета по програмима</vt:lpstr>
      <vt:lpstr>Структура расхода по буџетским                           програмима</vt:lpstr>
      <vt:lpstr>Расходи буџета расподељени по директним и индиректним буџетским корисницима</vt:lpstr>
      <vt:lpstr>Најважнији капитални пројекти</vt:lpstr>
      <vt:lpstr>Најважнији пројекти од интереса за локалну заједницу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Ruzica Resimic</cp:lastModifiedBy>
  <cp:revision>607</cp:revision>
  <cp:lastPrinted>2018-01-29T14:26:00Z</cp:lastPrinted>
  <dcterms:created xsi:type="dcterms:W3CDTF">2006-08-16T00:00:00Z</dcterms:created>
  <dcterms:modified xsi:type="dcterms:W3CDTF">2024-10-29T09:30:16Z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885A4DD8F89C489AAFF35DBA44580A98_13</vt:lpwstr>
  </property>
  <property fmtid="{D5CDD505-2E9C-101B-9397-08002B2CF9AE}" pid="3" name="KSOProductBuildVer">
    <vt:lpwstr>1033-12.2.0.13412</vt:lpwstr>
  </property>
</Properties>
</file>