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96" d="100"/>
          <a:sy n="96" d="100"/>
        </p:scale>
        <p:origin x="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2.79%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315826000</c:v>
                </c:pt>
                <c:pt idx="1">
                  <c:v>1090079000</c:v>
                </c:pt>
                <c:pt idx="2">
                  <c:v>410146000</c:v>
                </c:pt>
                <c:pt idx="3">
                  <c:v>118934000</c:v>
                </c:pt>
                <c:pt idx="4">
                  <c:v>106400000</c:v>
                </c:pt>
                <c:pt idx="5">
                  <c:v>263795000</c:v>
                </c:pt>
                <c:pt idx="6">
                  <c:v>1470820000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2.81%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318970000</c:v>
                </c:pt>
                <c:pt idx="1">
                  <c:v>1051488000</c:v>
                </c:pt>
                <c:pt idx="2">
                  <c:v>397146000</c:v>
                </c:pt>
                <c:pt idx="3">
                  <c:v>120354000</c:v>
                </c:pt>
                <c:pt idx="4">
                  <c:v>106900000</c:v>
                </c:pt>
                <c:pt idx="5">
                  <c:v>259422000</c:v>
                </c:pt>
                <c:pt idx="6">
                  <c:v>1532720000</c:v>
                </c:pt>
                <c:pt idx="7">
                  <c:v>14000000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2.81%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318970000</c:v>
                </c:pt>
                <c:pt idx="1">
                  <c:v>1051488000</c:v>
                </c:pt>
                <c:pt idx="2">
                  <c:v>397146000</c:v>
                </c:pt>
                <c:pt idx="3">
                  <c:v>120354000</c:v>
                </c:pt>
                <c:pt idx="4">
                  <c:v>106900000</c:v>
                </c:pt>
                <c:pt idx="5">
                  <c:v>259422000</c:v>
                </c:pt>
                <c:pt idx="6">
                  <c:v>1532720000</c:v>
                </c:pt>
                <c:pt idx="7">
                  <c:v>14000000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9605597101232833"/>
                  <c:y val="9.233907089489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8999812862323129"/>
                  <c:y val="-0.15169510705077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76337142</c:v>
                </c:pt>
                <c:pt idx="1">
                  <c:v>482450000</c:v>
                </c:pt>
                <c:pt idx="2">
                  <c:v>8700000</c:v>
                </c:pt>
                <c:pt idx="3">
                  <c:v>243090000</c:v>
                </c:pt>
                <c:pt idx="4">
                  <c:v>93138795</c:v>
                </c:pt>
                <c:pt idx="5">
                  <c:v>1550000</c:v>
                </c:pt>
                <c:pt idx="6">
                  <c:v>349000000</c:v>
                </c:pt>
                <c:pt idx="7">
                  <c:v>126395000</c:v>
                </c:pt>
                <c:pt idx="8">
                  <c:v>39420000</c:v>
                </c:pt>
                <c:pt idx="9">
                  <c:v>10000000</c:v>
                </c:pt>
                <c:pt idx="10">
                  <c:v>77917686</c:v>
                </c:pt>
                <c:pt idx="11">
                  <c:v>10873000</c:v>
                </c:pt>
                <c:pt idx="12">
                  <c:v>73022000</c:v>
                </c:pt>
                <c:pt idx="13">
                  <c:v>187970000</c:v>
                </c:pt>
                <c:pt idx="14">
                  <c:v>376353377</c:v>
                </c:pt>
                <c:pt idx="15">
                  <c:v>36783000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007729127191905E-2"/>
                  <c:y val="-0.15599340738117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7.2348408273913742E-2"/>
                  <c:y val="7.910352451544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759024999545621E-2"/>
                  <c:y val="0.2529655291801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1367780209433623"/>
                  <c:y val="-0.1465063717395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56860000</c:v>
                </c:pt>
                <c:pt idx="1">
                  <c:v>576950000</c:v>
                </c:pt>
                <c:pt idx="2">
                  <c:v>27000000</c:v>
                </c:pt>
                <c:pt idx="3">
                  <c:v>285000000</c:v>
                </c:pt>
                <c:pt idx="4">
                  <c:v>140050000</c:v>
                </c:pt>
                <c:pt idx="5">
                  <c:v>1750000</c:v>
                </c:pt>
                <c:pt idx="6">
                  <c:v>278500000</c:v>
                </c:pt>
                <c:pt idx="7">
                  <c:v>125701000</c:v>
                </c:pt>
                <c:pt idx="8">
                  <c:v>44505000</c:v>
                </c:pt>
                <c:pt idx="9">
                  <c:v>10360000</c:v>
                </c:pt>
                <c:pt idx="10">
                  <c:v>79635000</c:v>
                </c:pt>
                <c:pt idx="11">
                  <c:v>11600000</c:v>
                </c:pt>
                <c:pt idx="12">
                  <c:v>71594000</c:v>
                </c:pt>
                <c:pt idx="13">
                  <c:v>197802000</c:v>
                </c:pt>
                <c:pt idx="14">
                  <c:v>360803000</c:v>
                </c:pt>
                <c:pt idx="15">
                  <c:v>32890000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103300000</c:v>
                </c:pt>
                <c:pt idx="1">
                  <c:v>714400000</c:v>
                </c:pt>
                <c:pt idx="2">
                  <c:v>35003000</c:v>
                </c:pt>
                <c:pt idx="3">
                  <c:v>289230000</c:v>
                </c:pt>
                <c:pt idx="4">
                  <c:v>312100000</c:v>
                </c:pt>
                <c:pt idx="5">
                  <c:v>2650000</c:v>
                </c:pt>
                <c:pt idx="6">
                  <c:v>476100000</c:v>
                </c:pt>
                <c:pt idx="7">
                  <c:v>265507000</c:v>
                </c:pt>
                <c:pt idx="8">
                  <c:v>54000000</c:v>
                </c:pt>
                <c:pt idx="9">
                  <c:v>14000000</c:v>
                </c:pt>
                <c:pt idx="10">
                  <c:v>96260000</c:v>
                </c:pt>
                <c:pt idx="11">
                  <c:v>12700000</c:v>
                </c:pt>
                <c:pt idx="12">
                  <c:v>306199000</c:v>
                </c:pt>
                <c:pt idx="13">
                  <c:v>156150000</c:v>
                </c:pt>
                <c:pt idx="14">
                  <c:v>434259000</c:v>
                </c:pt>
                <c:pt idx="15">
                  <c:v>48142000</c:v>
                </c:pt>
                <c:pt idx="16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14.36%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228500000</c:v>
                </c:pt>
                <c:pt idx="1">
                  <c:v>878200000</c:v>
                </c:pt>
                <c:pt idx="2">
                  <c:v>38846000</c:v>
                </c:pt>
                <c:pt idx="3">
                  <c:v>360680000</c:v>
                </c:pt>
                <c:pt idx="4">
                  <c:v>210300000</c:v>
                </c:pt>
                <c:pt idx="5">
                  <c:v>2650000</c:v>
                </c:pt>
                <c:pt idx="6">
                  <c:v>547600000</c:v>
                </c:pt>
                <c:pt idx="7">
                  <c:v>280138000</c:v>
                </c:pt>
                <c:pt idx="8">
                  <c:v>52930000</c:v>
                </c:pt>
                <c:pt idx="9">
                  <c:v>23844000</c:v>
                </c:pt>
                <c:pt idx="10">
                  <c:v>95260000</c:v>
                </c:pt>
                <c:pt idx="11">
                  <c:v>14700000</c:v>
                </c:pt>
                <c:pt idx="12">
                  <c:v>286960000</c:v>
                </c:pt>
                <c:pt idx="13">
                  <c:v>291650000</c:v>
                </c:pt>
                <c:pt idx="14">
                  <c:v>442280000</c:v>
                </c:pt>
                <c:pt idx="15">
                  <c:v>49462000</c:v>
                </c:pt>
                <c:pt idx="16">
                  <c:v>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480152370308689"/>
                  <c:y val="7.7874312984831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КОМУНАЛНЕ </a:t>
                    </a:r>
                    <a:r>
                      <a:rPr lang="sr-Cyrl-RS" dirty="0"/>
                      <a:t>ДЕЛАТНОСТИ 
</a:t>
                    </a:r>
                    <a:r>
                      <a:rPr lang="sr-Cyrl-RS" dirty="0" smtClean="0"/>
                      <a:t>29.37%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0.21790185354065758"/>
                  <c:y val="6.6137541644892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ОРГАНИЗАЦИЈА САОБРАЋАЈА И САОБРАЋАЈНА ИНФРАСТРУКТУРА
</a:t>
                    </a:r>
                    <a:r>
                      <a:rPr lang="sr-Cyrl-RS" dirty="0" smtClean="0"/>
                      <a:t>14.41%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188200000</c:v>
                </c:pt>
                <c:pt idx="1">
                  <c:v>1115900000</c:v>
                </c:pt>
                <c:pt idx="2">
                  <c:v>38746000</c:v>
                </c:pt>
                <c:pt idx="3">
                  <c:v>357478000</c:v>
                </c:pt>
                <c:pt idx="4">
                  <c:v>194950000</c:v>
                </c:pt>
                <c:pt idx="5">
                  <c:v>2650000</c:v>
                </c:pt>
                <c:pt idx="6">
                  <c:v>547600000</c:v>
                </c:pt>
                <c:pt idx="7">
                  <c:v>212878000</c:v>
                </c:pt>
                <c:pt idx="8">
                  <c:v>53980000</c:v>
                </c:pt>
                <c:pt idx="9">
                  <c:v>24214000</c:v>
                </c:pt>
                <c:pt idx="10">
                  <c:v>95160000</c:v>
                </c:pt>
                <c:pt idx="11">
                  <c:v>14900000</c:v>
                </c:pt>
                <c:pt idx="12">
                  <c:v>228460000</c:v>
                </c:pt>
                <c:pt idx="13">
                  <c:v>258600000</c:v>
                </c:pt>
                <c:pt idx="14">
                  <c:v>414226000</c:v>
                </c:pt>
                <c:pt idx="15">
                  <c:v>46058000</c:v>
                </c:pt>
                <c:pt idx="16">
                  <c:v>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241349179209623"/>
                  <c:y val="-4.6048987923398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</a:t>
                    </a:r>
                    <a:r>
                      <a:rPr lang="en-US" dirty="0" smtClean="0"/>
                      <a:t>79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2.6</a:t>
                    </a:r>
                    <a:r>
                      <a:rPr lang="en-US" dirty="0" smtClean="0"/>
                      <a:t>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46.</a:t>
                    </a:r>
                    <a:r>
                      <a:rPr lang="en-US" dirty="0" smtClean="0"/>
                      <a:t>65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0.02%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22.</a:t>
                    </a:r>
                    <a:r>
                      <a:rPr lang="en-US" dirty="0" smtClean="0"/>
                      <a:t>91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formatCode="General">
                  <c:v>0</c:v>
                </c:pt>
                <c:pt idx="5">
                  <c:v>650000000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6112887327932929"/>
                  <c:y val="1.421406389445986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0753314828452198"/>
                  <c:y val="-0.1236086768953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315826000</c:v>
                </c:pt>
                <c:pt idx="1">
                  <c:v>1090079000</c:v>
                </c:pt>
                <c:pt idx="2">
                  <c:v>410146000</c:v>
                </c:pt>
                <c:pt idx="3">
                  <c:v>118934000</c:v>
                </c:pt>
                <c:pt idx="4">
                  <c:v>106400000</c:v>
                </c:pt>
                <c:pt idx="5">
                  <c:v>263795000</c:v>
                </c:pt>
                <c:pt idx="6">
                  <c:v>1470820000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2022.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3.8</a:t>
          </a:r>
          <a:r>
            <a:rPr lang="en-US" sz="1300" dirty="0" smtClean="0">
              <a:solidFill>
                <a:schemeClr val="bg1"/>
              </a:solidFill>
            </a:rPr>
            <a:t>0</a:t>
          </a:r>
          <a:r>
            <a:rPr lang="sr-Cyrl-RS" sz="1300" dirty="0" smtClean="0">
              <a:solidFill>
                <a:schemeClr val="bg1"/>
              </a:solidFill>
            </a:rPr>
            <a:t>1.000.000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/>
            <a:t>2.</a:t>
          </a:r>
          <a:r>
            <a:rPr lang="sr-Cyrl-RS" dirty="0" smtClean="0"/>
            <a:t>9</a:t>
          </a:r>
          <a:r>
            <a:rPr lang="en-US" dirty="0" smtClean="0"/>
            <a:t>0</a:t>
          </a:r>
          <a:r>
            <a:rPr lang="sr-Cyrl-RS" dirty="0" smtClean="0"/>
            <a:t>5.1</a:t>
          </a:r>
          <a:r>
            <a:rPr lang="en-US" dirty="0" smtClean="0"/>
            <a:t>20</a:t>
          </a:r>
          <a:r>
            <a:rPr lang="sr-Cyrl-RS" dirty="0" smtClean="0"/>
            <a:t>.</a:t>
          </a:r>
          <a:r>
            <a:rPr lang="en-US" dirty="0" smtClean="0"/>
            <a:t>002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870.9</a:t>
          </a:r>
          <a:r>
            <a:rPr lang="en-US" dirty="0" smtClean="0">
              <a:solidFill>
                <a:srgbClr val="FF0000"/>
              </a:solidFill>
            </a:rPr>
            <a:t>07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908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24.972.090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8</a:t>
          </a:r>
          <a:r>
            <a:rPr lang="en-US" dirty="0" smtClean="0"/>
            <a:t>0</a:t>
          </a:r>
          <a:r>
            <a:rPr lang="sr-Cyrl-RS" dirty="0" smtClean="0"/>
            <a:t>1</a:t>
          </a:r>
          <a:r>
            <a:rPr lang="en-US" dirty="0" smtClean="0"/>
            <a:t>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1.0</a:t>
          </a:r>
          <a:r>
            <a:rPr lang="en-US" dirty="0" smtClean="0"/>
            <a:t>56</a:t>
          </a:r>
          <a:r>
            <a:rPr lang="sr-Cyrl-RS" dirty="0" smtClean="0"/>
            <a:t>,</a:t>
          </a:r>
          <a:r>
            <a:rPr lang="en-US" dirty="0" smtClean="0"/>
            <a:t>258</a:t>
          </a:r>
          <a:r>
            <a:rPr lang="sr-Cyrl-RS" dirty="0" smtClean="0"/>
            <a:t>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99.944.282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1.7</a:t>
          </a:r>
          <a:r>
            <a:rPr lang="en-US" dirty="0" smtClean="0"/>
            <a:t>73</a:t>
          </a:r>
          <a:r>
            <a:rPr lang="sr-Cyrl-RS" dirty="0" smtClean="0"/>
            <a:t>.</a:t>
          </a:r>
          <a:r>
            <a:rPr lang="en-US" dirty="0" smtClean="0"/>
            <a:t>089</a:t>
          </a:r>
          <a:r>
            <a:rPr lang="sr-Cyrl-RS" dirty="0" smtClean="0"/>
            <a:t>.</a:t>
          </a:r>
          <a:r>
            <a:rPr lang="en-US" dirty="0" smtClean="0"/>
            <a:t>310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800.000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870.9</a:t>
          </a:r>
          <a:r>
            <a:rPr lang="en-US" sz="1000" dirty="0" smtClean="0"/>
            <a:t>07</a:t>
          </a:r>
          <a:r>
            <a:rPr lang="sr-Cyrl-RS" sz="1000" dirty="0" smtClean="0"/>
            <a:t>.</a:t>
          </a:r>
          <a:r>
            <a:rPr lang="en-US" sz="1000" dirty="0" smtClean="0"/>
            <a:t>908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2022.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en-US" sz="800" kern="1200" dirty="0" smtClean="0"/>
            <a:t>2.</a:t>
          </a:r>
          <a:r>
            <a:rPr lang="sr-Cyrl-RS" sz="800" kern="1200" dirty="0" smtClean="0"/>
            <a:t>9</a:t>
          </a:r>
          <a:r>
            <a:rPr lang="en-US" sz="800" kern="1200" dirty="0" smtClean="0"/>
            <a:t>0</a:t>
          </a:r>
          <a:r>
            <a:rPr lang="sr-Cyrl-RS" sz="800" kern="1200" dirty="0" smtClean="0"/>
            <a:t>5.1</a:t>
          </a:r>
          <a:r>
            <a:rPr lang="en-US" sz="800" kern="1200" dirty="0" smtClean="0"/>
            <a:t>20</a:t>
          </a:r>
          <a:r>
            <a:rPr lang="sr-Cyrl-RS" sz="800" kern="1200" dirty="0" smtClean="0"/>
            <a:t>.</a:t>
          </a:r>
          <a:r>
            <a:rPr lang="en-US" sz="800" kern="1200" dirty="0" smtClean="0"/>
            <a:t>002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sr-Cyrl-RS" sz="800" kern="1200" dirty="0" smtClean="0">
              <a:solidFill>
                <a:srgbClr val="FF0000"/>
              </a:solidFill>
            </a:rPr>
            <a:t>870.9</a:t>
          </a:r>
          <a:r>
            <a:rPr lang="en-US" sz="800" kern="1200" dirty="0" smtClean="0">
              <a:solidFill>
                <a:srgbClr val="FF0000"/>
              </a:solidFill>
            </a:rPr>
            <a:t>07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908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3.8</a:t>
          </a:r>
          <a:r>
            <a:rPr lang="en-US" sz="1300" kern="1200" dirty="0" smtClean="0">
              <a:solidFill>
                <a:schemeClr val="bg1"/>
              </a:solidFill>
            </a:rPr>
            <a:t>0</a:t>
          </a:r>
          <a:r>
            <a:rPr lang="sr-Cyrl-RS" sz="1300" kern="1200" dirty="0" smtClean="0">
              <a:solidFill>
                <a:schemeClr val="bg1"/>
              </a:solidFill>
            </a:rPr>
            <a:t>1.000.000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24.972.090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sr-Cyrl-RS" sz="1400" kern="1200" dirty="0" smtClean="0"/>
            <a:t>3</a:t>
          </a:r>
          <a:r>
            <a:rPr lang="en-US" sz="1400" kern="1200" dirty="0" smtClean="0"/>
            <a:t>.</a:t>
          </a:r>
          <a:r>
            <a:rPr lang="sr-Cyrl-RS" sz="1400" kern="1200" dirty="0" smtClean="0"/>
            <a:t>8</a:t>
          </a:r>
          <a:r>
            <a:rPr lang="en-US" sz="1400" kern="1200" dirty="0" smtClean="0"/>
            <a:t>0</a:t>
          </a:r>
          <a:r>
            <a:rPr lang="sr-Cyrl-RS" sz="1400" kern="1200" dirty="0" smtClean="0"/>
            <a:t>1</a:t>
          </a:r>
          <a:r>
            <a:rPr lang="en-US" sz="1400" kern="1200" dirty="0" smtClean="0"/>
            <a:t>.000</a:t>
          </a:r>
          <a:r>
            <a:rPr lang="sr-Cyrl-RS" sz="1400" kern="1200" dirty="0" smtClean="0"/>
            <a:t>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1.0</a:t>
          </a:r>
          <a:r>
            <a:rPr lang="en-US" sz="1000" kern="1200" dirty="0" smtClean="0"/>
            <a:t>56</a:t>
          </a:r>
          <a:r>
            <a:rPr lang="sr-Cyrl-RS" sz="1000" kern="1200" dirty="0" smtClean="0"/>
            <a:t>,</a:t>
          </a:r>
          <a:r>
            <a:rPr lang="en-US" sz="1000" kern="1200" dirty="0" smtClean="0"/>
            <a:t>258</a:t>
          </a:r>
          <a:r>
            <a:rPr lang="sr-Cyrl-RS" sz="1000" kern="1200" dirty="0" smtClean="0"/>
            <a:t>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99.944.282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1.7</a:t>
          </a:r>
          <a:r>
            <a:rPr lang="en-US" sz="1000" kern="1200" dirty="0" smtClean="0"/>
            <a:t>73</a:t>
          </a:r>
          <a:r>
            <a:rPr lang="sr-Cyrl-RS" sz="1000" kern="1200" dirty="0" smtClean="0"/>
            <a:t>.</a:t>
          </a:r>
          <a:r>
            <a:rPr lang="en-US" sz="1000" kern="1200" dirty="0" smtClean="0"/>
            <a:t>089</a:t>
          </a:r>
          <a:r>
            <a:rPr lang="sr-Cyrl-RS" sz="1000" kern="1200" dirty="0" smtClean="0"/>
            <a:t>.</a:t>
          </a:r>
          <a:r>
            <a:rPr lang="en-US" sz="1000" kern="1200" dirty="0" smtClean="0"/>
            <a:t>310</a:t>
          </a:r>
          <a:r>
            <a:rPr lang="sr-Cyrl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800.000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870.9</a:t>
          </a:r>
          <a:r>
            <a:rPr lang="en-US" sz="1000" kern="1200" dirty="0" smtClean="0"/>
            <a:t>07</a:t>
          </a:r>
          <a:r>
            <a:rPr lang="sr-Cyrl-RS" sz="1000" kern="1200" dirty="0" smtClean="0"/>
            <a:t>.</a:t>
          </a:r>
          <a:r>
            <a:rPr lang="en-US" sz="1000" kern="1200" dirty="0" smtClean="0"/>
            <a:t>908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4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</a:t>
            </a:r>
            <a:r>
              <a:rPr lang="sr-Cyrl-RS" dirty="0" smtClean="0"/>
              <a:t>РЕБАЛАНС </a:t>
            </a:r>
            <a:r>
              <a:rPr lang="en-US" dirty="0" smtClean="0"/>
              <a:t>II </a:t>
            </a:r>
            <a:r>
              <a:rPr lang="sr-Cyrl-RS" dirty="0" smtClean="0"/>
              <a:t>за 2022. годину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2022. годину- РЕБАЛАНС – </a:t>
            </a:r>
            <a:r>
              <a:rPr lang="en-US" sz="3000" b="1" dirty="0" smtClean="0"/>
              <a:t>II</a:t>
            </a:r>
            <a:r>
              <a:rPr lang="sr-Cyrl-RS" sz="3000" b="1" dirty="0" smtClean="0"/>
              <a:t> </a:t>
            </a:r>
            <a:r>
              <a:rPr lang="en-US" sz="3000" b="1" dirty="0" smtClean="0"/>
              <a:t>- 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5197160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686976"/>
          </a:xfrm>
        </p:spPr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2022. годину</a:t>
            </a:r>
            <a:r>
              <a:rPr lang="en-US" sz="2900" b="1" dirty="0" smtClean="0"/>
              <a:t> </a:t>
            </a:r>
            <a:r>
              <a:rPr lang="sr-Cyrl-RS" sz="2900" b="1" dirty="0" smtClean="0"/>
              <a:t>у процентима</a:t>
            </a:r>
            <a:r>
              <a:rPr lang="en-US" sz="2900" b="1" dirty="0" smtClean="0"/>
              <a:t> - </a:t>
            </a:r>
            <a:r>
              <a:rPr lang="sr-Cyrl-RS" sz="3200" b="1" dirty="0" smtClean="0"/>
              <a:t> </a:t>
            </a:r>
            <a:r>
              <a:rPr lang="sr-Cyrl-RS" sz="3200" b="1" dirty="0"/>
              <a:t>РЕБАЛАНС – </a:t>
            </a:r>
            <a:r>
              <a:rPr lang="en-US" sz="3200" b="1" dirty="0"/>
              <a:t>II</a:t>
            </a:r>
            <a:r>
              <a:rPr lang="sr-Cyrl-RS" sz="3200" b="1" dirty="0"/>
              <a:t> </a:t>
            </a:r>
            <a:r>
              <a:rPr lang="en-US" sz="3200" b="1" dirty="0"/>
              <a:t>- 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00602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3894"/>
              </p:ext>
            </p:extLst>
          </p:nvPr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930284"/>
              </p:ext>
            </p:extLst>
          </p:nvPr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години по РЕБАЛАНСУ </a:t>
            </a:r>
            <a:r>
              <a:rPr lang="en-US" dirty="0" smtClean="0"/>
              <a:t>II</a:t>
            </a:r>
            <a:r>
              <a:rPr lang="sr-Cyrl-RS" dirty="0" smtClean="0"/>
              <a:t> </a:t>
            </a:r>
            <a:r>
              <a:rPr lang="sr-Cyrl-RS" dirty="0"/>
              <a:t>су се </a:t>
            </a:r>
            <a:r>
              <a:rPr lang="sr-Cyrl-RS" dirty="0" smtClean="0"/>
              <a:t>смањили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2021.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131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3,45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 fontScale="85000" lnSpcReduction="20000"/>
          </a:bodyPr>
          <a:lstStyle/>
          <a:p>
            <a:pPr marL="0" lvl="0" indent="0"/>
            <a:r>
              <a:rPr lang="sr-Cyrl-RS" sz="2400" dirty="0" smtClean="0"/>
              <a:t>.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Суфицит</a:t>
            </a:r>
            <a:r>
              <a:rPr lang="sr-Cyrl-RS" sz="2400" dirty="0"/>
              <a:t> је </a:t>
            </a:r>
            <a:r>
              <a:rPr lang="sr-Cyrl-RS" sz="2400" dirty="0" smtClean="0"/>
              <a:t>повећан </a:t>
            </a:r>
            <a:r>
              <a:rPr lang="sr-Cyrl-RS" sz="2400" dirty="0"/>
              <a:t>за </a:t>
            </a:r>
            <a:r>
              <a:rPr lang="sr-Cyrl-RS" sz="2400" dirty="0" smtClean="0"/>
              <a:t>337.000.393 </a:t>
            </a:r>
            <a:r>
              <a:rPr lang="sr-Cyrl-RS" sz="2400" dirty="0"/>
              <a:t>динара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Порески приходи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за 294.017.174</a:t>
            </a:r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sr-Cyrl-RS" sz="22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200" dirty="0" smtClean="0"/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смањени </a:t>
            </a:r>
            <a:r>
              <a:rPr lang="sr-Cyrl-RS" sz="2200" dirty="0"/>
              <a:t>за </a:t>
            </a:r>
            <a:r>
              <a:rPr lang="sr-Cyrl-RS" sz="2200" dirty="0" smtClean="0"/>
              <a:t>263.604.887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Примања од продаје нефинансијске имовине</a:t>
            </a:r>
            <a:r>
              <a:rPr lang="sr-Cyrl-RS" sz="2400" dirty="0" smtClean="0"/>
              <a:t> су смањина за 4.010.000</a:t>
            </a:r>
            <a:r>
              <a:rPr lang="sr-Cyrl-RS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Непорески </a:t>
            </a:r>
            <a:r>
              <a:rPr lang="sr-Cyrl-RS" sz="2400" b="1" dirty="0">
                <a:solidFill>
                  <a:srgbClr val="FF0000"/>
                </a:solidFill>
              </a:rPr>
              <a:t>приходи </a:t>
            </a:r>
            <a:r>
              <a:rPr lang="sr-Cyrl-RS" sz="2400" dirty="0"/>
              <a:t>су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/>
              <a:t>смањени </a:t>
            </a:r>
            <a:r>
              <a:rPr lang="sr-Cyrl-RS" sz="2400" dirty="0"/>
              <a:t>за </a:t>
            </a:r>
            <a:r>
              <a:rPr lang="sr-Cyrl-RS" sz="2400" dirty="0" smtClean="0"/>
              <a:t>232.402.680 </a:t>
            </a:r>
            <a:r>
              <a:rPr lang="sr-Cyrl-RS" sz="2400" dirty="0"/>
              <a:t>динара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2022. </a:t>
            </a:r>
            <a:r>
              <a:rPr lang="sr-Cyrl-RS" sz="1700" dirty="0"/>
              <a:t>години из буџета </a:t>
            </a:r>
            <a:r>
              <a:rPr lang="sr-Cyrl-RS" sz="1700" dirty="0" smtClean="0"/>
              <a:t> по РЕБАЛАНСУ  </a:t>
            </a:r>
            <a:r>
              <a:rPr lang="en-US" sz="1700" dirty="0" smtClean="0"/>
              <a:t>II </a:t>
            </a:r>
            <a:r>
              <a:rPr lang="sr-Cyrl-RS" sz="1700" dirty="0" smtClean="0"/>
              <a:t>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3.8</a:t>
            </a:r>
            <a:r>
              <a:rPr lang="en-US" b="1" dirty="0" smtClean="0"/>
              <a:t>0</a:t>
            </a:r>
            <a:r>
              <a:rPr lang="sr-Cyrl-RS" b="1" dirty="0" smtClean="0"/>
              <a:t>1.000.000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4274"/>
              </p:ext>
            </p:extLst>
          </p:nvPr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2022. –РЕБАЛАНС </a:t>
            </a:r>
            <a:r>
              <a:rPr lang="en-US" sz="3000" b="1" dirty="0" smtClean="0"/>
              <a:t>II</a:t>
            </a:r>
            <a:r>
              <a:rPr lang="sr-Cyrl-RS" sz="3000" b="1" dirty="0" smtClean="0"/>
              <a:t> - 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3,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801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1.0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51.488.000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120.354.000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</a:t>
              </a:r>
              <a:r>
                <a:rPr lang="en-US" sz="800" dirty="0" smtClean="0">
                  <a:solidFill>
                    <a:schemeClr val="bg1"/>
                  </a:solidFill>
                </a:rPr>
                <a:t>1</a:t>
              </a:r>
              <a:r>
                <a:rPr lang="sr-Cyrl-RS" sz="800" dirty="0" smtClean="0">
                  <a:solidFill>
                    <a:schemeClr val="bg1"/>
                  </a:solidFill>
                </a:rPr>
                <a:t>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.970.000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10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.900.000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397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146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259.422.000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14.000.000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</a:t>
              </a:r>
              <a:r>
                <a:rPr lang="sr-Cyrl-RS" sz="800" dirty="0" smtClean="0">
                  <a:solidFill>
                    <a:schemeClr val="bg1"/>
                  </a:solidFill>
                </a:rPr>
                <a:t>532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.7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20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93907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25545"/>
              </p:ext>
            </p:extLst>
          </p:nvPr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53133"/>
              </p:ext>
            </p:extLst>
          </p:nvPr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-1743075" y="-619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299772"/>
              </p:ext>
            </p:extLst>
          </p:nvPr>
        </p:nvGraphicFramePr>
        <p:xfrm>
          <a:off x="-1980728" y="0"/>
          <a:ext cx="13629803" cy="768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744670"/>
              </p:ext>
            </p:extLst>
          </p:nvPr>
        </p:nvGraphicFramePr>
        <p:xfrm>
          <a:off x="-1908720" y="116632"/>
          <a:ext cx="13557795" cy="756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949880"/>
              </p:ext>
            </p:extLst>
          </p:nvPr>
        </p:nvGraphicFramePr>
        <p:xfrm>
          <a:off x="-1980728" y="-243408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2021. годину ПО РЕБАЛАНСУ </a:t>
            </a:r>
            <a:r>
              <a:rPr lang="en-US" sz="2800" dirty="0" smtClean="0"/>
              <a:t>II </a:t>
            </a:r>
            <a:r>
              <a:rPr lang="sr-Cyrl-RS" sz="2800" dirty="0" smtClean="0"/>
              <a:t>ЗА 2022.ГОДИНУ?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2022.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повећали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2021.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131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3</a:t>
            </a:r>
            <a:r>
              <a:rPr lang="sr-Latn-RS" sz="2000" dirty="0" smtClean="0"/>
              <a:t>,</a:t>
            </a:r>
            <a:r>
              <a:rPr lang="sr-Cyrl-RS" sz="2000" dirty="0" smtClean="0"/>
              <a:t>45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r>
              <a:rPr lang="ru-RU" sz="1800" b="0" dirty="0" smtClean="0">
                <a:solidFill>
                  <a:srgbClr val="C00000"/>
                </a:solidFill>
                <a:ea typeface="SimSun" panose="02010600030101010101" pitchFamily="2" charset="-122"/>
              </a:rPr>
              <a:t>Остали </a:t>
            </a:r>
            <a:r>
              <a:rPr lang="ru-RU" sz="1800" b="0" dirty="0">
                <a:solidFill>
                  <a:srgbClr val="C00000"/>
                </a:solidFill>
                <a:ea typeface="SimSun" panose="02010600030101010101" pitchFamily="2" charset="-122"/>
              </a:rPr>
              <a:t>расходи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смањени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149.551 .400 динара</a:t>
            </a:r>
            <a:endParaRPr lang="ru-RU" sz="1800" b="0" dirty="0">
              <a:ea typeface="SimSun" panose="02010600030101010101" pitchFamily="2" charset="-122"/>
            </a:endParaRPr>
          </a:p>
          <a:p>
            <a:r>
              <a:rPr lang="ru-RU" altLang="en-US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46.139.661динара</a:t>
            </a:r>
            <a:endParaRPr lang="ru-RU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7073"/>
            <a:ext cx="70671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59.769.000 </a:t>
            </a:r>
            <a:r>
              <a:rPr lang="sr-Cyrl-RS" sz="1700" dirty="0"/>
              <a:t>динара</a:t>
            </a:r>
            <a:r>
              <a:rPr lang="sr-Cyrl-RS" sz="17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b="1" dirty="0">
                <a:ea typeface="SimSun" panose="02010600030101010101" pitchFamily="2" charset="-122"/>
              </a:rPr>
              <a:t>су смањени за </a:t>
            </a:r>
            <a:r>
              <a:rPr lang="ru-RU" b="1" dirty="0" smtClean="0">
                <a:ea typeface="SimSun" panose="02010600030101010101" pitchFamily="2" charset="-122"/>
              </a:rPr>
              <a:t>12.324.000 </a:t>
            </a:r>
            <a:r>
              <a:rPr lang="ru-RU" b="1" dirty="0">
                <a:ea typeface="SimSun" panose="02010600030101010101" pitchFamily="2" charset="-122"/>
              </a:rPr>
              <a:t>динара</a:t>
            </a:r>
            <a:r>
              <a:rPr lang="ru-RU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en-US" b="1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15.000.000 динара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</a:t>
            </a:r>
            <a:r>
              <a:rPr lang="sr-Cyrl-R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роба и услуга</a:t>
            </a:r>
            <a:r>
              <a:rPr lang="sr-Cyrl-RS" sz="2000" dirty="0">
                <a:solidFill>
                  <a:srgbClr val="0070C0"/>
                </a:solidFill>
              </a:rPr>
              <a:t> </a:t>
            </a:r>
            <a:r>
              <a:rPr lang="sr-Cyrl-RS" sz="2000" dirty="0" smtClean="0"/>
              <a:t>је повећано </a:t>
            </a:r>
            <a:r>
              <a:rPr lang="sr-Cyrl-RS" sz="2000" dirty="0"/>
              <a:t>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dirty="0" smtClean="0"/>
              <a:t>150</a:t>
            </a:r>
            <a:r>
              <a:rPr lang="sr-Latn-RS" sz="2000" dirty="0" smtClean="0"/>
              <a:t>.</a:t>
            </a:r>
            <a:r>
              <a:rPr lang="sr-Cyrl-RS" sz="2000" dirty="0" smtClean="0"/>
              <a:t>707.847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111.496.000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7.394.214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по </a:t>
            </a:r>
            <a:r>
              <a:rPr lang="sr-Cyrl-RS" sz="3000" b="1" dirty="0" smtClean="0"/>
              <a:t>програмима РЕБАЛНС </a:t>
            </a:r>
            <a:r>
              <a:rPr lang="en-US" sz="3000" b="1" dirty="0" smtClean="0"/>
              <a:t>II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85694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188</a:t>
                      </a:r>
                      <a:r>
                        <a:rPr lang="en-US" sz="1000" dirty="0" smtClean="0"/>
                        <a:t>.</a:t>
                      </a:r>
                      <a:r>
                        <a:rPr lang="sr-Cyrl-RS" sz="1000" dirty="0" smtClean="0"/>
                        <a:t>2</a:t>
                      </a:r>
                      <a:r>
                        <a:rPr lang="en-US" sz="1000" dirty="0" smtClean="0"/>
                        <a:t>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1.115</a:t>
                      </a:r>
                      <a:r>
                        <a:rPr lang="en-US" sz="1000" dirty="0" smtClean="0"/>
                        <a:t>.</a:t>
                      </a:r>
                      <a:r>
                        <a:rPr lang="sr-Cyrl-RS" sz="1000" dirty="0" smtClean="0"/>
                        <a:t>9</a:t>
                      </a:r>
                      <a:r>
                        <a:rPr lang="en-US" sz="1000" dirty="0" smtClean="0"/>
                        <a:t>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29,37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</a:t>
                      </a:r>
                      <a:r>
                        <a:rPr lang="en-US" sz="1000" dirty="0" smtClean="0"/>
                        <a:t>8</a:t>
                      </a:r>
                      <a:r>
                        <a:rPr lang="sr-Cyrl-RS" sz="1000" dirty="0" smtClean="0"/>
                        <a:t>.7</a:t>
                      </a:r>
                      <a:r>
                        <a:rPr lang="en-US" sz="1000" dirty="0" smtClean="0"/>
                        <a:t>46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1,0</a:t>
                      </a:r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r>
                        <a:rPr lang="sr-Cyrl-RS" sz="1000" dirty="0" smtClean="0"/>
                        <a:t>57.478.000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194.950.000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5,13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547.600.000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14,41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212.878.000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53.980.000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1,42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24.214.000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0,64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95.160.000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2,50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14.900.000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0,39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228.460.000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6,01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258.600.000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6,80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414.226.000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10,90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46.058.000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1,21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0,18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3.8</a:t>
                      </a:r>
                      <a:r>
                        <a:rPr lang="en-US" dirty="0" smtClean="0"/>
                        <a:t>0</a:t>
                      </a:r>
                      <a:r>
                        <a:rPr lang="sr-Cyrl-RS" dirty="0" smtClean="0"/>
                        <a:t>1.000.000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863740"/>
              </p:ext>
            </p:extLst>
          </p:nvPr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83671"/>
              </p:ext>
            </p:extLst>
          </p:nvPr>
        </p:nvGraphicFramePr>
        <p:xfrm>
          <a:off x="683568" y="620688"/>
          <a:ext cx="91450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55215"/>
              </p:ext>
            </p:extLst>
          </p:nvPr>
        </p:nvGraphicFramePr>
        <p:xfrm>
          <a:off x="755576" y="764704"/>
          <a:ext cx="8968283" cy="55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534803"/>
              </p:ext>
            </p:extLst>
          </p:nvPr>
        </p:nvGraphicFramePr>
        <p:xfrm>
          <a:off x="755576" y="620688"/>
          <a:ext cx="9001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07877"/>
              </p:ext>
            </p:extLst>
          </p:nvPr>
        </p:nvGraphicFramePr>
        <p:xfrm>
          <a:off x="899592" y="620688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23973"/>
              </p:ext>
            </p:extLst>
          </p:nvPr>
        </p:nvGraphicFramePr>
        <p:xfrm>
          <a:off x="755576" y="548680"/>
          <a:ext cx="9001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43101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2022.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28.321.000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12.843.000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4.894.000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4.340.000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3.089.370.000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81,28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9.010.000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12.100.000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53.980.000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24.214.000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212.878.000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5,60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36.059.000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0,95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178.430.000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4,69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26.710.000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Културни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107.851.000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3.801.000.000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 smtClean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48615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486048"/>
              </p:ext>
            </p:extLst>
          </p:nvPr>
        </p:nvGraphicFramePr>
        <p:xfrm>
          <a:off x="457200" y="1340768"/>
          <a:ext cx="7751203" cy="533459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</a:t>
                      </a:r>
                      <a:r>
                        <a:rPr lang="en-U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 </a:t>
                      </a:r>
                      <a:r>
                        <a:rPr lang="en-US" sz="1100" baseline="0" dirty="0" err="1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Zlatibor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“-пословна зград , набавка кабина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147.000.000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Уређење трга и језера на Златибору 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спортских свлачионица,терена и трим стаза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343.000.000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Агро бизнис центра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музејске збирке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smtClean="0">
                          <a:effectLst/>
                          <a:latin typeface="Times New Roman"/>
                          <a:ea typeface="Times New Roman"/>
                        </a:rPr>
                        <a:t>14.000.000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/>
              <a:t>за </a:t>
            </a:r>
            <a:r>
              <a:rPr lang="sr-Cyrl-RS" smtClean="0"/>
              <a:t>2022.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2022.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Културни центар Чајетина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469468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1412841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</a:t>
            </a:r>
            <a:r>
              <a:rPr lang="sr-Cyrl-RS" sz="1700" dirty="0" smtClean="0"/>
              <a:t>2. </a:t>
            </a:r>
            <a:r>
              <a:rPr lang="sr-Cyrl-RS" sz="1700" dirty="0"/>
              <a:t>годину </a:t>
            </a:r>
            <a:r>
              <a:rPr lang="sr-Cyrl-RS" sz="1700" dirty="0" smtClean="0"/>
              <a:t> Ребалансу </a:t>
            </a:r>
            <a:r>
              <a:rPr lang="en-US" sz="1700" dirty="0" smtClean="0"/>
              <a:t> II </a:t>
            </a:r>
            <a:r>
              <a:rPr lang="sr-Cyrl-RS" sz="1700" dirty="0" smtClean="0"/>
              <a:t>износе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2022.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 smtClean="0"/>
              <a:t>2</a:t>
            </a:r>
            <a:r>
              <a:rPr lang="sr-Cyrl-RS" sz="1700" dirty="0" smtClean="0"/>
              <a:t>.9</a:t>
            </a:r>
            <a:r>
              <a:rPr lang="en-US" sz="1700" dirty="0" smtClean="0"/>
              <a:t>0</a:t>
            </a:r>
            <a:r>
              <a:rPr lang="sr-Cyrl-RS" sz="1700" dirty="0" smtClean="0"/>
              <a:t>5.1</a:t>
            </a:r>
            <a:r>
              <a:rPr lang="en-US" sz="1700" dirty="0" smtClean="0"/>
              <a:t>20</a:t>
            </a:r>
            <a:r>
              <a:rPr lang="sr-Cyrl-RS" sz="1700" dirty="0" smtClean="0"/>
              <a:t>.</a:t>
            </a:r>
            <a:r>
              <a:rPr lang="en-US" sz="1700" dirty="0" smtClean="0"/>
              <a:t>002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870.9</a:t>
            </a:r>
            <a:r>
              <a:rPr lang="en-US" sz="1700" dirty="0" smtClean="0"/>
              <a:t>07</a:t>
            </a:r>
            <a:r>
              <a:rPr lang="sr-Cyrl-RS" sz="1700" dirty="0" smtClean="0"/>
              <a:t>.</a:t>
            </a:r>
            <a:r>
              <a:rPr lang="en-US" sz="1700" dirty="0" smtClean="0"/>
              <a:t>908</a:t>
            </a:r>
            <a:r>
              <a:rPr lang="sr-Cyrl-RS" sz="1700" dirty="0" smtClean="0"/>
              <a:t> динара и средства из осталих извора у износу од 24.972.090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125058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3.8</a:t>
            </a:r>
            <a:r>
              <a:rPr lang="en-US" sz="3600" b="1" dirty="0" smtClean="0"/>
              <a:t>0</a:t>
            </a:r>
            <a:r>
              <a:rPr lang="sr-Cyrl-RS" sz="3600" b="1" dirty="0" smtClean="0"/>
              <a:t>1.000.000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5488</TotalTime>
  <Words>2127</Words>
  <Application>Microsoft Office PowerPoint</Application>
  <PresentationFormat>Projekcija na ekranu (4:3)</PresentationFormat>
  <Paragraphs>455</Paragraphs>
  <Slides>24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36" baseType="lpstr">
      <vt:lpstr>SimSun</vt:lpstr>
      <vt:lpstr>Arial</vt:lpstr>
      <vt:lpstr>Arial Narrow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prezentacija</vt:lpstr>
      <vt:lpstr>PowerPoint prezentacija</vt:lpstr>
      <vt:lpstr>PowerPoint prezentacija</vt:lpstr>
      <vt:lpstr>PowerPoint prezentacija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2022. годину- РЕБАЛАНС – II - </vt:lpstr>
      <vt:lpstr>Структура планираних прихода и примања за 2022. годину у процентима -  РЕБАЛАНС – II - </vt:lpstr>
      <vt:lpstr>Шта се променило у односу на 2021. годину?</vt:lpstr>
      <vt:lpstr>На шта се троше јавна средства?</vt:lpstr>
      <vt:lpstr>PowerPoint prezentacija</vt:lpstr>
      <vt:lpstr>Структура планираних расхода и издатака                         буџета за 2022. –РЕБАЛАНС II - </vt:lpstr>
      <vt:lpstr>Структура планираних расхода и издатака буџета за 2019. годину</vt:lpstr>
      <vt:lpstr>Шта се променило у односу на 2021. годину ПО РЕБАЛАНСУ II ЗА 2022.ГОДИНУ?</vt:lpstr>
      <vt:lpstr>Расходи буџета по програмима РЕБАЛНС II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Marija Jeremic</cp:lastModifiedBy>
  <cp:revision>559</cp:revision>
  <cp:lastPrinted>2022-10-20T08:30:15Z</cp:lastPrinted>
  <dcterms:created xsi:type="dcterms:W3CDTF">2006-08-16T00:00:00Z</dcterms:created>
  <dcterms:modified xsi:type="dcterms:W3CDTF">2022-10-25T08:14:58Z</dcterms:modified>
</cp:coreProperties>
</file>