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75" r:id="rId7"/>
    <p:sldId id="262" r:id="rId8"/>
    <p:sldId id="282" r:id="rId9"/>
    <p:sldId id="261" r:id="rId10"/>
    <p:sldId id="263" r:id="rId11"/>
    <p:sldId id="283" r:id="rId12"/>
    <p:sldId id="264" r:id="rId13"/>
    <p:sldId id="277" r:id="rId14"/>
    <p:sldId id="279" r:id="rId15"/>
    <p:sldId id="266" r:id="rId16"/>
    <p:sldId id="284" r:id="rId17"/>
    <p:sldId id="268" r:id="rId18"/>
    <p:sldId id="276" r:id="rId19"/>
    <p:sldId id="280" r:id="rId20"/>
    <p:sldId id="271" r:id="rId21"/>
    <p:sldId id="272" r:id="rId22"/>
    <p:sldId id="273" r:id="rId23"/>
    <p:sldId id="274" r:id="rId24"/>
    <p:sldId id="281" r:id="rId25"/>
    <p:sldId id="278" r:id="rId2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/>
  </p:cmAuthor>
  <p:cmAuthor id="2" name="Milena Radomirovic" initials="MR" lastIdx="2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9250" autoAdjust="0"/>
  </p:normalViewPr>
  <p:slideViewPr>
    <p:cSldViewPr>
      <p:cViewPr varScale="1">
        <p:scale>
          <a:sx n="96" d="100"/>
          <a:sy n="96" d="100"/>
        </p:scale>
        <p:origin x="3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588303369342403"/>
          <c:y val="0.31040178542253477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Порески приходи
</a:t>
                    </a:r>
                    <a:r>
                      <a:rPr lang="sr-Cyrl-RS" dirty="0" smtClean="0"/>
                      <a:t>27.90%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sr-Cyrl-RS"/>
                      <a:t>трансфери
</a:t>
                    </a:r>
                    <a:r>
                      <a:rPr lang="sr-Cyrl-RS" smtClean="0"/>
                      <a:t>5.62%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86-4DB2-BB9D-FEC6D903DEFD}"/>
                </c:ext>
              </c:extLst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други приходи
</a:t>
                    </a:r>
                    <a:r>
                      <a:rPr lang="sr-Cyrl-RS" dirty="0" smtClean="0"/>
                      <a:t>55.21%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4"/>
              <c:layout>
                <c:manualLayout>
                  <c:x val="-0.1865477678156178"/>
                  <c:y val="1.30327003242241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3.9034411915767814E-2"/>
                  <c:y val="-4.07843137254901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ренета </a:t>
                    </a:r>
                    <a:r>
                      <a:rPr lang="ru-RU" dirty="0"/>
                      <a:t>средства ихз претходне године
</a:t>
                    </a:r>
                    <a:r>
                      <a:rPr lang="ru-RU" dirty="0" smtClean="0"/>
                      <a:t>11.22%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623417500</c:v>
                </c:pt>
                <c:pt idx="1">
                  <c:v>100032191</c:v>
                </c:pt>
                <c:pt idx="2">
                  <c:v>942540309</c:v>
                </c:pt>
                <c:pt idx="3">
                  <c:v>1010000</c:v>
                </c:pt>
                <c:pt idx="4" formatCode="General">
                  <c:v>0</c:v>
                </c:pt>
                <c:pt idx="5">
                  <c:v>220000000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3121131441303653E-2"/>
                  <c:y val="9.11811682259918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4.3143261768537854E-2"/>
                  <c:y val="-1.08800389913619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221542000</c:v>
                </c:pt>
                <c:pt idx="1">
                  <c:v>598889000</c:v>
                </c:pt>
                <c:pt idx="2">
                  <c:v>100200000</c:v>
                </c:pt>
                <c:pt idx="3">
                  <c:v>78500000</c:v>
                </c:pt>
                <c:pt idx="4">
                  <c:v>87450000</c:v>
                </c:pt>
                <c:pt idx="5">
                  <c:v>199123392</c:v>
                </c:pt>
                <c:pt idx="6">
                  <c:v>762795608</c:v>
                </c:pt>
                <c:pt idx="7">
                  <c:v>28500000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1.6348773841961851E-2"/>
                  <c:y val="0.164021164021164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9.4011027913063996E-2"/>
                  <c:y val="-0.148148148148148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24704813805631246"/>
                  <c:y val="-0.103174603174603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94390600</c:v>
                </c:pt>
                <c:pt idx="1">
                  <c:v>536700000</c:v>
                </c:pt>
                <c:pt idx="2">
                  <c:v>6700000</c:v>
                </c:pt>
                <c:pt idx="3">
                  <c:v>166740000</c:v>
                </c:pt>
                <c:pt idx="4">
                  <c:v>67800000</c:v>
                </c:pt>
                <c:pt idx="5">
                  <c:v>1550000</c:v>
                </c:pt>
                <c:pt idx="6">
                  <c:v>273000000</c:v>
                </c:pt>
                <c:pt idx="7">
                  <c:v>114000000</c:v>
                </c:pt>
                <c:pt idx="8">
                  <c:v>41450000</c:v>
                </c:pt>
                <c:pt idx="9">
                  <c:v>10000000</c:v>
                </c:pt>
                <c:pt idx="10">
                  <c:v>76455000</c:v>
                </c:pt>
                <c:pt idx="11">
                  <c:v>6200000</c:v>
                </c:pt>
                <c:pt idx="12">
                  <c:v>82072000</c:v>
                </c:pt>
                <c:pt idx="13">
                  <c:v>167263000</c:v>
                </c:pt>
                <c:pt idx="14">
                  <c:v>394418400</c:v>
                </c:pt>
                <c:pt idx="15">
                  <c:v>38261000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0.19605597101232833"/>
                  <c:y val="9.23390708948951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1.6348773841961851E-2"/>
                  <c:y val="0.164021164021164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9.4011027913063996E-2"/>
                  <c:y val="-0.148148148148148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18999812862323129"/>
                  <c:y val="-0.151695107050774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76337142</c:v>
                </c:pt>
                <c:pt idx="1">
                  <c:v>482450000</c:v>
                </c:pt>
                <c:pt idx="2">
                  <c:v>8700000</c:v>
                </c:pt>
                <c:pt idx="3">
                  <c:v>243090000</c:v>
                </c:pt>
                <c:pt idx="4">
                  <c:v>93138795</c:v>
                </c:pt>
                <c:pt idx="5">
                  <c:v>1550000</c:v>
                </c:pt>
                <c:pt idx="6">
                  <c:v>349000000</c:v>
                </c:pt>
                <c:pt idx="7">
                  <c:v>126395000</c:v>
                </c:pt>
                <c:pt idx="8">
                  <c:v>39420000</c:v>
                </c:pt>
                <c:pt idx="9">
                  <c:v>10000000</c:v>
                </c:pt>
                <c:pt idx="10">
                  <c:v>77917686</c:v>
                </c:pt>
                <c:pt idx="11">
                  <c:v>10873000</c:v>
                </c:pt>
                <c:pt idx="12">
                  <c:v>73022000</c:v>
                </c:pt>
                <c:pt idx="13">
                  <c:v>187970000</c:v>
                </c:pt>
                <c:pt idx="14">
                  <c:v>376353377</c:v>
                </c:pt>
                <c:pt idx="15">
                  <c:v>36783000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1.007729127191905E-2"/>
                  <c:y val="-0.155993407381175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7.2348408273913742E-2"/>
                  <c:y val="7.91035245154482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3.759024999545621E-2"/>
                  <c:y val="0.252965529180131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9.4011027913063996E-2"/>
                  <c:y val="-0.148148148148148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21367780209433623"/>
                  <c:y val="-0.146506371739516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56860000</c:v>
                </c:pt>
                <c:pt idx="1">
                  <c:v>576950000</c:v>
                </c:pt>
                <c:pt idx="2">
                  <c:v>27000000</c:v>
                </c:pt>
                <c:pt idx="3">
                  <c:v>285000000</c:v>
                </c:pt>
                <c:pt idx="4">
                  <c:v>140050000</c:v>
                </c:pt>
                <c:pt idx="5">
                  <c:v>1750000</c:v>
                </c:pt>
                <c:pt idx="6">
                  <c:v>278500000</c:v>
                </c:pt>
                <c:pt idx="7">
                  <c:v>125701000</c:v>
                </c:pt>
                <c:pt idx="8">
                  <c:v>44505000</c:v>
                </c:pt>
                <c:pt idx="9">
                  <c:v>10360000</c:v>
                </c:pt>
                <c:pt idx="10">
                  <c:v>79635000</c:v>
                </c:pt>
                <c:pt idx="11">
                  <c:v>11600000</c:v>
                </c:pt>
                <c:pt idx="12">
                  <c:v>71594000</c:v>
                </c:pt>
                <c:pt idx="13">
                  <c:v>197802000</c:v>
                </c:pt>
                <c:pt idx="14">
                  <c:v>360803000</c:v>
                </c:pt>
                <c:pt idx="15">
                  <c:v>32890000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3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0.10172570390554042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-6.9028156221616718E-2"/>
                  <c:y val="-0.320105820105820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1.1249615596415571E-2"/>
                  <c:y val="-0.1719576719576719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5.5102662575897361E-2"/>
                  <c:y val="-8.99470899470899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1.4532243415077202E-2"/>
                  <c:y val="6.61375661375661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9.9909173478655772E-2"/>
                  <c:y val="2.58648918885140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3.2697547683923703E-2"/>
                  <c:y val="0.126996625421822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-0.10354223433242507"/>
                  <c:y val="0.2592590509519643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9.9024794925157519E-2"/>
                  <c:y val="0.142856934549847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6.8832412718031324E-2"/>
                  <c:y val="1.4794652446024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5.2679382379654839E-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9.264305177111716E-2"/>
                  <c:y val="-0.169312377619464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0.12215609288620939"/>
                  <c:y val="-0.185185185185185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16712079927338783"/>
                  <c:y val="-9.52380952380952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154600000</c:v>
                </c:pt>
                <c:pt idx="1">
                  <c:v>924500000</c:v>
                </c:pt>
                <c:pt idx="2">
                  <c:v>35750000</c:v>
                </c:pt>
                <c:pt idx="3">
                  <c:v>312950000</c:v>
                </c:pt>
                <c:pt idx="4">
                  <c:v>214250000</c:v>
                </c:pt>
                <c:pt idx="5">
                  <c:v>3907192</c:v>
                </c:pt>
                <c:pt idx="6">
                  <c:v>547000000</c:v>
                </c:pt>
                <c:pt idx="7">
                  <c:v>150774000</c:v>
                </c:pt>
                <c:pt idx="8">
                  <c:v>47805000</c:v>
                </c:pt>
                <c:pt idx="9">
                  <c:v>15275000</c:v>
                </c:pt>
                <c:pt idx="10">
                  <c:v>87740796</c:v>
                </c:pt>
                <c:pt idx="11">
                  <c:v>22100000</c:v>
                </c:pt>
                <c:pt idx="12">
                  <c:v>125494000</c:v>
                </c:pt>
                <c:pt idx="13">
                  <c:v>297212000</c:v>
                </c:pt>
                <c:pt idx="14">
                  <c:v>633757012</c:v>
                </c:pt>
                <c:pt idx="15">
                  <c:v>36885000</c:v>
                </c:pt>
                <c:pt idx="16">
                  <c:v>60000000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Порески приходи
</a:t>
                    </a:r>
                    <a:r>
                      <a:rPr lang="sr-Cyrl-RS" dirty="0" smtClean="0"/>
                      <a:t>32.45%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sr-Cyrl-RS"/>
                      <a:t>трансфери
</a:t>
                    </a:r>
                    <a:r>
                      <a:rPr lang="sr-Cyrl-RS" smtClean="0"/>
                      <a:t>6.12%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86-4DB2-BB9D-FEC6D903DEFD}"/>
                </c:ext>
              </c:extLst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други приходи
</a:t>
                    </a:r>
                    <a:r>
                      <a:rPr lang="sr-Cyrl-RS" dirty="0" smtClean="0"/>
                      <a:t>54.24%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примања од продаје нефинансијске имовине
</a:t>
                    </a:r>
                    <a:r>
                      <a:rPr lang="ru-RU" smtClean="0"/>
                      <a:t>0.03%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86-4DB2-BB9D-FEC6D903DEFD}"/>
                </c:ext>
              </c:extLst>
            </c:dLbl>
            <c:dLbl>
              <c:idx val="4"/>
              <c:layout>
                <c:manualLayout>
                  <c:x val="-0.18480152370308689"/>
                  <c:y val="7.78743129848317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3.9034411915767814E-2"/>
                  <c:y val="-4.078431372549018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пренета средства ихз претходне године
</a:t>
                    </a:r>
                    <a:r>
                      <a:rPr lang="ru-RU" dirty="0" smtClean="0"/>
                      <a:t>7.16%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673453500</c:v>
                </c:pt>
                <c:pt idx="1">
                  <c:v>123574448</c:v>
                </c:pt>
                <c:pt idx="2">
                  <c:v>1128922052</c:v>
                </c:pt>
                <c:pt idx="3">
                  <c:v>1050000</c:v>
                </c:pt>
                <c:pt idx="4" formatCode="General">
                  <c:v>0</c:v>
                </c:pt>
                <c:pt idx="5">
                  <c:v>150000000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4"/>
              <c:layout>
                <c:manualLayout>
                  <c:x val="-0.1865477678156178"/>
                  <c:y val="1.30327003242241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0.2241349179209623"/>
                  <c:y val="-4.60489879233982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710290500</c:v>
                </c:pt>
                <c:pt idx="1">
                  <c:v>86650191</c:v>
                </c:pt>
                <c:pt idx="2">
                  <c:v>1250455309</c:v>
                </c:pt>
                <c:pt idx="3">
                  <c:v>550000</c:v>
                </c:pt>
                <c:pt idx="4" formatCode="General">
                  <c:v>0</c:v>
                </c:pt>
                <c:pt idx="5">
                  <c:v>253054000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3"/>
              <c:layout>
                <c:manualLayout>
                  <c:x val="-6.8266175762605893E-2"/>
                  <c:y val="-4.58560159982224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86-4DB2-BB9D-FEC6D903DEFD}"/>
                </c:ext>
              </c:extLst>
            </c:dLbl>
            <c:dLbl>
              <c:idx val="4"/>
              <c:layout>
                <c:manualLayout>
                  <c:x val="-0.10693909827012685"/>
                  <c:y val="0.240220248597613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0.16698866247976804"/>
                  <c:y val="-4.97522403348780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762241326</c:v>
                </c:pt>
                <c:pt idx="1">
                  <c:v>363659169</c:v>
                </c:pt>
                <c:pt idx="2">
                  <c:v>2005381990</c:v>
                </c:pt>
                <c:pt idx="3">
                  <c:v>4810000</c:v>
                </c:pt>
                <c:pt idx="4" formatCode="General">
                  <c:v>0</c:v>
                </c:pt>
                <c:pt idx="5">
                  <c:v>533907515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3121131441303653E-2"/>
                  <c:y val="9.11811682259918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4.3143261768537854E-2"/>
                  <c:y val="-1.08800389913619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218767915</c:v>
                </c:pt>
                <c:pt idx="1">
                  <c:v>620183836</c:v>
                </c:pt>
                <c:pt idx="2">
                  <c:v>67201000</c:v>
                </c:pt>
                <c:pt idx="3">
                  <c:v>95213000</c:v>
                </c:pt>
                <c:pt idx="4">
                  <c:v>81200000</c:v>
                </c:pt>
                <c:pt idx="5">
                  <c:v>195320000</c:v>
                </c:pt>
                <c:pt idx="6">
                  <c:v>1018724249</c:v>
                </c:pt>
                <c:pt idx="7">
                  <c:v>10390000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расходи за запослене
</a:t>
                    </a:r>
                    <a:r>
                      <a:rPr lang="sr-Cyrl-RS" dirty="0" smtClean="0"/>
                      <a:t>10.62%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коришћење услуга и роба
</a:t>
                    </a:r>
                    <a:r>
                      <a:rPr lang="ru-RU" dirty="0" smtClean="0"/>
                      <a:t>32.11%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субвенције
</a:t>
                    </a:r>
                    <a:r>
                      <a:rPr lang="sr-Cyrl-RS" dirty="0" smtClean="0"/>
                      <a:t>7.38%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3121131441303653E-2"/>
                  <c:y val="9.118116822599182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дотације и трансфери
</a:t>
                    </a:r>
                    <a:r>
                      <a:rPr lang="sr-Cyrl-RS" dirty="0" smtClean="0"/>
                      <a:t>3.79%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4.3143261768537854E-2"/>
                  <c:y val="-1.0880038991361965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социјална помоћ
</a:t>
                    </a:r>
                    <a:r>
                      <a:rPr lang="sr-Cyrl-RS" dirty="0" smtClean="0"/>
                      <a:t>4.26%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остали расходи
</a:t>
                    </a:r>
                    <a:r>
                      <a:rPr lang="sr-Cyrl-RS" dirty="0" smtClean="0"/>
                      <a:t>9.97%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капитални издаци
</a:t>
                    </a:r>
                    <a:r>
                      <a:rPr lang="sr-Cyrl-RS" dirty="0" smtClean="0"/>
                      <a:t>31.15%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средства резерве 
</a:t>
                    </a:r>
                    <a:r>
                      <a:rPr lang="sr-Cyrl-RS" dirty="0" smtClean="0"/>
                      <a:t>0.72%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221542000</c:v>
                </c:pt>
                <c:pt idx="1">
                  <c:v>598889000</c:v>
                </c:pt>
                <c:pt idx="2">
                  <c:v>100200000</c:v>
                </c:pt>
                <c:pt idx="3">
                  <c:v>78500000</c:v>
                </c:pt>
                <c:pt idx="4">
                  <c:v>87450000</c:v>
                </c:pt>
                <c:pt idx="5">
                  <c:v>199123392</c:v>
                </c:pt>
                <c:pt idx="6">
                  <c:v>762795608</c:v>
                </c:pt>
                <c:pt idx="7">
                  <c:v>28500000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3121131441303653E-2"/>
                  <c:y val="9.11811682259918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0.16112887327932929"/>
                  <c:y val="1.4214063894459868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3.92%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0.10753314828452198"/>
                  <c:y val="-0.123608676895312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243125000</c:v>
                </c:pt>
                <c:pt idx="1">
                  <c:v>614650600</c:v>
                </c:pt>
                <c:pt idx="2">
                  <c:v>119000000</c:v>
                </c:pt>
                <c:pt idx="3">
                  <c:v>88315000</c:v>
                </c:pt>
                <c:pt idx="4">
                  <c:v>90250000</c:v>
                </c:pt>
                <c:pt idx="5">
                  <c:v>221948400</c:v>
                </c:pt>
                <c:pt idx="6">
                  <c:v>893711000</c:v>
                </c:pt>
                <c:pt idx="7">
                  <c:v>30000000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020770784946844E-2"/>
                  <c:y val="0.138039169194189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024343359957696E-2"/>
                  <c:y val="3.26282614924075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0.2244382257973149"/>
                  <c:y val="1.7559944279236111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</a:t>
                    </a:r>
                    <a:r>
                      <a:rPr lang="en-US"/>
                      <a:t>2.71</a:t>
                    </a:r>
                    <a:r>
                      <a:rPr lang="sr-Cyrl-RS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0.2399071734738194"/>
                  <c:y val="-0.158740420935463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259201000</c:v>
                </c:pt>
                <c:pt idx="1">
                  <c:v>900780153</c:v>
                </c:pt>
                <c:pt idx="2">
                  <c:v>285650000</c:v>
                </c:pt>
                <c:pt idx="3">
                  <c:v>108030000</c:v>
                </c:pt>
                <c:pt idx="4">
                  <c:v>99505786</c:v>
                </c:pt>
                <c:pt idx="5">
                  <c:v>408973400</c:v>
                </c:pt>
                <c:pt idx="6">
                  <c:v>1578859661</c:v>
                </c:pt>
                <c:pt idx="7">
                  <c:v>29000000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СТАНОВАЊЕ, УРБАНИЗАМ И ПРОСТОРНО ПЛАНИРАЊЕ
</a:t>
                    </a:r>
                    <a:r>
                      <a:rPr lang="ru-RU" dirty="0" smtClean="0"/>
                      <a:t>4.95%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КОМУНАЛНЕ ДЕЛАТНОСТИ 
</a:t>
                    </a:r>
                    <a:r>
                      <a:rPr lang="sr-Cyrl-RS" dirty="0" smtClean="0"/>
                      <a:t>20.23</a:t>
                    </a:r>
                    <a:r>
                      <a:rPr lang="sr-Cyrl-R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ЛОКАЛНИ ЕКОНОМСКИ РАЗВОЈ 
</a:t>
                    </a:r>
                    <a:r>
                      <a:rPr lang="sr-Cyrl-RS" dirty="0" smtClean="0"/>
                      <a:t>0.29%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РАЗВОЈ ТУРИЗМА
</a:t>
                    </a:r>
                    <a:r>
                      <a:rPr lang="sr-Cyrl-RS" dirty="0" smtClean="0"/>
                      <a:t>15.48%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ПОЉОПРИВРЕДА И РУРАЛНИ РАЗВОЈ
</a:t>
                    </a:r>
                    <a:r>
                      <a:rPr lang="ru-RU" dirty="0" smtClean="0"/>
                      <a:t>2.55%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ЗАШТИТА ЖИВОТНЕ СРЕДИНЕ
</a:t>
                    </a:r>
                    <a:r>
                      <a:rPr lang="sr-Cyrl-RS" dirty="0" smtClean="0"/>
                      <a:t>0.04%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ОРГАНИЗАЦИЈА САОБРАЋАЈА И САОБРАЋАЈНА ИНФРАСТРУКТУРА
</a:t>
                    </a:r>
                    <a:r>
                      <a:rPr lang="ru-RU" dirty="0" smtClean="0"/>
                      <a:t>9.10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3.2697547683923703E-2"/>
                  <c:y val="0.1269966254218222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Предшколско васпитање и образовање
</a:t>
                    </a:r>
                    <a:r>
                      <a:rPr lang="ru-RU" dirty="0" smtClean="0"/>
                      <a:t>5.27%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1.6348773841961851E-2"/>
                  <c:y val="0.164021164021164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Основно образовање И ВАСПИТАЊЕ
</a:t>
                    </a:r>
                    <a:r>
                      <a:rPr lang="ru-RU" dirty="0" smtClean="0"/>
                      <a:t>1.75%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Средње образовање И ВАСПИТАЊЕ
</a:t>
                    </a:r>
                    <a:r>
                      <a:rPr lang="ru-RU" dirty="0" smtClean="0"/>
                      <a:t>0.43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СОЦИЈАЛНА И ДЕЧИЈА ЗАШТИТА 
</a:t>
                    </a:r>
                    <a:r>
                      <a:rPr lang="ru-RU" dirty="0" smtClean="0"/>
                      <a:t>2.98%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ЗДРАВСТВЕНА ЗАШТИТА
</a:t>
                    </a:r>
                    <a:r>
                      <a:rPr lang="sr-Cyrl-RS" dirty="0" smtClean="0"/>
                      <a:t>0.29%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културе и информисања
</a:t>
                    </a:r>
                    <a:r>
                      <a:rPr lang="ru-RU" dirty="0" smtClean="0"/>
                      <a:t>2.89%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9.4011027913063996E-2"/>
                  <c:y val="-0.1481481481481481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спорта и омладине
</a:t>
                    </a:r>
                    <a:r>
                      <a:rPr lang="ru-RU" dirty="0" smtClean="0"/>
                      <a:t>17.14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24704813805631246"/>
                  <c:y val="-0.1031746031746031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ОПШТЕ УСЛУГЕ ЛОКАЛНЕ САМОУПРАВЕ
</a:t>
                    </a:r>
                    <a:r>
                      <a:rPr lang="ru-RU" dirty="0" smtClean="0"/>
                      <a:t>15.16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ПОЛИТИЧКИ СИСТЕМ ЛОКАЛНЕ САМОУПРАВЕ
</a:t>
                    </a:r>
                    <a:r>
                      <a:rPr lang="ru-RU" dirty="0" smtClean="0"/>
                      <a:t>1.44%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62800000</c:v>
                </c:pt>
                <c:pt idx="1">
                  <c:v>364801000</c:v>
                </c:pt>
                <c:pt idx="2">
                  <c:v>4700000</c:v>
                </c:pt>
                <c:pt idx="3">
                  <c:v>337059000</c:v>
                </c:pt>
                <c:pt idx="4">
                  <c:v>46100000</c:v>
                </c:pt>
                <c:pt idx="5">
                  <c:v>1000000</c:v>
                </c:pt>
                <c:pt idx="6">
                  <c:v>68000000</c:v>
                </c:pt>
                <c:pt idx="7">
                  <c:v>111053500</c:v>
                </c:pt>
                <c:pt idx="8">
                  <c:v>41815000</c:v>
                </c:pt>
                <c:pt idx="9">
                  <c:v>10000000</c:v>
                </c:pt>
                <c:pt idx="10">
                  <c:v>60920000</c:v>
                </c:pt>
                <c:pt idx="11">
                  <c:v>5900000</c:v>
                </c:pt>
                <c:pt idx="12">
                  <c:v>62582000</c:v>
                </c:pt>
                <c:pt idx="13">
                  <c:v>334671000</c:v>
                </c:pt>
                <c:pt idx="14">
                  <c:v>340750500</c:v>
                </c:pt>
                <c:pt idx="15">
                  <c:v>34848000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 smtClean="0"/>
            <a:t>Скупштина општине</a:t>
          </a:r>
          <a:endParaRPr lang="sr-Cyrl-RS" sz="1600" dirty="0"/>
        </a:p>
        <a:p>
          <a:r>
            <a:rPr lang="sr-Cyrl-RS" sz="1600" dirty="0"/>
            <a:t>Председник општине</a:t>
          </a:r>
        </a:p>
        <a:p>
          <a:r>
            <a:rPr lang="sr-Cyrl-RS" sz="1600" dirty="0"/>
            <a:t>Општинско веће</a:t>
          </a:r>
        </a:p>
        <a:p>
          <a:r>
            <a:rPr lang="sr-Cyrl-RS" sz="1600" dirty="0" smtClean="0"/>
            <a:t>Општински правобранилац</a:t>
          </a:r>
        </a:p>
        <a:p>
          <a:r>
            <a:rPr lang="sr-Cyrl-RS" sz="1600" dirty="0" smtClean="0"/>
            <a:t>Општинска управа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 smtClean="0"/>
            <a:t>Средња </a:t>
          </a:r>
          <a:r>
            <a:rPr lang="sr-Cyrl-RS" sz="1200" dirty="0"/>
            <a:t>школе</a:t>
          </a:r>
        </a:p>
        <a:p>
          <a:r>
            <a:rPr lang="sr-Cyrl-RS" sz="1200" dirty="0"/>
            <a:t>Дом </a:t>
          </a:r>
          <a:r>
            <a:rPr lang="sr-Cyrl-RS" sz="1200" dirty="0" smtClean="0"/>
            <a:t>здравља</a:t>
          </a:r>
          <a:endParaRPr lang="en-US" sz="1200" dirty="0" smtClean="0"/>
        </a:p>
        <a:p>
          <a:r>
            <a:rPr lang="sr-Cyrl-RS" sz="1200" dirty="0" smtClean="0"/>
            <a:t>Центар за социјални рад</a:t>
          </a:r>
          <a:endParaRPr lang="en-US" sz="1200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 dirty="0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sr-Latn-RS"/>
        </a:p>
      </dgm:t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sr-Latn-R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 custScaleX="111251" custScaleY="107242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</a:t>
          </a:r>
          <a:r>
            <a:rPr lang="sr-Cyrl-RS" sz="1400" dirty="0" smtClean="0"/>
            <a:t>202</a:t>
          </a:r>
          <a:r>
            <a:rPr lang="en-US" sz="1400" dirty="0" smtClean="0"/>
            <a:t>1</a:t>
          </a:r>
          <a:r>
            <a:rPr lang="sr-Cyrl-RS" sz="1400" dirty="0" smtClean="0"/>
            <a:t>. </a:t>
          </a:r>
          <a:r>
            <a:rPr lang="sr-Cyrl-RS" sz="1400" dirty="0"/>
            <a:t>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dirty="0"/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sr-Latn-R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sr-Latn-R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sr-Latn-R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sr-Latn-R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sr-Latn-R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sr-Latn-R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sr-Latn-R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sr-Latn-R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sr-Latn-R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sr-Latn-R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1300" dirty="0">
              <a:solidFill>
                <a:schemeClr val="bg1"/>
              </a:solidFill>
            </a:rPr>
            <a:t>Укупан буџет општине </a:t>
          </a:r>
          <a:r>
            <a:rPr lang="sr-Cyrl-RS" sz="1300" dirty="0" smtClean="0">
              <a:solidFill>
                <a:schemeClr val="bg1"/>
              </a:solidFill>
            </a:rPr>
            <a:t>3.670.000.000</a:t>
          </a:r>
          <a:endParaRPr lang="en-US" sz="1300" dirty="0">
            <a:solidFill>
              <a:srgbClr val="FF0000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/>
      <dgm:spPr/>
      <dgm:t>
        <a:bodyPr/>
        <a:lstStyle/>
        <a:p>
          <a:r>
            <a:rPr lang="sr-Cyrl-RS" dirty="0"/>
            <a:t>Средства из буџета општине </a:t>
          </a:r>
          <a:r>
            <a:rPr lang="sr-Cyrl-RS" dirty="0" smtClean="0"/>
            <a:t>3.117.465.507</a:t>
          </a:r>
          <a:endParaRPr lang="en-US" dirty="0">
            <a:solidFill>
              <a:srgbClr val="FF0000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/>
      <dgm:spPr/>
      <dgm:t>
        <a:bodyPr/>
        <a:lstStyle/>
        <a:p>
          <a:r>
            <a:rPr lang="sr-Cyrl-RS" dirty="0"/>
            <a:t>Пренета средства из ранијих година</a:t>
          </a:r>
          <a:r>
            <a:rPr lang="sr-Cyrl-RS" dirty="0">
              <a:solidFill>
                <a:srgbClr val="FF0000"/>
              </a:solidFill>
            </a:rPr>
            <a:t> </a:t>
          </a:r>
          <a:r>
            <a:rPr lang="sr-Cyrl-RS" dirty="0" smtClean="0">
              <a:solidFill>
                <a:srgbClr val="FF0000"/>
              </a:solidFill>
            </a:rPr>
            <a:t>533.907.515</a:t>
          </a:r>
          <a:endParaRPr lang="en-US" dirty="0">
            <a:solidFill>
              <a:srgbClr val="FF0000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1BFF2E57-C3C3-41C5-AD27-AD5B3875851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sr-Cyrl-RS" dirty="0">
              <a:solidFill>
                <a:schemeClr val="bg1"/>
              </a:solidFill>
            </a:rPr>
            <a:t>Средства из осталих </a:t>
          </a:r>
          <a:r>
            <a:rPr lang="sr-Cyrl-RS" dirty="0" smtClean="0">
              <a:solidFill>
                <a:schemeClr val="bg1"/>
              </a:solidFill>
            </a:rPr>
            <a:t>извора </a:t>
          </a:r>
          <a:r>
            <a:rPr lang="en-US" dirty="0" smtClean="0">
              <a:solidFill>
                <a:schemeClr val="bg1"/>
              </a:solidFill>
            </a:rPr>
            <a:t>1</a:t>
          </a:r>
          <a:r>
            <a:rPr lang="sr-Cyrl-RS" dirty="0" smtClean="0">
              <a:solidFill>
                <a:schemeClr val="bg1"/>
              </a:solidFill>
            </a:rPr>
            <a:t>8.626.978 </a:t>
          </a:r>
          <a:endParaRPr lang="en-US" dirty="0">
            <a:solidFill>
              <a:srgbClr val="FF0000"/>
            </a:solidFill>
          </a:endParaRPr>
        </a:p>
      </dgm:t>
    </dgm:pt>
    <dgm:pt modelId="{16C36D11-8C3A-418B-89AD-79984C43541D}" type="parTrans" cxnId="{102028BE-B492-4CC2-B891-2B4A0D121B22}">
      <dgm:prSet/>
      <dgm:spPr/>
      <dgm:t>
        <a:bodyPr/>
        <a:lstStyle/>
        <a:p>
          <a:endParaRPr lang="en-US"/>
        </a:p>
      </dgm:t>
    </dgm:pt>
    <dgm:pt modelId="{E3D49EE4-B8C9-4269-B149-653B95D47416}" type="sibTrans" cxnId="{102028BE-B492-4CC2-B891-2B4A0D121B22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D96E659A-663E-485D-BF89-FD74BE74A5C4}" type="pres">
      <dgm:prSet presAssocID="{1F884CF4-1E4C-423F-AE7B-0BAC3D9736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/>
      <dgm:spPr/>
      <dgm:t>
        <a:bodyPr/>
        <a:lstStyle/>
        <a:p>
          <a:endParaRPr lang="sr-Latn-R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/>
      <dgm:spPr/>
      <dgm:t>
        <a:bodyPr/>
        <a:lstStyle/>
        <a:p>
          <a:endParaRPr lang="sr-Latn-R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52240" custScaleY="84618" custLinFactX="133199" custLinFactNeighborX="200000" custLinFactNeighborY="485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0E35084-2DEE-4C9C-8259-DF4374B4BFC7}" type="pres">
      <dgm:prSet presAssocID="{097825AB-8F2B-4EF3-ABE1-7DCEF8027B99}" presName="spacerL" presStyleCnt="0"/>
      <dgm:spPr/>
    </dgm:pt>
    <dgm:pt modelId="{4F4F87F2-8514-4849-B974-53331EFFA6A3}" type="pres">
      <dgm:prSet presAssocID="{097825AB-8F2B-4EF3-ABE1-7DCEF8027B99}" presName="sibTrans" presStyleLbl="sibTrans2D1" presStyleIdx="2" presStyleCnt="3" custLinFactX="-66105" custLinFactNeighborX="-100000" custLinFactNeighborY="1705"/>
      <dgm:spPr/>
      <dgm:t>
        <a:bodyPr/>
        <a:lstStyle/>
        <a:p>
          <a:endParaRPr lang="sr-Latn-RS"/>
        </a:p>
      </dgm:t>
    </dgm:pt>
    <dgm:pt modelId="{DB23206D-9806-4AA8-923C-592167F0D1C1}" type="pres">
      <dgm:prSet presAssocID="{097825AB-8F2B-4EF3-ABE1-7DCEF8027B99}" presName="spacerR" presStyleCnt="0"/>
      <dgm:spPr/>
    </dgm:pt>
    <dgm:pt modelId="{A6BD896E-4D4C-4AE1-9C22-3ED8631C5A0A}" type="pres">
      <dgm:prSet presAssocID="{1BFF2E57-C3C3-41C5-AD27-AD5B38758512}" presName="node" presStyleLbl="node1" presStyleIdx="3" presStyleCnt="4" custScaleX="96115" custScaleY="96476" custLinFactX="-199529" custLinFactNeighborX="-200000" custLinFactNeighborY="-107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102028BE-B492-4CC2-B891-2B4A0D121B22}" srcId="{028ECFAC-63B3-40F0-9E03-B31D365E432C}" destId="{1BFF2E57-C3C3-41C5-AD27-AD5B38758512}" srcOrd="3" destOrd="0" parTransId="{16C36D11-8C3A-418B-89AD-79984C43541D}" sibTransId="{E3D49EE4-B8C9-4269-B149-653B95D47416}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57D60159-FCF0-44F7-9FE6-0AAEED3F2D84}" type="presOf" srcId="{097825AB-8F2B-4EF3-ABE1-7DCEF8027B99}" destId="{4F4F87F2-8514-4849-B974-53331EFFA6A3}" srcOrd="0" destOrd="0" presId="urn:microsoft.com/office/officeart/2005/8/layout/equation1"/>
    <dgm:cxn modelId="{C2B40DC6-747D-4537-9359-BEF984154664}" type="presOf" srcId="{1BFF2E57-C3C3-41C5-AD27-AD5B38758512}" destId="{A6BD896E-4D4C-4AE1-9C22-3ED8631C5A0A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  <dgm:cxn modelId="{683D6580-438D-46FB-9EFB-AC2E20018917}" type="presParOf" srcId="{688A0EC4-0F6D-4987-959D-CA5F27B3CF24}" destId="{50E35084-2DEE-4C9C-8259-DF4374B4BFC7}" srcOrd="9" destOrd="0" presId="urn:microsoft.com/office/officeart/2005/8/layout/equation1"/>
    <dgm:cxn modelId="{94E030DA-DD87-4483-B009-1FD97952F7AE}" type="presParOf" srcId="{688A0EC4-0F6D-4987-959D-CA5F27B3CF24}" destId="{4F4F87F2-8514-4849-B974-53331EFFA6A3}" srcOrd="10" destOrd="0" presId="urn:microsoft.com/office/officeart/2005/8/layout/equation1"/>
    <dgm:cxn modelId="{41A0E85A-E619-4349-8C37-C98B205B7192}" type="presParOf" srcId="{688A0EC4-0F6D-4987-959D-CA5F27B3CF24}" destId="{DB23206D-9806-4AA8-923C-592167F0D1C1}" srcOrd="11" destOrd="0" presId="urn:microsoft.com/office/officeart/2005/8/layout/equation1"/>
    <dgm:cxn modelId="{82B0284B-7D49-49D9-8F4C-3F382226E661}" type="presParOf" srcId="{688A0EC4-0F6D-4987-959D-CA5F27B3CF24}" destId="{A6BD896E-4D4C-4AE1-9C22-3ED8631C5A0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и примања  </a:t>
          </a:r>
          <a:r>
            <a:rPr lang="sr-Cyrl-RS" dirty="0" smtClean="0"/>
            <a:t>3</a:t>
          </a:r>
          <a:r>
            <a:rPr lang="en-US" dirty="0" smtClean="0"/>
            <a:t>.</a:t>
          </a:r>
          <a:r>
            <a:rPr lang="sr-Cyrl-RS" dirty="0" smtClean="0"/>
            <a:t>670</a:t>
          </a:r>
          <a:r>
            <a:rPr lang="en-US" dirty="0" smtClean="0"/>
            <a:t>.000</a:t>
          </a:r>
          <a:r>
            <a:rPr lang="sr-Cyrl-RS" dirty="0" smtClean="0"/>
            <a:t>.000динара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/>
      <dgm:spPr/>
      <dgm:t>
        <a:bodyPr/>
        <a:lstStyle/>
        <a:p>
          <a:pPr algn="ctr"/>
          <a:r>
            <a:rPr lang="sr-Cyrl-RS" dirty="0"/>
            <a:t>Приходи од  пореза  </a:t>
          </a:r>
          <a:r>
            <a:rPr lang="sr-Cyrl-RS" dirty="0" smtClean="0"/>
            <a:t>762,241,326</a:t>
          </a:r>
          <a:r>
            <a:rPr lang="sr-Cyrl-RS" dirty="0" smtClean="0">
              <a:solidFill>
                <a:srgbClr val="FF0000"/>
              </a:solidFill>
            </a:rPr>
            <a:t>    </a:t>
          </a:r>
          <a:r>
            <a:rPr lang="sr-Cyrl-RS" dirty="0" smtClean="0"/>
            <a:t>    </a:t>
          </a:r>
          <a:r>
            <a:rPr lang="sr-Cyrl-RS" dirty="0"/>
            <a:t>динара</a:t>
          </a:r>
          <a:endParaRPr lang="en-US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/>
      <dgm:spPr/>
      <dgm:t>
        <a:bodyPr/>
        <a:lstStyle/>
        <a:p>
          <a:pPr algn="ctr"/>
          <a:r>
            <a:rPr lang="sr-Cyrl-RS" dirty="0" smtClean="0"/>
            <a:t>Трансфери</a:t>
          </a:r>
          <a:r>
            <a:rPr lang="en-US" dirty="0" smtClean="0"/>
            <a:t> </a:t>
          </a:r>
          <a:r>
            <a:rPr lang="sr-Cyrl-RS" dirty="0" smtClean="0"/>
            <a:t>и донације 363.</a:t>
          </a:r>
          <a:r>
            <a:rPr lang="en-US" dirty="0" smtClean="0"/>
            <a:t>65</a:t>
          </a:r>
          <a:r>
            <a:rPr lang="sr-Cyrl-RS" dirty="0" smtClean="0"/>
            <a:t>9.169</a:t>
          </a:r>
          <a:r>
            <a:rPr lang="sr-Latn-RS" dirty="0" smtClean="0">
              <a:solidFill>
                <a:srgbClr val="FF0000"/>
              </a:solidFill>
            </a:rPr>
            <a:t> </a:t>
          </a:r>
          <a:r>
            <a:rPr lang="sr-Cyrl-RS" dirty="0"/>
            <a:t>динара</a:t>
          </a:r>
          <a:endParaRPr lang="en-US" dirty="0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/>
            <a:t>Други приходи  </a:t>
          </a:r>
          <a:r>
            <a:rPr lang="sr-Cyrl-RS" dirty="0" smtClean="0"/>
            <a:t>2.005.381.990 </a:t>
          </a:r>
          <a:r>
            <a:rPr lang="sr-Cyrl-RS" dirty="0"/>
            <a:t>динара</a:t>
          </a:r>
          <a:endParaRPr lang="en-US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/>
      <dgm:spPr/>
      <dgm:t>
        <a:bodyPr/>
        <a:lstStyle/>
        <a:p>
          <a:pPr algn="ctr"/>
          <a:r>
            <a:rPr lang="sr-Cyrl-RS" dirty="0"/>
            <a:t>Примања од продаје нефинансијске имовине  </a:t>
          </a:r>
          <a:r>
            <a:rPr lang="sr-Cyrl-RS" dirty="0" smtClean="0"/>
            <a:t>4.810.000 </a:t>
          </a:r>
          <a:r>
            <a:rPr lang="sr-Cyrl-RS" dirty="0"/>
            <a:t>динара</a:t>
          </a:r>
          <a:endParaRPr lang="en-US" dirty="0"/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/>
      <dgm:spPr/>
      <dgm:t>
        <a:bodyPr/>
        <a:lstStyle/>
        <a:p>
          <a:pPr algn="ctr"/>
          <a:r>
            <a:rPr lang="sr-Cyrl-RS" dirty="0"/>
            <a:t>Примања од продаје финансијске имовине  </a:t>
          </a:r>
          <a:r>
            <a:rPr lang="sr-Cyrl-RS" dirty="0" smtClean="0"/>
            <a:t>динара</a:t>
          </a:r>
          <a:endParaRPr lang="en-US" dirty="0"/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000" dirty="0"/>
            <a:t>Пренета средства из ранијих година</a:t>
          </a:r>
          <a:r>
            <a:rPr lang="sr-Latn-RS" sz="1000" dirty="0"/>
            <a:t> </a:t>
          </a:r>
          <a:r>
            <a:rPr lang="sr-Cyrl-RS" sz="1000" dirty="0" smtClean="0"/>
            <a:t>533.907.515</a:t>
          </a:r>
          <a:r>
            <a:rPr lang="sr-Latn-RS" sz="1000" dirty="0" smtClean="0"/>
            <a:t> </a:t>
          </a:r>
          <a:r>
            <a:rPr lang="sr-Cyrl-RS" sz="1000" dirty="0"/>
            <a:t>динара</a:t>
          </a:r>
          <a:endParaRPr lang="en-US" sz="10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/>
      <dgm:spPr/>
      <dgm:t>
        <a:bodyPr/>
        <a:lstStyle/>
        <a:p>
          <a:endParaRPr lang="sr-Latn-RS"/>
        </a:p>
      </dgm:t>
    </dgm:pt>
    <dgm:pt modelId="{63432802-399F-407F-AC10-7219543A0326}" type="pres">
      <dgm:prSet presAssocID="{DB1A1606-130D-4B45-9553-0A0B804495DF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49BFEB2-6844-4A2C-8DC2-780280CBA079}" type="pres">
      <dgm:prSet presAssocID="{AEA7499A-114B-4146-9776-CDD8ACEC6B39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DDE88A7-5745-4E4F-A7A8-F71A4DA0D5F2}" type="pres">
      <dgm:prSet presAssocID="{BF71EFAE-EC9F-46E9-BD2A-1686637595DA}" presName="node" presStyleLbl="vennNode1" presStyleIdx="3" presStyleCnt="7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2DE4213-15E1-4436-8045-C055E8A54EDE}" type="pres">
      <dgm:prSet presAssocID="{40EF3D92-C4CB-4CBC-8AED-087234C53764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1CFC9CD-FF79-40EF-A271-A8DBB0423AC2}" type="pres">
      <dgm:prSet presAssocID="{920F0D4F-6C4C-4BE8-9363-F48FBF034871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C69A2CE-A671-47B5-8CD8-544465E52E9C}" type="pres">
      <dgm:prSet presAssocID="{15426A40-9AD2-4153-8230-E20BC4B1153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09B198C8-E6EF-4BF2-B04A-98A7D3B82C52}" srcId="{43275D6C-D470-4E2E-96F8-239EECE5D634}" destId="{15426A40-9AD2-4153-8230-E20BC4B11534}" srcOrd="5" destOrd="0" parTransId="{A1307EAF-2414-4AFE-BE82-97C79333BAA9}" sibTransId="{869B992E-498B-4FBD-AA48-03E5171031C9}"/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A8EA5165-9419-4BAD-BDB3-9194338DFA99}" type="presOf" srcId="{920F0D4F-6C4C-4BE8-9363-F48FBF034871}" destId="{91CFC9CD-FF79-40EF-A271-A8DBB0423AC2}" srcOrd="0" destOrd="0" presId="urn:microsoft.com/office/officeart/2005/8/layout/radial3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829D5A23-E7C8-4F2F-BBF0-A05AEF87B1F3}" type="presParOf" srcId="{1FB746E2-D736-4446-8093-C865FE09A112}" destId="{91CFC9CD-FF79-40EF-A271-A8DBB0423AC2}" srcOrd="5" destOrd="0" presId="urn:microsoft.com/office/officeart/2005/8/layout/radial3"/>
    <dgm:cxn modelId="{AB36D377-182D-4F38-A7FA-BE410BDE00D5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</a:t>
          </a:r>
          <a:r>
            <a:rPr lang="sr-Cyrl-RS" sz="1400" dirty="0" smtClean="0"/>
            <a:t>казне,накнаду штете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</a:t>
          </a:r>
          <a:r>
            <a:rPr lang="ru-RU" sz="1400" dirty="0" smtClean="0"/>
            <a:t>јавним предузећима,</a:t>
          </a:r>
          <a:r>
            <a:rPr lang="sr-Cyrl-RS" sz="1400" dirty="0" smtClean="0"/>
            <a:t>ПД „</a:t>
          </a:r>
          <a:r>
            <a:rPr lang="ru-RU" sz="1400" dirty="0" smtClean="0"/>
            <a:t>Еко-аграр», </a:t>
          </a:r>
          <a:r>
            <a:rPr lang="ru-RU" sz="1400" dirty="0"/>
            <a:t>пољопривредним </a:t>
          </a:r>
          <a:r>
            <a:rPr lang="ru-RU" sz="1400" dirty="0" smtClean="0"/>
            <a:t>произвођачима,субвенције за информисање.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</a:t>
          </a:r>
          <a:r>
            <a:rPr lang="sr-Cyrl-RS" sz="1400" dirty="0" smtClean="0"/>
            <a:t>грађана(Помоћ у кући за стара лица,Лични пратиоц и помоћ у кући за децу са сметњама </a:t>
          </a:r>
          <a:r>
            <a:rPr lang="sr-Cyrl-RS" sz="1400" smtClean="0"/>
            <a:t>у развоју,накнаде за превоз пензионера и социјално угроженог становништва,услуге боравка деце и домски смештај за децу ометену у развоју, накнаде за рођење деце и накнада за вантелесну оплодњу,једнократне новчане помоћи)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343950" y="307051"/>
          <a:ext cx="3574844" cy="357476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Скупштина општине</a:t>
          </a:r>
          <a:endParaRPr lang="sr-Cyrl-R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Председник 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Општински правобранилац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Општинска управа</a:t>
          </a:r>
          <a:endParaRPr lang="en-US" sz="1600" kern="1200" dirty="0"/>
        </a:p>
      </dsp:txBody>
      <dsp:txXfrm>
        <a:off x="1867474" y="830564"/>
        <a:ext cx="2527796" cy="2527741"/>
      </dsp:txXfrm>
    </dsp:sp>
    <dsp:sp modelId="{6AE34D3E-FD5D-4402-89AF-BF559D3EC92D}">
      <dsp:nvSpPr>
        <dsp:cNvPr id="0" name=""/>
        <dsp:cNvSpPr/>
      </dsp:nvSpPr>
      <dsp:spPr>
        <a:xfrm>
          <a:off x="3383680" y="144182"/>
          <a:ext cx="397574" cy="39756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442266" y="3616217"/>
          <a:ext cx="287875" cy="288153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5148830" y="1757839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771281" y="3922745"/>
          <a:ext cx="397574" cy="39756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524041" y="709213"/>
          <a:ext cx="287875" cy="28815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616535" y="2357531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71820" y="732487"/>
          <a:ext cx="2251020" cy="189242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sp:txBody>
      <dsp:txXfrm>
        <a:off x="157834" y="1009627"/>
        <a:ext cx="1591712" cy="1338148"/>
      </dsp:txXfrm>
    </dsp:sp>
    <dsp:sp modelId="{D4397D2C-6DDE-4A42-9855-5F94ADD7F1F8}">
      <dsp:nvSpPr>
        <dsp:cNvPr id="0" name=""/>
        <dsp:cNvSpPr/>
      </dsp:nvSpPr>
      <dsp:spPr>
        <a:xfrm>
          <a:off x="2981451" y="721741"/>
          <a:ext cx="397574" cy="397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363311" y="2831105"/>
          <a:ext cx="718692" cy="71871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5203364" y="216022"/>
          <a:ext cx="1616855" cy="155809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Основне школе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Средња </a:t>
          </a:r>
          <a:r>
            <a:rPr lang="sr-Cyrl-RS" sz="1200" kern="1200" dirty="0"/>
            <a:t>школе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Дом </a:t>
          </a:r>
          <a:r>
            <a:rPr lang="sr-Cyrl-RS" sz="1200" kern="1200" dirty="0" smtClean="0"/>
            <a:t>здравља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Центар за социјални рад</a:t>
          </a:r>
          <a:endParaRPr lang="en-US" sz="1200" kern="1200" dirty="0"/>
        </a:p>
      </dsp:txBody>
      <dsp:txXfrm>
        <a:off x="5440147" y="444199"/>
        <a:ext cx="1143289" cy="1101739"/>
      </dsp:txXfrm>
    </dsp:sp>
    <dsp:sp modelId="{4ABBCF6F-E7DA-4CE7-A2F5-6DD06BFAA1FA}">
      <dsp:nvSpPr>
        <dsp:cNvPr id="0" name=""/>
        <dsp:cNvSpPr/>
      </dsp:nvSpPr>
      <dsp:spPr>
        <a:xfrm>
          <a:off x="4636903" y="1271737"/>
          <a:ext cx="397574" cy="39756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90062" y="3686376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2960841" y="3276280"/>
          <a:ext cx="287875" cy="28815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Упутство Министарства финансија за припрему одлуке о буџету за </a:t>
          </a:r>
          <a:r>
            <a:rPr lang="sr-Cyrl-RS" sz="1400" kern="1200" dirty="0" smtClean="0"/>
            <a:t>202</a:t>
          </a:r>
          <a:r>
            <a:rPr lang="en-US" sz="1400" kern="1200" dirty="0" smtClean="0"/>
            <a:t>1</a:t>
          </a:r>
          <a:r>
            <a:rPr lang="sr-Cyrl-RS" sz="1400" kern="1200" dirty="0" smtClean="0"/>
            <a:t>. </a:t>
          </a:r>
          <a:r>
            <a:rPr lang="sr-Cyrl-RS" sz="1400" kern="1200" dirty="0"/>
            <a:t>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kern="1200" dirty="0"/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2168" y="334821"/>
          <a:ext cx="1083108" cy="10831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/>
            <a:t>Средства из буџета општине </a:t>
          </a:r>
          <a:r>
            <a:rPr lang="sr-Cyrl-RS" sz="800" kern="1200" dirty="0" smtClean="0"/>
            <a:t>3.117.465.507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160785" y="493438"/>
        <a:ext cx="765874" cy="765874"/>
      </dsp:txXfrm>
    </dsp:sp>
    <dsp:sp modelId="{98F3E7AB-6934-48FA-B82F-FBEAF1B2375D}">
      <dsp:nvSpPr>
        <dsp:cNvPr id="0" name=""/>
        <dsp:cNvSpPr/>
      </dsp:nvSpPr>
      <dsp:spPr>
        <a:xfrm>
          <a:off x="1173225" y="562274"/>
          <a:ext cx="628202" cy="628202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256493" y="802498"/>
        <a:ext cx="461666" cy="147754"/>
      </dsp:txXfrm>
    </dsp:sp>
    <dsp:sp modelId="{2F60A798-586E-4E47-B649-25F047F36835}">
      <dsp:nvSpPr>
        <dsp:cNvPr id="0" name=""/>
        <dsp:cNvSpPr/>
      </dsp:nvSpPr>
      <dsp:spPr>
        <a:xfrm>
          <a:off x="1889376" y="334821"/>
          <a:ext cx="1083108" cy="1083108"/>
        </a:xfrm>
        <a:prstGeom prst="ellipse">
          <a:avLst/>
        </a:prstGeom>
        <a:solidFill>
          <a:schemeClr val="accent4">
            <a:hueOff val="-906222"/>
            <a:satOff val="-1409"/>
            <a:lumOff val="71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/>
            <a:t>Пренета средства из ранијих година</a:t>
          </a:r>
          <a:r>
            <a:rPr lang="sr-Cyrl-RS" sz="800" kern="1200" dirty="0">
              <a:solidFill>
                <a:srgbClr val="FF0000"/>
              </a:solidFill>
            </a:rPr>
            <a:t> </a:t>
          </a:r>
          <a:r>
            <a:rPr lang="sr-Cyrl-RS" sz="800" kern="1200" dirty="0" smtClean="0">
              <a:solidFill>
                <a:srgbClr val="FF0000"/>
              </a:solidFill>
            </a:rPr>
            <a:t>533.907.515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2047993" y="493438"/>
        <a:ext cx="765874" cy="765874"/>
      </dsp:txXfrm>
    </dsp:sp>
    <dsp:sp modelId="{41F09F99-3DCC-47E4-9188-F7D103A1F6E3}">
      <dsp:nvSpPr>
        <dsp:cNvPr id="0" name=""/>
        <dsp:cNvSpPr/>
      </dsp:nvSpPr>
      <dsp:spPr>
        <a:xfrm>
          <a:off x="3060433" y="562274"/>
          <a:ext cx="628202" cy="628202"/>
        </a:xfrm>
        <a:prstGeom prst="mathPlus">
          <a:avLst/>
        </a:prstGeom>
        <a:solidFill>
          <a:schemeClr val="accent4">
            <a:hueOff val="-1359333"/>
            <a:satOff val="-2114"/>
            <a:lumOff val="106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143701" y="802498"/>
        <a:ext cx="461666" cy="147754"/>
      </dsp:txXfrm>
    </dsp:sp>
    <dsp:sp modelId="{6C1FFF0F-B1A4-4C41-B9D3-30452A0DFA4B}">
      <dsp:nvSpPr>
        <dsp:cNvPr id="0" name=""/>
        <dsp:cNvSpPr/>
      </dsp:nvSpPr>
      <dsp:spPr>
        <a:xfrm>
          <a:off x="5395172" y="470664"/>
          <a:ext cx="1648924" cy="916504"/>
        </a:xfrm>
        <a:prstGeom prst="ellipse">
          <a:avLst/>
        </a:prstGeom>
        <a:solidFill>
          <a:schemeClr val="accent4">
            <a:hueOff val="-1812445"/>
            <a:satOff val="-2819"/>
            <a:lumOff val="142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>
              <a:solidFill>
                <a:schemeClr val="bg1"/>
              </a:solidFill>
            </a:rPr>
            <a:t>Укупан буџет општине </a:t>
          </a:r>
          <a:r>
            <a:rPr lang="sr-Cyrl-RS" sz="1300" kern="1200" dirty="0" smtClean="0">
              <a:solidFill>
                <a:schemeClr val="bg1"/>
              </a:solidFill>
            </a:rPr>
            <a:t>3.670.000.000</a:t>
          </a:r>
          <a:endParaRPr lang="en-US" sz="1300" kern="1200" dirty="0">
            <a:solidFill>
              <a:srgbClr val="FF0000"/>
            </a:solidFill>
          </a:endParaRPr>
        </a:p>
      </dsp:txBody>
      <dsp:txXfrm>
        <a:off x="5636651" y="604883"/>
        <a:ext cx="1165966" cy="648066"/>
      </dsp:txXfrm>
    </dsp:sp>
    <dsp:sp modelId="{4F4F87F2-8514-4849-B974-53331EFFA6A3}">
      <dsp:nvSpPr>
        <dsp:cNvPr id="0" name=""/>
        <dsp:cNvSpPr/>
      </dsp:nvSpPr>
      <dsp:spPr>
        <a:xfrm>
          <a:off x="5010236" y="572984"/>
          <a:ext cx="628202" cy="628202"/>
        </a:xfrm>
        <a:prstGeom prst="mathEqual">
          <a:avLst/>
        </a:prstGeom>
        <a:solidFill>
          <a:schemeClr val="accent4">
            <a:hueOff val="-2718667"/>
            <a:satOff val="-4228"/>
            <a:lumOff val="2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093504" y="702394"/>
        <a:ext cx="461666" cy="369382"/>
      </dsp:txXfrm>
    </dsp:sp>
    <dsp:sp modelId="{A6BD896E-4D4C-4AE1-9C22-3ED8631C5A0A}">
      <dsp:nvSpPr>
        <dsp:cNvPr id="0" name=""/>
        <dsp:cNvSpPr/>
      </dsp:nvSpPr>
      <dsp:spPr>
        <a:xfrm>
          <a:off x="3892597" y="342229"/>
          <a:ext cx="1041029" cy="1044939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>
              <a:solidFill>
                <a:schemeClr val="bg1"/>
              </a:solidFill>
            </a:rPr>
            <a:t>Средства из осталих </a:t>
          </a:r>
          <a:r>
            <a:rPr lang="sr-Cyrl-RS" sz="800" kern="1200" dirty="0" smtClean="0">
              <a:solidFill>
                <a:schemeClr val="bg1"/>
              </a:solidFill>
            </a:rPr>
            <a:t>извора </a:t>
          </a:r>
          <a:r>
            <a:rPr lang="en-US" sz="800" kern="1200" dirty="0" smtClean="0">
              <a:solidFill>
                <a:schemeClr val="bg1"/>
              </a:solidFill>
            </a:rPr>
            <a:t>1</a:t>
          </a:r>
          <a:r>
            <a:rPr lang="sr-Cyrl-RS" sz="800" kern="1200" dirty="0" smtClean="0">
              <a:solidFill>
                <a:schemeClr val="bg1"/>
              </a:solidFill>
            </a:rPr>
            <a:t>8.626.978 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4045052" y="495257"/>
        <a:ext cx="736119" cy="7388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130726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Порески приходи</a:t>
          </a:r>
          <a:endParaRPr lang="en-US" sz="1700" b="1" kern="1200" dirty="0"/>
        </a:p>
      </dsp:txBody>
      <dsp:txXfrm>
        <a:off x="4153" y="130726"/>
        <a:ext cx="2124745" cy="336600"/>
      </dsp:txXfrm>
    </dsp:sp>
    <dsp:sp modelId="{02385D1D-92EB-445D-B736-940004751C79}">
      <dsp:nvSpPr>
        <dsp:cNvPr id="0" name=""/>
        <dsp:cNvSpPr/>
      </dsp:nvSpPr>
      <dsp:spPr>
        <a:xfrm>
          <a:off x="2128898" y="4657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46576"/>
          <a:ext cx="5779306" cy="5049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4657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981490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Донације и трансфери</a:t>
          </a:r>
          <a:endParaRPr lang="en-US" sz="1700" b="1" kern="1200" dirty="0"/>
        </a:p>
      </dsp:txBody>
      <dsp:txXfrm>
        <a:off x="4153" y="981490"/>
        <a:ext cx="2124745" cy="536456"/>
      </dsp:txXfrm>
    </dsp:sp>
    <dsp:sp modelId="{0E930D30-96BC-4D43-B65A-EE88C46DBE48}">
      <dsp:nvSpPr>
        <dsp:cNvPr id="0" name=""/>
        <dsp:cNvSpPr/>
      </dsp:nvSpPr>
      <dsp:spPr>
        <a:xfrm>
          <a:off x="2128898" y="612676"/>
          <a:ext cx="424949" cy="127408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612676"/>
          <a:ext cx="5779306" cy="1274083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612676"/>
        <a:ext cx="5779306" cy="1274083"/>
      </dsp:txXfrm>
    </dsp:sp>
    <dsp:sp modelId="{CCB8139E-CA19-491D-9FCD-6BF28923C725}">
      <dsp:nvSpPr>
        <dsp:cNvPr id="0" name=""/>
        <dsp:cNvSpPr/>
      </dsp:nvSpPr>
      <dsp:spPr>
        <a:xfrm>
          <a:off x="4153" y="2126779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Непорески приходи</a:t>
          </a:r>
          <a:endParaRPr lang="en-US" sz="1700" b="1" kern="1200" dirty="0"/>
        </a:p>
      </dsp:txBody>
      <dsp:txXfrm>
        <a:off x="4153" y="2126779"/>
        <a:ext cx="2124745" cy="336600"/>
      </dsp:txXfrm>
    </dsp:sp>
    <dsp:sp modelId="{14D1633C-A097-4A5A-8269-B04E98857E56}">
      <dsp:nvSpPr>
        <dsp:cNvPr id="0" name=""/>
        <dsp:cNvSpPr/>
      </dsp:nvSpPr>
      <dsp:spPr>
        <a:xfrm>
          <a:off x="2128898" y="1947960"/>
          <a:ext cx="424949" cy="6942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1947960"/>
          <a:ext cx="5779306" cy="69423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3827" y="1947960"/>
        <a:ext cx="5779306" cy="694237"/>
      </dsp:txXfrm>
    </dsp:sp>
    <dsp:sp modelId="{9312B733-3AEB-49F6-8245-08553BA2949B}">
      <dsp:nvSpPr>
        <dsp:cNvPr id="0" name=""/>
        <dsp:cNvSpPr/>
      </dsp:nvSpPr>
      <dsp:spPr>
        <a:xfrm>
          <a:off x="4153" y="2703397"/>
          <a:ext cx="2124745" cy="98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Примања од продаје нефинансијске имовине</a:t>
          </a:r>
          <a:endParaRPr lang="en-US" sz="1700" b="1" kern="1200" dirty="0"/>
        </a:p>
      </dsp:txBody>
      <dsp:txXfrm>
        <a:off x="4153" y="2703397"/>
        <a:ext cx="2124745" cy="988762"/>
      </dsp:txXfrm>
    </dsp:sp>
    <dsp:sp modelId="{435AB433-2559-485A-A03D-C32F36288071}">
      <dsp:nvSpPr>
        <dsp:cNvPr id="0" name=""/>
        <dsp:cNvSpPr/>
      </dsp:nvSpPr>
      <dsp:spPr>
        <a:xfrm>
          <a:off x="2128898" y="2703397"/>
          <a:ext cx="424949" cy="9887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703397"/>
          <a:ext cx="5779306" cy="98876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703397"/>
        <a:ext cx="5779306" cy="988762"/>
      </dsp:txXfrm>
    </dsp:sp>
    <dsp:sp modelId="{EFAACCF6-3A6A-4536-89B0-F0A7C44F6BE1}">
      <dsp:nvSpPr>
        <dsp:cNvPr id="0" name=""/>
        <dsp:cNvSpPr/>
      </dsp:nvSpPr>
      <dsp:spPr>
        <a:xfrm>
          <a:off x="4153" y="3753360"/>
          <a:ext cx="2124745" cy="119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Примања од задуживања и  продаје финансијске имовине</a:t>
          </a:r>
          <a:endParaRPr lang="en-US" sz="1700" b="1" kern="1200" dirty="0"/>
        </a:p>
      </dsp:txBody>
      <dsp:txXfrm>
        <a:off x="4153" y="3753360"/>
        <a:ext cx="2124745" cy="1199137"/>
      </dsp:txXfrm>
    </dsp:sp>
    <dsp:sp modelId="{6497CA82-45EE-4BD1-AEB4-CC3961FBFB74}">
      <dsp:nvSpPr>
        <dsp:cNvPr id="0" name=""/>
        <dsp:cNvSpPr/>
      </dsp:nvSpPr>
      <dsp:spPr>
        <a:xfrm>
          <a:off x="2128898" y="3753360"/>
          <a:ext cx="424949" cy="11991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753360"/>
          <a:ext cx="5779306" cy="119913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kern="1200" dirty="0"/>
        </a:p>
      </dsp:txBody>
      <dsp:txXfrm>
        <a:off x="2723827" y="3753360"/>
        <a:ext cx="5779306" cy="1199137"/>
      </dsp:txXfrm>
    </dsp:sp>
    <dsp:sp modelId="{939B76D1-BB33-4E50-9ECD-839FB5787B95}">
      <dsp:nvSpPr>
        <dsp:cNvPr id="0" name=""/>
        <dsp:cNvSpPr/>
      </dsp:nvSpPr>
      <dsp:spPr>
        <a:xfrm>
          <a:off x="4153" y="5013697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Пренета средства из ранијих година</a:t>
          </a:r>
          <a:endParaRPr lang="en-US" sz="1700" b="1" kern="1200" dirty="0"/>
        </a:p>
      </dsp:txBody>
      <dsp:txXfrm>
        <a:off x="4153" y="5013697"/>
        <a:ext cx="2124745" cy="536456"/>
      </dsp:txXfrm>
    </dsp:sp>
    <dsp:sp modelId="{7845F59F-6101-48DE-ABCC-EC5351843F5B}">
      <dsp:nvSpPr>
        <dsp:cNvPr id="0" name=""/>
        <dsp:cNvSpPr/>
      </dsp:nvSpPr>
      <dsp:spPr>
        <a:xfrm>
          <a:off x="2128898" y="5013697"/>
          <a:ext cx="424949" cy="5364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5013697"/>
          <a:ext cx="5779306" cy="53645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Представљају вишак прихода буџета општине који нису потрошени у претходној  буџетској години</a:t>
          </a:r>
          <a:endParaRPr lang="en-US" sz="1400" kern="1200" dirty="0"/>
        </a:p>
      </dsp:txBody>
      <dsp:txXfrm>
        <a:off x="2723827" y="5013697"/>
        <a:ext cx="5779306" cy="5364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998781" y="1069517"/>
          <a:ext cx="2664411" cy="26644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Укупни буџетски приходи и примања  </a:t>
          </a:r>
          <a:r>
            <a:rPr lang="sr-Cyrl-RS" sz="1400" kern="1200" dirty="0" smtClean="0"/>
            <a:t>3</a:t>
          </a:r>
          <a:r>
            <a:rPr lang="en-US" sz="1400" kern="1200" dirty="0" smtClean="0"/>
            <a:t>.</a:t>
          </a:r>
          <a:r>
            <a:rPr lang="sr-Cyrl-RS" sz="1400" kern="1200" dirty="0" smtClean="0"/>
            <a:t>670</a:t>
          </a:r>
          <a:r>
            <a:rPr lang="en-US" sz="1400" kern="1200" dirty="0" smtClean="0"/>
            <a:t>.000</a:t>
          </a:r>
          <a:r>
            <a:rPr lang="sr-Cyrl-RS" sz="1400" kern="1200" dirty="0" smtClean="0"/>
            <a:t>.000динара</a:t>
          </a:r>
          <a:endParaRPr lang="en-US" sz="1400" kern="1200" dirty="0"/>
        </a:p>
      </dsp:txBody>
      <dsp:txXfrm>
        <a:off x="2388975" y="1459711"/>
        <a:ext cx="1884023" cy="1884023"/>
      </dsp:txXfrm>
    </dsp:sp>
    <dsp:sp modelId="{63432802-399F-407F-AC10-7219543A0326}">
      <dsp:nvSpPr>
        <dsp:cNvPr id="0" name=""/>
        <dsp:cNvSpPr/>
      </dsp:nvSpPr>
      <dsp:spPr>
        <a:xfrm>
          <a:off x="2664884" y="475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16"/>
              <a:satOff val="-71"/>
              <a:lumOff val="737"/>
              <a:alphaOff val="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Приходи од  пореза  </a:t>
          </a:r>
          <a:r>
            <a:rPr lang="sr-Cyrl-RS" sz="1000" kern="1200" dirty="0" smtClean="0"/>
            <a:t>762,241,326</a:t>
          </a:r>
          <a:r>
            <a:rPr lang="sr-Cyrl-RS" sz="1000" kern="1200" dirty="0" smtClean="0">
              <a:solidFill>
                <a:srgbClr val="FF0000"/>
              </a:solidFill>
            </a:rPr>
            <a:t>    </a:t>
          </a:r>
          <a:r>
            <a:rPr lang="sr-Cyrl-RS" sz="1000" kern="1200" dirty="0" smtClean="0"/>
            <a:t>   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2859981" y="195572"/>
        <a:ext cx="942011" cy="942011"/>
      </dsp:txXfrm>
    </dsp:sp>
    <dsp:sp modelId="{449BFEB2-6844-4A2C-8DC2-780280CBA079}">
      <dsp:nvSpPr>
        <dsp:cNvPr id="0" name=""/>
        <dsp:cNvSpPr/>
      </dsp:nvSpPr>
      <dsp:spPr>
        <a:xfrm>
          <a:off x="4167563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31"/>
              <a:satOff val="-141"/>
              <a:lumOff val="1474"/>
              <a:alphaOff val="1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/>
            <a:t>Трансфери</a:t>
          </a:r>
          <a:r>
            <a:rPr lang="en-US" sz="1000" kern="1200" dirty="0" smtClean="0"/>
            <a:t> </a:t>
          </a:r>
          <a:r>
            <a:rPr lang="sr-Cyrl-RS" sz="1000" kern="1200" dirty="0" smtClean="0"/>
            <a:t>и донације 363.</a:t>
          </a:r>
          <a:r>
            <a:rPr lang="en-US" sz="1000" kern="1200" dirty="0" smtClean="0"/>
            <a:t>65</a:t>
          </a:r>
          <a:r>
            <a:rPr lang="sr-Cyrl-RS" sz="1000" kern="1200" dirty="0" smtClean="0"/>
            <a:t>9.169</a:t>
          </a:r>
          <a:r>
            <a:rPr lang="sr-Latn-RS" sz="1000" kern="1200" dirty="0" smtClean="0">
              <a:solidFill>
                <a:srgbClr val="FF0000"/>
              </a:solidFill>
            </a:rPr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4362660" y="1063144"/>
        <a:ext cx="942011" cy="942011"/>
      </dsp:txXfrm>
    </dsp:sp>
    <dsp:sp modelId="{9DDE88A7-5745-4E4F-A7A8-F71A4DA0D5F2}">
      <dsp:nvSpPr>
        <dsp:cNvPr id="0" name=""/>
        <dsp:cNvSpPr/>
      </dsp:nvSpPr>
      <dsp:spPr>
        <a:xfrm>
          <a:off x="4180089" y="2589143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47"/>
              <a:satOff val="-212"/>
              <a:lumOff val="2212"/>
              <a:alphaOff val="1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Други приходи  </a:t>
          </a:r>
          <a:r>
            <a:rPr lang="sr-Cyrl-RS" sz="1000" kern="1200" dirty="0" smtClean="0"/>
            <a:t>2.005.381.990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4375186" y="2784240"/>
        <a:ext cx="942011" cy="942011"/>
      </dsp:txXfrm>
    </dsp:sp>
    <dsp:sp modelId="{72DE4213-15E1-4436-8045-C055E8A54EDE}">
      <dsp:nvSpPr>
        <dsp:cNvPr id="0" name=""/>
        <dsp:cNvSpPr/>
      </dsp:nvSpPr>
      <dsp:spPr>
        <a:xfrm>
          <a:off x="2664884" y="3470764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63"/>
              <a:satOff val="-283"/>
              <a:lumOff val="2949"/>
              <a:alphaOff val="2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продаје нефинансијске имовине  </a:t>
          </a:r>
          <a:r>
            <a:rPr lang="sr-Cyrl-RS" sz="1000" kern="1200" dirty="0" smtClean="0"/>
            <a:t>4.810.000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2859981" y="3665861"/>
        <a:ext cx="942011" cy="942011"/>
      </dsp:txXfrm>
    </dsp:sp>
    <dsp:sp modelId="{91CFC9CD-FF79-40EF-A271-A8DBB0423AC2}">
      <dsp:nvSpPr>
        <dsp:cNvPr id="0" name=""/>
        <dsp:cNvSpPr/>
      </dsp:nvSpPr>
      <dsp:spPr>
        <a:xfrm>
          <a:off x="1162204" y="2603192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78"/>
              <a:satOff val="-353"/>
              <a:lumOff val="3686"/>
              <a:alphaOff val="2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продаје финансијске имовине  </a:t>
          </a:r>
          <a:r>
            <a:rPr lang="sr-Cyrl-RS" sz="1000" kern="1200" dirty="0" smtClean="0"/>
            <a:t>динара</a:t>
          </a:r>
          <a:endParaRPr lang="en-US" sz="1000" kern="1200" dirty="0"/>
        </a:p>
      </dsp:txBody>
      <dsp:txXfrm>
        <a:off x="1357301" y="2798289"/>
        <a:ext cx="942011" cy="942011"/>
      </dsp:txXfrm>
    </dsp:sp>
    <dsp:sp modelId="{FC69A2CE-A671-47B5-8CD8-544465E52E9C}">
      <dsp:nvSpPr>
        <dsp:cNvPr id="0" name=""/>
        <dsp:cNvSpPr/>
      </dsp:nvSpPr>
      <dsp:spPr>
        <a:xfrm>
          <a:off x="1162204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94"/>
              <a:satOff val="-424"/>
              <a:lumOff val="4423"/>
              <a:alphaOff val="3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Пренета средства из ранијих година</a:t>
          </a:r>
          <a:r>
            <a:rPr lang="sr-Latn-RS" sz="1000" kern="1200" dirty="0"/>
            <a:t> </a:t>
          </a:r>
          <a:r>
            <a:rPr lang="sr-Cyrl-RS" sz="1000" kern="1200" dirty="0" smtClean="0"/>
            <a:t>533.907.515</a:t>
          </a:r>
          <a:r>
            <a:rPr lang="sr-Latn-RS" sz="1000" kern="1200" dirty="0" smtClean="0"/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1357301" y="1063144"/>
        <a:ext cx="942011" cy="942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87524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Расходи за запослене</a:t>
          </a:r>
          <a:endParaRPr lang="en-US" sz="1300" b="1" kern="1200" dirty="0"/>
        </a:p>
      </dsp:txBody>
      <dsp:txXfrm>
        <a:off x="0" y="187524"/>
        <a:ext cx="2052807" cy="257400"/>
      </dsp:txXfrm>
    </dsp:sp>
    <dsp:sp modelId="{02385D1D-92EB-445D-B736-940004751C79}">
      <dsp:nvSpPr>
        <dsp:cNvPr id="0" name=""/>
        <dsp:cNvSpPr/>
      </dsp:nvSpPr>
      <dsp:spPr>
        <a:xfrm>
          <a:off x="2052807" y="78933"/>
          <a:ext cx="410561" cy="4745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27593" y="78933"/>
          <a:ext cx="5583635" cy="474581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27593" y="78933"/>
        <a:ext cx="5583635" cy="474581"/>
      </dsp:txXfrm>
    </dsp:sp>
    <dsp:sp modelId="{F40D94EA-52E0-4740-A924-EAF350BDF213}">
      <dsp:nvSpPr>
        <dsp:cNvPr id="0" name=""/>
        <dsp:cNvSpPr/>
      </dsp:nvSpPr>
      <dsp:spPr>
        <a:xfrm>
          <a:off x="0" y="801408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Коришћење роба и услуга </a:t>
          </a:r>
          <a:endParaRPr lang="en-US" sz="1300" kern="1200" dirty="0"/>
        </a:p>
      </dsp:txBody>
      <dsp:txXfrm>
        <a:off x="0" y="801408"/>
        <a:ext cx="2052807" cy="257400"/>
      </dsp:txXfrm>
    </dsp:sp>
    <dsp:sp modelId="{0E930D30-96BC-4D43-B65A-EE88C46DBE48}">
      <dsp:nvSpPr>
        <dsp:cNvPr id="0" name=""/>
        <dsp:cNvSpPr/>
      </dsp:nvSpPr>
      <dsp:spPr>
        <a:xfrm>
          <a:off x="2052807" y="600314"/>
          <a:ext cx="410561" cy="6595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27593" y="600314"/>
          <a:ext cx="5583635" cy="659587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27593" y="600314"/>
        <a:ext cx="5583635" cy="659587"/>
      </dsp:txXfrm>
    </dsp:sp>
    <dsp:sp modelId="{CCB8139E-CA19-491D-9FCD-6BF28923C725}">
      <dsp:nvSpPr>
        <dsp:cNvPr id="0" name=""/>
        <dsp:cNvSpPr/>
      </dsp:nvSpPr>
      <dsp:spPr>
        <a:xfrm>
          <a:off x="0" y="1596277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Дотације и трансфери</a:t>
          </a:r>
          <a:endParaRPr lang="en-US" sz="1300" b="1" kern="1200" dirty="0"/>
        </a:p>
      </dsp:txBody>
      <dsp:txXfrm>
        <a:off x="0" y="1596277"/>
        <a:ext cx="2052807" cy="257400"/>
      </dsp:txXfrm>
    </dsp:sp>
    <dsp:sp modelId="{14D1633C-A097-4A5A-8269-B04E98857E56}">
      <dsp:nvSpPr>
        <dsp:cNvPr id="0" name=""/>
        <dsp:cNvSpPr/>
      </dsp:nvSpPr>
      <dsp:spPr>
        <a:xfrm>
          <a:off x="2052807" y="1306702"/>
          <a:ext cx="410561" cy="8365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27593" y="1306702"/>
          <a:ext cx="5583635" cy="83655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27593" y="1306702"/>
        <a:ext cx="5583635" cy="836550"/>
      </dsp:txXfrm>
    </dsp:sp>
    <dsp:sp modelId="{9312B733-3AEB-49F6-8245-08553BA2949B}">
      <dsp:nvSpPr>
        <dsp:cNvPr id="0" name=""/>
        <dsp:cNvSpPr/>
      </dsp:nvSpPr>
      <dsp:spPr>
        <a:xfrm>
          <a:off x="0" y="2298643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Остали расходи</a:t>
          </a:r>
          <a:endParaRPr lang="en-US" sz="1300" b="1" kern="1200" dirty="0"/>
        </a:p>
      </dsp:txBody>
      <dsp:txXfrm>
        <a:off x="0" y="2298643"/>
        <a:ext cx="2052807" cy="257400"/>
      </dsp:txXfrm>
    </dsp:sp>
    <dsp:sp modelId="{435AB433-2559-485A-A03D-C32F36288071}">
      <dsp:nvSpPr>
        <dsp:cNvPr id="0" name=""/>
        <dsp:cNvSpPr/>
      </dsp:nvSpPr>
      <dsp:spPr>
        <a:xfrm>
          <a:off x="2052807" y="2190052"/>
          <a:ext cx="410561" cy="4745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27593" y="2190052"/>
          <a:ext cx="5583635" cy="47458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</a:t>
          </a:r>
          <a:r>
            <a:rPr lang="sr-Cyrl-RS" sz="1400" kern="1200" dirty="0" smtClean="0"/>
            <a:t>казне,накнаду штете</a:t>
          </a:r>
          <a:endParaRPr lang="en-US" sz="1400" kern="1200" dirty="0"/>
        </a:p>
      </dsp:txBody>
      <dsp:txXfrm>
        <a:off x="2627593" y="2190052"/>
        <a:ext cx="5583635" cy="474581"/>
      </dsp:txXfrm>
    </dsp:sp>
    <dsp:sp modelId="{EFAACCF6-3A6A-4536-89B0-F0A7C44F6BE1}">
      <dsp:nvSpPr>
        <dsp:cNvPr id="0" name=""/>
        <dsp:cNvSpPr/>
      </dsp:nvSpPr>
      <dsp:spPr>
        <a:xfrm>
          <a:off x="0" y="2820024"/>
          <a:ext cx="2054814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Субвенције</a:t>
          </a:r>
          <a:endParaRPr lang="en-US" sz="1300" b="1" kern="1200" dirty="0"/>
        </a:p>
      </dsp:txBody>
      <dsp:txXfrm>
        <a:off x="0" y="2820024"/>
        <a:ext cx="2054814" cy="257400"/>
      </dsp:txXfrm>
    </dsp:sp>
    <dsp:sp modelId="{6497CA82-45EE-4BD1-AEB4-CC3961FBFB74}">
      <dsp:nvSpPr>
        <dsp:cNvPr id="0" name=""/>
        <dsp:cNvSpPr/>
      </dsp:nvSpPr>
      <dsp:spPr>
        <a:xfrm>
          <a:off x="2054813" y="2711433"/>
          <a:ext cx="410962" cy="4745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0161" y="2711433"/>
          <a:ext cx="5589094" cy="47458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</a:t>
          </a:r>
          <a:r>
            <a:rPr lang="ru-RU" sz="1400" kern="1200" dirty="0" smtClean="0"/>
            <a:t>јавним предузећима,</a:t>
          </a:r>
          <a:r>
            <a:rPr lang="sr-Cyrl-RS" sz="1400" kern="1200" dirty="0" smtClean="0"/>
            <a:t>ПД „</a:t>
          </a:r>
          <a:r>
            <a:rPr lang="ru-RU" sz="1400" kern="1200" dirty="0" smtClean="0"/>
            <a:t>Еко-аграр», </a:t>
          </a:r>
          <a:r>
            <a:rPr lang="ru-RU" sz="1400" kern="1200" dirty="0"/>
            <a:t>пољопривредним </a:t>
          </a:r>
          <a:r>
            <a:rPr lang="ru-RU" sz="1400" kern="1200" dirty="0" smtClean="0"/>
            <a:t>произвођачима,субвенције за информисање.</a:t>
          </a:r>
          <a:endParaRPr lang="en-US" sz="1400" kern="1200" dirty="0"/>
        </a:p>
      </dsp:txBody>
      <dsp:txXfrm>
        <a:off x="2630161" y="2711433"/>
        <a:ext cx="5589094" cy="474581"/>
      </dsp:txXfrm>
    </dsp:sp>
    <dsp:sp modelId="{939B76D1-BB33-4E50-9ECD-839FB5787B95}">
      <dsp:nvSpPr>
        <dsp:cNvPr id="0" name=""/>
        <dsp:cNvSpPr/>
      </dsp:nvSpPr>
      <dsp:spPr>
        <a:xfrm>
          <a:off x="0" y="3795877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Социјална заштита</a:t>
          </a:r>
          <a:endParaRPr lang="en-US" sz="1300" b="1" kern="1200" dirty="0"/>
        </a:p>
      </dsp:txBody>
      <dsp:txXfrm>
        <a:off x="0" y="3795877"/>
        <a:ext cx="2052807" cy="257400"/>
      </dsp:txXfrm>
    </dsp:sp>
    <dsp:sp modelId="{7845F59F-6101-48DE-ABCC-EC5351843F5B}">
      <dsp:nvSpPr>
        <dsp:cNvPr id="0" name=""/>
        <dsp:cNvSpPr/>
      </dsp:nvSpPr>
      <dsp:spPr>
        <a:xfrm>
          <a:off x="2052807" y="3232814"/>
          <a:ext cx="410561" cy="13835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27593" y="3232814"/>
          <a:ext cx="5583635" cy="138352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</a:t>
          </a:r>
          <a:r>
            <a:rPr lang="sr-Cyrl-RS" sz="1400" kern="1200" dirty="0" smtClean="0"/>
            <a:t>грађана(Помоћ у кући за стара лица,Лични пратиоц и помоћ у кући за децу са сметњама </a:t>
          </a:r>
          <a:r>
            <a:rPr lang="sr-Cyrl-RS" sz="1400" kern="1200" smtClean="0"/>
            <a:t>у развоју,накнаде за превоз пензионера и социјално угроженог становништва,услуге боравка деце и домски смештај за децу ометену у развоју, накнаде за рођење деце и накнада за вантелесну оплодњу,једнократне новчане помоћи)</a:t>
          </a:r>
          <a:endParaRPr lang="en-US" sz="1400" kern="1200" dirty="0"/>
        </a:p>
      </dsp:txBody>
      <dsp:txXfrm>
        <a:off x="2627593" y="3232814"/>
        <a:ext cx="5583635" cy="1383525"/>
      </dsp:txXfrm>
    </dsp:sp>
    <dsp:sp modelId="{B471A916-B6F4-4017-A447-E2C98CEE19B9}">
      <dsp:nvSpPr>
        <dsp:cNvPr id="0" name=""/>
        <dsp:cNvSpPr/>
      </dsp:nvSpPr>
      <dsp:spPr>
        <a:xfrm>
          <a:off x="0" y="4755643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Буџетска резерва</a:t>
          </a:r>
          <a:endParaRPr lang="en-US" sz="1300" b="1" kern="1200" dirty="0"/>
        </a:p>
      </dsp:txBody>
      <dsp:txXfrm>
        <a:off x="0" y="4755643"/>
        <a:ext cx="2052807" cy="257400"/>
      </dsp:txXfrm>
    </dsp:sp>
    <dsp:sp modelId="{7F976215-9D17-4223-A92A-D3302071B429}">
      <dsp:nvSpPr>
        <dsp:cNvPr id="0" name=""/>
        <dsp:cNvSpPr/>
      </dsp:nvSpPr>
      <dsp:spPr>
        <a:xfrm>
          <a:off x="2052807" y="4663139"/>
          <a:ext cx="410561" cy="44240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27593" y="4663139"/>
          <a:ext cx="5583635" cy="44240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b="1" kern="1200" dirty="0"/>
            <a:t>Буџетска резерва </a:t>
          </a:r>
          <a:r>
            <a:rPr lang="sr-Cyrl-RS" sz="13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300" kern="1200" dirty="0"/>
        </a:p>
      </dsp:txBody>
      <dsp:txXfrm>
        <a:off x="2627593" y="4663139"/>
        <a:ext cx="5583635" cy="442406"/>
      </dsp:txXfrm>
    </dsp:sp>
    <dsp:sp modelId="{320B77C6-F8A0-4CEB-8B55-79E4A1BAF9E9}">
      <dsp:nvSpPr>
        <dsp:cNvPr id="0" name=""/>
        <dsp:cNvSpPr/>
      </dsp:nvSpPr>
      <dsp:spPr>
        <a:xfrm>
          <a:off x="0" y="5329308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Капитални издаци</a:t>
          </a:r>
          <a:endParaRPr lang="en-US" sz="1300" b="1" kern="1200" dirty="0"/>
        </a:p>
      </dsp:txBody>
      <dsp:txXfrm>
        <a:off x="0" y="5329308"/>
        <a:ext cx="2052807" cy="257400"/>
      </dsp:txXfrm>
    </dsp:sp>
    <dsp:sp modelId="{803A06C6-F698-48F4-A91D-0B2B17EECBA4}">
      <dsp:nvSpPr>
        <dsp:cNvPr id="0" name=""/>
        <dsp:cNvSpPr/>
      </dsp:nvSpPr>
      <dsp:spPr>
        <a:xfrm>
          <a:off x="2052807" y="5152346"/>
          <a:ext cx="410561" cy="6113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27593" y="5152346"/>
          <a:ext cx="5583635" cy="61132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b="1" kern="1200" dirty="0"/>
            <a:t>Капитални издаци </a:t>
          </a:r>
          <a:r>
            <a:rPr lang="sr-Cyrl-RS" sz="13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300" kern="1200" dirty="0"/>
        </a:p>
      </dsp:txBody>
      <dsp:txXfrm>
        <a:off x="2627593" y="5152346"/>
        <a:ext cx="5583635" cy="611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177A51-6661-464F-AF3F-5F9E5897B61D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dirty="0"/>
              <a:t>ГРАЂАНСКИ ВОДИЧ КРОЗ ОДЛУКУ О БУЏЕТУ за </a:t>
            </a:r>
            <a:r>
              <a:rPr lang="sr-Cyrl-RS" dirty="0" smtClean="0"/>
              <a:t>20</a:t>
            </a:r>
            <a:r>
              <a:rPr lang="en-US" dirty="0" smtClean="0"/>
              <a:t>21</a:t>
            </a:r>
            <a:r>
              <a:rPr lang="sr-Cyrl-RS" dirty="0" smtClean="0"/>
              <a:t>. годину </a:t>
            </a:r>
            <a:r>
              <a:rPr lang="en-US" dirty="0" smtClean="0"/>
              <a:t> </a:t>
            </a:r>
            <a:r>
              <a:rPr lang="sr-Cyrl-RS" dirty="0" smtClean="0"/>
              <a:t>РЕБАЛАНС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204932" cy="11041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3005138"/>
            <a:ext cx="4292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107456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</a:t>
            </a:r>
            <a:r>
              <a:rPr lang="sr-Cyrl-RS" sz="3000" b="1" dirty="0" smtClean="0"/>
              <a:t>202</a:t>
            </a:r>
            <a:r>
              <a:rPr lang="en-US" sz="3000" b="1" dirty="0" smtClean="0"/>
              <a:t>1</a:t>
            </a:r>
            <a:r>
              <a:rPr lang="sr-Cyrl-RS" sz="3000" b="1" dirty="0" smtClean="0"/>
              <a:t>. годину – РЕБАЛАНС </a:t>
            </a:r>
            <a:r>
              <a:rPr lang="en-US" sz="3000" b="1" dirty="0" smtClean="0"/>
              <a:t>II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23071824"/>
              </p:ext>
            </p:extLst>
          </p:nvPr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900" b="1" dirty="0"/>
              <a:t>Структура планираних прихода и примања за </a:t>
            </a:r>
            <a:r>
              <a:rPr lang="sr-Cyrl-RS" sz="2900" b="1" dirty="0" smtClean="0"/>
              <a:t>202</a:t>
            </a:r>
            <a:r>
              <a:rPr lang="en-US" sz="2900" b="1" dirty="0" smtClean="0"/>
              <a:t>1</a:t>
            </a:r>
            <a:r>
              <a:rPr lang="sr-Cyrl-RS" sz="2900" b="1" dirty="0" smtClean="0"/>
              <a:t>. годину – Ребаланс </a:t>
            </a:r>
            <a:r>
              <a:rPr lang="en-US" sz="2900" b="1" dirty="0" smtClean="0"/>
              <a:t>ii</a:t>
            </a:r>
            <a:r>
              <a:rPr lang="sr-Cyrl-RS" sz="2900" b="1" dirty="0" smtClean="0"/>
              <a:t>– у процентима</a:t>
            </a:r>
            <a:endParaRPr lang="en-US" sz="2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820846"/>
              </p:ext>
            </p:extLst>
          </p:nvPr>
        </p:nvGraphicFramePr>
        <p:xfrm>
          <a:off x="971600" y="1484784"/>
          <a:ext cx="734481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200602"/>
              </p:ext>
            </p:extLst>
          </p:nvPr>
        </p:nvGraphicFramePr>
        <p:xfrm>
          <a:off x="1043608" y="1484784"/>
          <a:ext cx="727280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18396"/>
              </p:ext>
            </p:extLst>
          </p:nvPr>
        </p:nvGraphicFramePr>
        <p:xfrm>
          <a:off x="1043608" y="1556792"/>
          <a:ext cx="7272807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992603"/>
              </p:ext>
            </p:extLst>
          </p:nvPr>
        </p:nvGraphicFramePr>
        <p:xfrm>
          <a:off x="1043608" y="1484784"/>
          <a:ext cx="734481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978775" cy="1143000"/>
          </a:xfrm>
        </p:spPr>
        <p:txBody>
          <a:bodyPr>
            <a:normAutofit/>
          </a:bodyPr>
          <a:lstStyle/>
          <a:p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en-US" dirty="0" smtClean="0"/>
              <a:t>20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  <a:endParaRPr 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1509713"/>
            <a:ext cx="8229600" cy="1130300"/>
          </a:xfrm>
        </p:spPr>
        <p:txBody>
          <a:bodyPr>
            <a:normAutofit/>
          </a:bodyPr>
          <a:lstStyle/>
          <a:p>
            <a:pPr algn="just"/>
            <a:r>
              <a:rPr lang="sr-Cyrl-RS" dirty="0"/>
              <a:t>Укупни приходи и примања наше општине у </a:t>
            </a:r>
            <a:r>
              <a:rPr lang="sr-Cyrl-RS" dirty="0" smtClean="0"/>
              <a:t>20</a:t>
            </a:r>
            <a:r>
              <a:rPr lang="en-US" dirty="0" smtClean="0"/>
              <a:t>21</a:t>
            </a:r>
            <a:r>
              <a:rPr lang="sr-Cyrl-RS" dirty="0" smtClean="0"/>
              <a:t>. години</a:t>
            </a:r>
            <a:r>
              <a:rPr lang="en-US" dirty="0" smtClean="0"/>
              <a:t> </a:t>
            </a:r>
            <a:r>
              <a:rPr lang="sr-Cyrl-RS" dirty="0" smtClean="0"/>
              <a:t>по ребалансу</a:t>
            </a:r>
            <a:r>
              <a:rPr lang="en-US" dirty="0" smtClean="0"/>
              <a:t> II</a:t>
            </a:r>
            <a:r>
              <a:rPr lang="sr-Cyrl-RS" dirty="0" smtClean="0"/>
              <a:t> </a:t>
            </a:r>
            <a:r>
              <a:rPr lang="sr-Cyrl-RS" dirty="0"/>
              <a:t>су се </a:t>
            </a:r>
            <a:r>
              <a:rPr lang="sr-Cyrl-RS" dirty="0" smtClean="0"/>
              <a:t>повећали</a:t>
            </a:r>
            <a:r>
              <a:rPr lang="sr-Cyrl-RS" b="1" dirty="0" smtClean="0"/>
              <a:t> </a:t>
            </a:r>
            <a:r>
              <a:rPr lang="sr-Cyrl-RS" dirty="0"/>
              <a:t>у односу на последњу измену Одлуке о буџету за </a:t>
            </a:r>
            <a:r>
              <a:rPr lang="sr-Cyrl-RS" dirty="0" smtClean="0"/>
              <a:t>2020. </a:t>
            </a:r>
            <a:r>
              <a:rPr lang="sr-Cyrl-RS" dirty="0"/>
              <a:t>годину за</a:t>
            </a:r>
            <a:r>
              <a:rPr lang="sr-Cyrl-RS" b="1" dirty="0"/>
              <a:t> </a:t>
            </a:r>
            <a:r>
              <a:rPr lang="sr-Cyrl-RS" b="1" dirty="0" smtClean="0"/>
              <a:t>1.477</a:t>
            </a:r>
            <a:r>
              <a:rPr lang="sr-Cyrl-RS" dirty="0" smtClean="0"/>
              <a:t>.</a:t>
            </a:r>
            <a:r>
              <a:rPr lang="sr-Cyrl-RS" b="1" dirty="0" smtClean="0"/>
              <a:t>000.000 </a:t>
            </a:r>
            <a:r>
              <a:rPr lang="sr-Cyrl-RS" dirty="0"/>
              <a:t>динара, односно за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67,35</a:t>
            </a:r>
            <a:r>
              <a:rPr lang="sr-Cyrl-RS" b="1" dirty="0" smtClean="0"/>
              <a:t>%</a:t>
            </a:r>
            <a:r>
              <a:rPr lang="sr-Cyrl-R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664F881-777B-4844-A78D-FC8E175A652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514475" y="5157193"/>
            <a:ext cx="7629526" cy="1045170"/>
          </a:xfrm>
        </p:spPr>
        <p:txBody>
          <a:bodyPr>
            <a:normAutofit fontScale="92500"/>
          </a:bodyPr>
          <a:lstStyle/>
          <a:p>
            <a:pPr marL="0" lvl="0" indent="0"/>
            <a:r>
              <a:rPr lang="sr-Cyrl-RS" sz="2400" dirty="0" smtClean="0">
                <a:solidFill>
                  <a:srgbClr val="002060"/>
                </a:solidFill>
              </a:rPr>
              <a:t>Непорески </a:t>
            </a:r>
            <a:r>
              <a:rPr lang="sr-Cyrl-RS" sz="2400" dirty="0">
                <a:solidFill>
                  <a:srgbClr val="002060"/>
                </a:solidFill>
              </a:rPr>
              <a:t>приходи </a:t>
            </a:r>
            <a:r>
              <a:rPr lang="sr-Cyrl-RS" sz="2400" dirty="0"/>
              <a:t>су</a:t>
            </a:r>
            <a:r>
              <a:rPr lang="sr-Cyrl-RS" sz="2400" dirty="0">
                <a:solidFill>
                  <a:srgbClr val="FF0000"/>
                </a:solidFill>
              </a:rPr>
              <a:t> </a:t>
            </a:r>
            <a:r>
              <a:rPr lang="sr-Cyrl-RS" sz="2400" dirty="0" smtClean="0"/>
              <a:t>повећани </a:t>
            </a:r>
            <a:r>
              <a:rPr lang="sr-Cyrl-RS" sz="2400" dirty="0"/>
              <a:t>за </a:t>
            </a:r>
            <a:r>
              <a:rPr lang="sr-Cyrl-RS" sz="2400" dirty="0" smtClean="0"/>
              <a:t>815.123.187 </a:t>
            </a:r>
            <a:r>
              <a:rPr lang="sr-Cyrl-RS" sz="2400" dirty="0"/>
              <a:t>динара</a:t>
            </a:r>
            <a:r>
              <a:rPr lang="sr-Cyrl-RS" sz="2400" dirty="0" smtClean="0"/>
              <a:t>.</a:t>
            </a:r>
          </a:p>
          <a:p>
            <a:pPr marL="0" indent="0"/>
            <a:r>
              <a:rPr lang="sr-Cyrl-RS" sz="2400" dirty="0">
                <a:solidFill>
                  <a:srgbClr val="002060"/>
                </a:solidFill>
              </a:rPr>
              <a:t>Суфицит</a:t>
            </a:r>
            <a:r>
              <a:rPr lang="sr-Cyrl-RS" sz="2400" dirty="0"/>
              <a:t> је </a:t>
            </a:r>
            <a:r>
              <a:rPr lang="sr-Cyrl-RS" sz="2400" dirty="0" smtClean="0"/>
              <a:t>повећан </a:t>
            </a:r>
            <a:r>
              <a:rPr lang="sr-Cyrl-RS" sz="2400" dirty="0"/>
              <a:t>за </a:t>
            </a:r>
            <a:r>
              <a:rPr lang="sr-Cyrl-RS" sz="2400" dirty="0" smtClean="0"/>
              <a:t>376.808.009 </a:t>
            </a:r>
            <a:r>
              <a:rPr lang="sr-Cyrl-RS" sz="2400" dirty="0"/>
              <a:t>динара</a:t>
            </a:r>
          </a:p>
          <a:p>
            <a:pPr marL="0" lvl="0" indent="0"/>
            <a:endParaRPr lang="en-US" sz="2400" dirty="0"/>
          </a:p>
          <a:p>
            <a:pPr marL="0" indent="0">
              <a:buNone/>
            </a:pPr>
            <a:endParaRPr lang="sr-Cyrl-RS" sz="2400" b="1" dirty="0" smtClean="0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2204864"/>
            <a:ext cx="612122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endParaRPr lang="sr-Cyrl-RS" sz="2000" b="1" dirty="0" smtClean="0">
              <a:solidFill>
                <a:srgbClr val="002060"/>
              </a:solidFill>
            </a:endParaRPr>
          </a:p>
          <a:p>
            <a:pPr marL="0" indent="0"/>
            <a:r>
              <a:rPr lang="sr-Cyrl-RS" sz="2000" b="1" dirty="0" smtClean="0">
                <a:solidFill>
                  <a:schemeClr val="accent6"/>
                </a:solidFill>
              </a:rPr>
              <a:t>Порески </a:t>
            </a:r>
            <a:r>
              <a:rPr lang="sr-Cyrl-RS" sz="2000" b="1" dirty="0">
                <a:solidFill>
                  <a:schemeClr val="accent6"/>
                </a:solidFill>
              </a:rPr>
              <a:t>приходи </a:t>
            </a:r>
            <a:r>
              <a:rPr lang="sr-Cyrl-RS" sz="2000" dirty="0"/>
              <a:t>су </a:t>
            </a:r>
            <a:r>
              <a:rPr lang="sr-Cyrl-RS" sz="2000" dirty="0" smtClean="0"/>
              <a:t>повећани </a:t>
            </a:r>
            <a:r>
              <a:rPr lang="sr-Cyrl-RS" sz="2000" dirty="0"/>
              <a:t>за </a:t>
            </a:r>
            <a:r>
              <a:rPr lang="sr-Cyrl-RS" sz="2000" dirty="0" smtClean="0"/>
              <a:t>50.578.826</a:t>
            </a:r>
            <a:endParaRPr lang="sr-Cyrl-RS" sz="2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Cyrl-RS" sz="2200" b="1" dirty="0" smtClean="0">
                <a:solidFill>
                  <a:schemeClr val="accent6"/>
                </a:solidFill>
              </a:rPr>
              <a:t>Трансфери</a:t>
            </a:r>
            <a:r>
              <a:rPr lang="en-US" sz="2200" b="1" dirty="0" smtClean="0">
                <a:solidFill>
                  <a:schemeClr val="accent6"/>
                </a:solidFill>
              </a:rPr>
              <a:t> </a:t>
            </a:r>
            <a:r>
              <a:rPr lang="sr-Cyrl-RS" sz="2200" b="1" dirty="0" smtClean="0">
                <a:solidFill>
                  <a:schemeClr val="accent6"/>
                </a:solidFill>
              </a:rPr>
              <a:t>и донације</a:t>
            </a:r>
            <a:r>
              <a:rPr lang="sr-Cyrl-RS" sz="2200" dirty="0" smtClean="0">
                <a:solidFill>
                  <a:schemeClr val="accent6"/>
                </a:solidFill>
              </a:rPr>
              <a:t> </a:t>
            </a:r>
            <a:r>
              <a:rPr lang="sr-Cyrl-RS" sz="2200" dirty="0"/>
              <a:t>су </a:t>
            </a:r>
            <a:r>
              <a:rPr lang="sr-Cyrl-RS" sz="2200" dirty="0" smtClean="0"/>
              <a:t>повећани </a:t>
            </a:r>
            <a:r>
              <a:rPr lang="sr-Cyrl-RS" sz="2200" dirty="0"/>
              <a:t>за </a:t>
            </a:r>
            <a:r>
              <a:rPr lang="sr-Cyrl-RS" sz="2200" dirty="0" smtClean="0"/>
              <a:t>230.229.978 </a:t>
            </a:r>
            <a:r>
              <a:rPr lang="sr-Cyrl-RS" sz="2200" dirty="0"/>
              <a:t>динара</a:t>
            </a:r>
            <a:r>
              <a:rPr lang="sr-Cyrl-RS" sz="2200" dirty="0" smtClean="0"/>
              <a:t>.</a:t>
            </a:r>
            <a:r>
              <a:rPr lang="sr-Cyrl-RS" sz="2200" b="1" dirty="0">
                <a:solidFill>
                  <a:srgbClr val="0070C0"/>
                </a:solidFill>
              </a:rPr>
              <a:t> </a:t>
            </a:r>
            <a:endParaRPr lang="sr-Cyrl-RS" sz="22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r-Cyrl-RS" sz="2400" b="1" dirty="0" smtClean="0">
                <a:solidFill>
                  <a:schemeClr val="accent6"/>
                </a:solidFill>
              </a:rPr>
              <a:t>Примања од продаје нефинансијске имовине</a:t>
            </a:r>
            <a:r>
              <a:rPr lang="sr-Cyrl-RS" sz="2400" dirty="0" smtClean="0">
                <a:solidFill>
                  <a:schemeClr val="accent6"/>
                </a:solidFill>
              </a:rPr>
              <a:t> </a:t>
            </a:r>
            <a:r>
              <a:rPr lang="sr-Cyrl-RS" sz="2400" dirty="0" smtClean="0"/>
              <a:t>су повећани за 4.260.000.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3319" name="AutoShape 8">
            <a:extLst>
              <a:ext uri="{FF2B5EF4-FFF2-40B4-BE49-F238E27FC236}">
                <a16:creationId xmlns:a16="http://schemas.microsoft.com/office/drawing/2014/main" id="{44DB8CA7-8A08-41B6-B877-2859B67A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5387941"/>
            <a:ext cx="485775" cy="814387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44DB8CA7-8A08-41B6-B877-2859B67A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367" y="2877790"/>
            <a:ext cx="485775" cy="814387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fontScale="92500" lnSpcReduction="2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700" dirty="0" smtClean="0"/>
              <a:t>2021. години по ребалансу </a:t>
            </a:r>
            <a:r>
              <a:rPr lang="en-US" sz="1700" dirty="0" smtClean="0"/>
              <a:t>II</a:t>
            </a:r>
            <a:r>
              <a:rPr lang="sr-Cyrl-RS" sz="1700" dirty="0" smtClean="0"/>
              <a:t> </a:t>
            </a:r>
            <a:r>
              <a:rPr lang="sr-Cyrl-RS" sz="1700" dirty="0"/>
              <a:t>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879812" y="2132856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3.670.000.000 </a:t>
            </a:r>
            <a:r>
              <a:rPr lang="sr-Cyrl-RS" b="1" dirty="0"/>
              <a:t>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644274"/>
              </p:ext>
            </p:extLst>
          </p:nvPr>
        </p:nvGraphicFramePr>
        <p:xfrm>
          <a:off x="467544" y="883753"/>
          <a:ext cx="8219256" cy="5842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 smtClean="0"/>
              <a:t>Структура планираних расхода и издатака </a:t>
            </a:r>
            <a:br>
              <a:rPr lang="sr-Cyrl-RS" sz="3000" b="1" dirty="0" smtClean="0"/>
            </a:br>
            <a:r>
              <a:rPr lang="sr-Cyrl-RS" sz="3000" b="1" dirty="0"/>
              <a:t> </a:t>
            </a:r>
            <a:r>
              <a:rPr lang="sr-Cyrl-RS" sz="3000" b="1" dirty="0" smtClean="0"/>
              <a:t>                      буџета за 202</a:t>
            </a:r>
            <a:r>
              <a:rPr lang="en-US" sz="3000" b="1" smtClean="0"/>
              <a:t>1</a:t>
            </a:r>
            <a:r>
              <a:rPr lang="sr-Cyrl-RS" sz="3000" b="1" smtClean="0"/>
              <a:t>. </a:t>
            </a:r>
            <a:r>
              <a:rPr lang="sr-Cyrl-RS" sz="3000" b="1" dirty="0" smtClean="0"/>
              <a:t>годину-ребаланс </a:t>
            </a:r>
            <a:r>
              <a:rPr lang="en-US" sz="3000" b="1" dirty="0" smtClean="0"/>
              <a:t>ii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36474" y="1469096"/>
            <a:ext cx="4671051" cy="4767466"/>
            <a:chOff x="2236474" y="1469096"/>
            <a:chExt cx="4671051" cy="4767466"/>
          </a:xfrm>
        </p:grpSpPr>
        <p:sp>
          <p:nvSpPr>
            <p:cNvPr id="6" name="Block Arc 5"/>
            <p:cNvSpPr/>
            <p:nvPr/>
          </p:nvSpPr>
          <p:spPr>
            <a:xfrm>
              <a:off x="2863280" y="2052353"/>
              <a:ext cx="3704076" cy="3704076"/>
            </a:xfrm>
            <a:prstGeom prst="blockArc">
              <a:avLst>
                <a:gd name="adj1" fmla="val 13069771"/>
                <a:gd name="adj2" fmla="val 15892869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Block Arc 6"/>
            <p:cNvSpPr/>
            <p:nvPr/>
          </p:nvSpPr>
          <p:spPr>
            <a:xfrm>
              <a:off x="2691521" y="2243902"/>
              <a:ext cx="3704076" cy="3704076"/>
            </a:xfrm>
            <a:prstGeom prst="blockArc">
              <a:avLst>
                <a:gd name="adj1" fmla="val 11148650"/>
                <a:gd name="adj2" fmla="val 13556078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9"/>
                <a:lumOff val="-2353"/>
                <a:alphaOff val="0"/>
              </a:schemeClr>
            </a:fillRef>
            <a:effectRef idx="0">
              <a:schemeClr val="accent3">
                <a:hueOff val="9643083"/>
                <a:satOff val="-14469"/>
                <a:lumOff val="-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Block Arc 7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8100000"/>
                <a:gd name="adj2" fmla="val 108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7"/>
                <a:lumOff val="-1961"/>
                <a:alphaOff val="0"/>
              </a:schemeClr>
            </a:fillRef>
            <a:effectRef idx="0">
              <a:schemeClr val="accent3">
                <a:hueOff val="8035903"/>
                <a:satOff val="-12057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Block Arc 8"/>
            <p:cNvSpPr/>
            <p:nvPr/>
          </p:nvSpPr>
          <p:spPr>
            <a:xfrm>
              <a:off x="2680480" y="2039536"/>
              <a:ext cx="3704076" cy="3704076"/>
            </a:xfrm>
            <a:prstGeom prst="blockArc">
              <a:avLst>
                <a:gd name="adj1" fmla="val 5309683"/>
                <a:gd name="adj2" fmla="val 804595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6"/>
                <a:lumOff val="-1569"/>
                <a:alphaOff val="0"/>
              </a:schemeClr>
            </a:fillRef>
            <a:effectRef idx="0">
              <a:schemeClr val="accent3">
                <a:hueOff val="6428722"/>
                <a:satOff val="-9646"/>
                <a:lumOff val="-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Block Arc 9"/>
            <p:cNvSpPr/>
            <p:nvPr/>
          </p:nvSpPr>
          <p:spPr>
            <a:xfrm>
              <a:off x="2721906" y="2038919"/>
              <a:ext cx="3704076" cy="3704076"/>
            </a:xfrm>
            <a:prstGeom prst="blockArc">
              <a:avLst>
                <a:gd name="adj1" fmla="val 2755725"/>
                <a:gd name="adj2" fmla="val 5387933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4"/>
                <a:lumOff val="-1176"/>
                <a:alphaOff val="0"/>
              </a:schemeClr>
            </a:fillRef>
            <a:effectRef idx="0">
              <a:schemeClr val="accent3">
                <a:hueOff val="4821541"/>
                <a:satOff val="-7234"/>
                <a:lumOff val="-11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Block Arc 10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0"/>
                <a:gd name="adj2" fmla="val 27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3"/>
                <a:lumOff val="-784"/>
                <a:alphaOff val="0"/>
              </a:schemeClr>
            </a:fillRef>
            <a:effectRef idx="0">
              <a:schemeClr val="accent3">
                <a:hueOff val="3214361"/>
                <a:satOff val="-4823"/>
                <a:lumOff val="-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Block Arc 11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8900000"/>
                <a:gd name="adj2" fmla="val 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11"/>
                <a:lumOff val="-392"/>
                <a:alphaOff val="0"/>
              </a:schemeClr>
            </a:fillRef>
            <a:effectRef idx="0">
              <a:schemeClr val="accent3">
                <a:hueOff val="1607181"/>
                <a:satOff val="-2411"/>
                <a:lumOff val="-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Block Arc 12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6200000"/>
                <a:gd name="adj2" fmla="val 189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721896" y="3060048"/>
              <a:ext cx="1786208" cy="1703205"/>
            </a:xfrm>
            <a:custGeom>
              <a:avLst/>
              <a:gdLst>
                <a:gd name="connsiteX0" fmla="*/ 0 w 1662034"/>
                <a:gd name="connsiteY0" fmla="*/ 851603 h 1703205"/>
                <a:gd name="connsiteX1" fmla="*/ 831017 w 1662034"/>
                <a:gd name="connsiteY1" fmla="*/ 0 h 1703205"/>
                <a:gd name="connsiteX2" fmla="*/ 1662034 w 1662034"/>
                <a:gd name="connsiteY2" fmla="*/ 851603 h 1703205"/>
                <a:gd name="connsiteX3" fmla="*/ 831017 w 1662034"/>
                <a:gd name="connsiteY3" fmla="*/ 1703206 h 1703205"/>
                <a:gd name="connsiteX4" fmla="*/ 0 w 1662034"/>
                <a:gd name="connsiteY4" fmla="*/ 851603 h 170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034" h="1703205">
                  <a:moveTo>
                    <a:pt x="0" y="851603"/>
                  </a:moveTo>
                  <a:cubicBezTo>
                    <a:pt x="0" y="381276"/>
                    <a:pt x="372059" y="0"/>
                    <a:pt x="831017" y="0"/>
                  </a:cubicBezTo>
                  <a:cubicBezTo>
                    <a:pt x="1289975" y="0"/>
                    <a:pt x="1662034" y="381276"/>
                    <a:pt x="1662034" y="851603"/>
                  </a:cubicBezTo>
                  <a:cubicBezTo>
                    <a:pt x="1662034" y="1321930"/>
                    <a:pt x="1289975" y="1703206"/>
                    <a:pt x="831017" y="1703206"/>
                  </a:cubicBezTo>
                  <a:cubicBezTo>
                    <a:pt x="372059" y="1703206"/>
                    <a:pt x="0" y="1321930"/>
                    <a:pt x="0" y="85160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449" tIns="268479" rIns="262449" bIns="26847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500" kern="1200" dirty="0">
                  <a:solidFill>
                    <a:schemeClr val="bg1"/>
                  </a:solidFill>
                </a:rPr>
                <a:t>Укупни расходи и издаци </a:t>
              </a:r>
              <a:r>
                <a:rPr lang="en-US" sz="1500" kern="1200" dirty="0" smtClean="0">
                  <a:solidFill>
                    <a:schemeClr val="bg1"/>
                  </a:solidFill>
                </a:rPr>
                <a:t>3</a:t>
              </a:r>
              <a:r>
                <a:rPr lang="sr-Cyrl-RS" sz="1500" kern="1200" dirty="0" smtClean="0">
                  <a:solidFill>
                    <a:schemeClr val="bg1"/>
                  </a:solidFill>
                </a:rPr>
                <a:t>,</a:t>
              </a:r>
              <a:r>
                <a:rPr lang="en-US" sz="1500" kern="1200" dirty="0" smtClean="0">
                  <a:solidFill>
                    <a:schemeClr val="bg1"/>
                  </a:solidFill>
                </a:rPr>
                <a:t>670</a:t>
              </a:r>
              <a:r>
                <a:rPr lang="sr-Cyrl-RS" sz="1500" kern="1200" dirty="0" smtClean="0">
                  <a:solidFill>
                    <a:schemeClr val="bg1"/>
                  </a:solidFill>
                </a:rPr>
                <a:t>.000.000</a:t>
              </a:r>
              <a:endParaRPr lang="en-US" sz="15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929653" y="1469096"/>
              <a:ext cx="1246518" cy="1244628"/>
            </a:xfrm>
            <a:custGeom>
              <a:avLst/>
              <a:gdLst>
                <a:gd name="connsiteX0" fmla="*/ 0 w 1246518"/>
                <a:gd name="connsiteY0" fmla="*/ 622314 h 1244628"/>
                <a:gd name="connsiteX1" fmla="*/ 623259 w 1246518"/>
                <a:gd name="connsiteY1" fmla="*/ 0 h 1244628"/>
                <a:gd name="connsiteX2" fmla="*/ 1246518 w 1246518"/>
                <a:gd name="connsiteY2" fmla="*/ 622314 h 1244628"/>
                <a:gd name="connsiteX3" fmla="*/ 623259 w 1246518"/>
                <a:gd name="connsiteY3" fmla="*/ 1244628 h 1244628"/>
                <a:gd name="connsiteX4" fmla="*/ 0 w 1246518"/>
                <a:gd name="connsiteY4" fmla="*/ 622314 h 124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18" h="1244628">
                  <a:moveTo>
                    <a:pt x="0" y="622314"/>
                  </a:moveTo>
                  <a:cubicBezTo>
                    <a:pt x="0" y="278619"/>
                    <a:pt x="279043" y="0"/>
                    <a:pt x="623259" y="0"/>
                  </a:cubicBezTo>
                  <a:cubicBezTo>
                    <a:pt x="967475" y="0"/>
                    <a:pt x="1246518" y="278619"/>
                    <a:pt x="1246518" y="622314"/>
                  </a:cubicBezTo>
                  <a:cubicBezTo>
                    <a:pt x="1246518" y="966009"/>
                    <a:pt x="967475" y="1244628"/>
                    <a:pt x="623259" y="1244628"/>
                  </a:cubicBezTo>
                  <a:cubicBezTo>
                    <a:pt x="279043" y="1244628"/>
                    <a:pt x="0" y="966009"/>
                    <a:pt x="0" y="62231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708" tIns="192432" rIns="192708" bIns="19243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>
                  <a:solidFill>
                    <a:schemeClr val="bg1"/>
                  </a:solidFill>
                </a:rPr>
                <a:t>Коришћење роба и услуга </a:t>
              </a:r>
              <a:r>
                <a:rPr lang="en-US" sz="800" dirty="0" smtClean="0">
                  <a:solidFill>
                    <a:schemeClr val="bg1"/>
                  </a:solidFill>
                </a:rPr>
                <a:t>900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780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153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 д</a:t>
              </a:r>
              <a:r>
                <a:rPr lang="ru-RU" sz="800" kern="1200" dirty="0" smtClean="0">
                  <a:solidFill>
                    <a:schemeClr val="bg1"/>
                  </a:solidFill>
                </a:rPr>
                <a:t>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57290" y="2050588"/>
              <a:ext cx="1165455" cy="1147914"/>
            </a:xfrm>
            <a:custGeom>
              <a:avLst/>
              <a:gdLst>
                <a:gd name="connsiteX0" fmla="*/ 0 w 1165455"/>
                <a:gd name="connsiteY0" fmla="*/ 573957 h 1147914"/>
                <a:gd name="connsiteX1" fmla="*/ 582728 w 1165455"/>
                <a:gd name="connsiteY1" fmla="*/ 0 h 1147914"/>
                <a:gd name="connsiteX2" fmla="*/ 1165456 w 1165455"/>
                <a:gd name="connsiteY2" fmla="*/ 573957 h 1147914"/>
                <a:gd name="connsiteX3" fmla="*/ 582728 w 1165455"/>
                <a:gd name="connsiteY3" fmla="*/ 1147914 h 1147914"/>
                <a:gd name="connsiteX4" fmla="*/ 0 w 1165455"/>
                <a:gd name="connsiteY4" fmla="*/ 573957 h 114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455" h="1147914">
                  <a:moveTo>
                    <a:pt x="0" y="573957"/>
                  </a:moveTo>
                  <a:cubicBezTo>
                    <a:pt x="0" y="256969"/>
                    <a:pt x="260896" y="0"/>
                    <a:pt x="582728" y="0"/>
                  </a:cubicBezTo>
                  <a:cubicBezTo>
                    <a:pt x="904560" y="0"/>
                    <a:pt x="1165456" y="256969"/>
                    <a:pt x="1165456" y="573957"/>
                  </a:cubicBezTo>
                  <a:cubicBezTo>
                    <a:pt x="1165456" y="890945"/>
                    <a:pt x="904560" y="1147914"/>
                    <a:pt x="582728" y="1147914"/>
                  </a:cubicBezTo>
                  <a:cubicBezTo>
                    <a:pt x="260896" y="1147914"/>
                    <a:pt x="0" y="890945"/>
                    <a:pt x="0" y="57395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11"/>
                <a:lumOff val="-392"/>
                <a:alphaOff val="0"/>
              </a:schemeClr>
            </a:fillRef>
            <a:effectRef idx="0">
              <a:schemeClr val="accent3">
                <a:hueOff val="1607181"/>
                <a:satOff val="-2411"/>
                <a:lumOff val="-3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37" tIns="178268" rIns="180837" bIns="1782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Дотације и трансфери 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108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030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838784" y="3385207"/>
              <a:ext cx="1068741" cy="1052887"/>
            </a:xfrm>
            <a:custGeom>
              <a:avLst/>
              <a:gdLst>
                <a:gd name="connsiteX0" fmla="*/ 0 w 1068741"/>
                <a:gd name="connsiteY0" fmla="*/ 526444 h 1052887"/>
                <a:gd name="connsiteX1" fmla="*/ 534371 w 1068741"/>
                <a:gd name="connsiteY1" fmla="*/ 0 h 1052887"/>
                <a:gd name="connsiteX2" fmla="*/ 1068742 w 1068741"/>
                <a:gd name="connsiteY2" fmla="*/ 526444 h 1052887"/>
                <a:gd name="connsiteX3" fmla="*/ 534371 w 1068741"/>
                <a:gd name="connsiteY3" fmla="*/ 1052888 h 1052887"/>
                <a:gd name="connsiteX4" fmla="*/ 0 w 1068741"/>
                <a:gd name="connsiteY4" fmla="*/ 526444 h 105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741" h="1052887">
                  <a:moveTo>
                    <a:pt x="0" y="526444"/>
                  </a:moveTo>
                  <a:cubicBezTo>
                    <a:pt x="0" y="235697"/>
                    <a:pt x="239246" y="0"/>
                    <a:pt x="534371" y="0"/>
                  </a:cubicBezTo>
                  <a:cubicBezTo>
                    <a:pt x="829496" y="0"/>
                    <a:pt x="1068742" y="235697"/>
                    <a:pt x="1068742" y="526444"/>
                  </a:cubicBezTo>
                  <a:cubicBezTo>
                    <a:pt x="1068742" y="817191"/>
                    <a:pt x="829496" y="1052888"/>
                    <a:pt x="534371" y="1052888"/>
                  </a:cubicBezTo>
                  <a:cubicBezTo>
                    <a:pt x="239246" y="1052888"/>
                    <a:pt x="0" y="817191"/>
                    <a:pt x="0" y="52644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3"/>
                <a:lumOff val="-784"/>
                <a:alphaOff val="0"/>
              </a:schemeClr>
            </a:fillRef>
            <a:effectRef idx="0">
              <a:schemeClr val="accent3">
                <a:hueOff val="3214361"/>
                <a:satOff val="-4823"/>
                <a:lumOff val="-7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673" tIns="164352" rIns="166673" bIns="16435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Расходи за запослене </a:t>
              </a:r>
              <a:r>
                <a:rPr lang="en-US" sz="800" dirty="0" smtClean="0">
                  <a:solidFill>
                    <a:schemeClr val="bg1"/>
                  </a:solidFill>
                </a:rPr>
                <a:t>259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201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307454" y="4685084"/>
              <a:ext cx="1065128" cy="1027344"/>
            </a:xfrm>
            <a:custGeom>
              <a:avLst/>
              <a:gdLst>
                <a:gd name="connsiteX0" fmla="*/ 0 w 1065128"/>
                <a:gd name="connsiteY0" fmla="*/ 513672 h 1027344"/>
                <a:gd name="connsiteX1" fmla="*/ 532564 w 1065128"/>
                <a:gd name="connsiteY1" fmla="*/ 0 h 1027344"/>
                <a:gd name="connsiteX2" fmla="*/ 1065128 w 1065128"/>
                <a:gd name="connsiteY2" fmla="*/ 513672 h 1027344"/>
                <a:gd name="connsiteX3" fmla="*/ 532564 w 1065128"/>
                <a:gd name="connsiteY3" fmla="*/ 1027344 h 1027344"/>
                <a:gd name="connsiteX4" fmla="*/ 0 w 1065128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5128" h="1027344">
                  <a:moveTo>
                    <a:pt x="0" y="513672"/>
                  </a:moveTo>
                  <a:cubicBezTo>
                    <a:pt x="0" y="229979"/>
                    <a:pt x="238437" y="0"/>
                    <a:pt x="532564" y="0"/>
                  </a:cubicBezTo>
                  <a:cubicBezTo>
                    <a:pt x="826691" y="0"/>
                    <a:pt x="1065128" y="229979"/>
                    <a:pt x="1065128" y="513672"/>
                  </a:cubicBezTo>
                  <a:cubicBezTo>
                    <a:pt x="1065128" y="797365"/>
                    <a:pt x="826691" y="1027344"/>
                    <a:pt x="532564" y="1027344"/>
                  </a:cubicBezTo>
                  <a:cubicBezTo>
                    <a:pt x="238437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4"/>
                <a:lumOff val="-1176"/>
                <a:alphaOff val="0"/>
              </a:schemeClr>
            </a:fillRef>
            <a:effectRef idx="0">
              <a:schemeClr val="accent3">
                <a:hueOff val="4821541"/>
                <a:satOff val="-7234"/>
                <a:lumOff val="-11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144" tIns="160611" rIns="16614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Социјална помоћ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9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9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505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786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061945" y="5185813"/>
              <a:ext cx="1036777" cy="1050749"/>
            </a:xfrm>
            <a:custGeom>
              <a:avLst/>
              <a:gdLst>
                <a:gd name="connsiteX0" fmla="*/ 0 w 1036777"/>
                <a:gd name="connsiteY0" fmla="*/ 525375 h 1050749"/>
                <a:gd name="connsiteX1" fmla="*/ 518389 w 1036777"/>
                <a:gd name="connsiteY1" fmla="*/ 0 h 1050749"/>
                <a:gd name="connsiteX2" fmla="*/ 1036778 w 1036777"/>
                <a:gd name="connsiteY2" fmla="*/ 525375 h 1050749"/>
                <a:gd name="connsiteX3" fmla="*/ 518389 w 1036777"/>
                <a:gd name="connsiteY3" fmla="*/ 1050750 h 1050749"/>
                <a:gd name="connsiteX4" fmla="*/ 0 w 1036777"/>
                <a:gd name="connsiteY4" fmla="*/ 525375 h 105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777" h="1050749">
                  <a:moveTo>
                    <a:pt x="0" y="525375"/>
                  </a:moveTo>
                  <a:cubicBezTo>
                    <a:pt x="0" y="235218"/>
                    <a:pt x="232091" y="0"/>
                    <a:pt x="518389" y="0"/>
                  </a:cubicBezTo>
                  <a:cubicBezTo>
                    <a:pt x="804687" y="0"/>
                    <a:pt x="1036778" y="235218"/>
                    <a:pt x="1036778" y="525375"/>
                  </a:cubicBezTo>
                  <a:cubicBezTo>
                    <a:pt x="1036778" y="815532"/>
                    <a:pt x="804687" y="1050750"/>
                    <a:pt x="518389" y="1050750"/>
                  </a:cubicBezTo>
                  <a:cubicBezTo>
                    <a:pt x="232091" y="1050750"/>
                    <a:pt x="0" y="815532"/>
                    <a:pt x="0" y="52537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6"/>
                <a:lumOff val="-1569"/>
                <a:alphaOff val="0"/>
              </a:schemeClr>
            </a:fillRef>
            <a:effectRef idx="0">
              <a:schemeClr val="accent3">
                <a:hueOff val="6428722"/>
                <a:satOff val="-9646"/>
                <a:lumOff val="-156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992" tIns="164039" rIns="161992" bIns="164039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Субвенције 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285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650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763392" y="4685084"/>
              <a:ext cx="1004830" cy="1027344"/>
            </a:xfrm>
            <a:custGeom>
              <a:avLst/>
              <a:gdLst>
                <a:gd name="connsiteX0" fmla="*/ 0 w 1004830"/>
                <a:gd name="connsiteY0" fmla="*/ 513672 h 1027344"/>
                <a:gd name="connsiteX1" fmla="*/ 502415 w 1004830"/>
                <a:gd name="connsiteY1" fmla="*/ 0 h 1027344"/>
                <a:gd name="connsiteX2" fmla="*/ 1004830 w 1004830"/>
                <a:gd name="connsiteY2" fmla="*/ 513672 h 1027344"/>
                <a:gd name="connsiteX3" fmla="*/ 502415 w 1004830"/>
                <a:gd name="connsiteY3" fmla="*/ 1027344 h 1027344"/>
                <a:gd name="connsiteX4" fmla="*/ 0 w 1004830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830" h="1027344">
                  <a:moveTo>
                    <a:pt x="0" y="513672"/>
                  </a:moveTo>
                  <a:cubicBezTo>
                    <a:pt x="0" y="229979"/>
                    <a:pt x="224939" y="0"/>
                    <a:pt x="502415" y="0"/>
                  </a:cubicBezTo>
                  <a:cubicBezTo>
                    <a:pt x="779891" y="0"/>
                    <a:pt x="1004830" y="229979"/>
                    <a:pt x="1004830" y="513672"/>
                  </a:cubicBezTo>
                  <a:cubicBezTo>
                    <a:pt x="1004830" y="797365"/>
                    <a:pt x="779891" y="1027344"/>
                    <a:pt x="502415" y="1027344"/>
                  </a:cubicBezTo>
                  <a:cubicBezTo>
                    <a:pt x="224939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7"/>
                <a:lumOff val="-1961"/>
                <a:alphaOff val="0"/>
              </a:schemeClr>
            </a:fillRef>
            <a:effectRef idx="0">
              <a:schemeClr val="accent3">
                <a:hueOff val="8035903"/>
                <a:satOff val="-12057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314" tIns="160611" rIns="15731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Остали расходи </a:t>
              </a:r>
              <a:r>
                <a:rPr lang="en-US" sz="800" dirty="0" smtClean="0">
                  <a:solidFill>
                    <a:schemeClr val="bg1"/>
                  </a:solidFill>
                </a:rPr>
                <a:t>408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973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.400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36474" y="3357447"/>
              <a:ext cx="992394" cy="1108407"/>
            </a:xfrm>
            <a:custGeom>
              <a:avLst/>
              <a:gdLst>
                <a:gd name="connsiteX0" fmla="*/ 0 w 992394"/>
                <a:gd name="connsiteY0" fmla="*/ 554204 h 1108407"/>
                <a:gd name="connsiteX1" fmla="*/ 496197 w 992394"/>
                <a:gd name="connsiteY1" fmla="*/ 0 h 1108407"/>
                <a:gd name="connsiteX2" fmla="*/ 992394 w 992394"/>
                <a:gd name="connsiteY2" fmla="*/ 554204 h 1108407"/>
                <a:gd name="connsiteX3" fmla="*/ 496197 w 992394"/>
                <a:gd name="connsiteY3" fmla="*/ 1108408 h 1108407"/>
                <a:gd name="connsiteX4" fmla="*/ 0 w 992394"/>
                <a:gd name="connsiteY4" fmla="*/ 554204 h 11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394" h="1108407">
                  <a:moveTo>
                    <a:pt x="0" y="554204"/>
                  </a:moveTo>
                  <a:cubicBezTo>
                    <a:pt x="0" y="248126"/>
                    <a:pt x="222155" y="0"/>
                    <a:pt x="496197" y="0"/>
                  </a:cubicBezTo>
                  <a:cubicBezTo>
                    <a:pt x="770239" y="0"/>
                    <a:pt x="992394" y="248126"/>
                    <a:pt x="992394" y="554204"/>
                  </a:cubicBezTo>
                  <a:cubicBezTo>
                    <a:pt x="992394" y="860282"/>
                    <a:pt x="770239" y="1108408"/>
                    <a:pt x="496197" y="1108408"/>
                  </a:cubicBezTo>
                  <a:cubicBezTo>
                    <a:pt x="222155" y="1108408"/>
                    <a:pt x="0" y="860282"/>
                    <a:pt x="0" y="55420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9"/>
                <a:lumOff val="-2353"/>
                <a:alphaOff val="0"/>
              </a:schemeClr>
            </a:fillRef>
            <a:effectRef idx="0">
              <a:schemeClr val="accent3">
                <a:hueOff val="9643083"/>
                <a:satOff val="-14469"/>
                <a:lumOff val="-2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493" tIns="172482" rIns="155493" bIns="17248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Средства резерве </a:t>
              </a:r>
              <a:r>
                <a:rPr lang="en-US" sz="800" dirty="0" smtClean="0">
                  <a:solidFill>
                    <a:schemeClr val="bg1"/>
                  </a:solidFill>
                </a:rPr>
                <a:t>29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.000.000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683079" y="2207894"/>
              <a:ext cx="1189082" cy="1160235"/>
            </a:xfrm>
            <a:custGeom>
              <a:avLst/>
              <a:gdLst>
                <a:gd name="connsiteX0" fmla="*/ 0 w 1189082"/>
                <a:gd name="connsiteY0" fmla="*/ 580118 h 1160235"/>
                <a:gd name="connsiteX1" fmla="*/ 594541 w 1189082"/>
                <a:gd name="connsiteY1" fmla="*/ 0 h 1160235"/>
                <a:gd name="connsiteX2" fmla="*/ 1189082 w 1189082"/>
                <a:gd name="connsiteY2" fmla="*/ 580118 h 1160235"/>
                <a:gd name="connsiteX3" fmla="*/ 594541 w 1189082"/>
                <a:gd name="connsiteY3" fmla="*/ 1160236 h 1160235"/>
                <a:gd name="connsiteX4" fmla="*/ 0 w 1189082"/>
                <a:gd name="connsiteY4" fmla="*/ 580118 h 116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082" h="1160235">
                  <a:moveTo>
                    <a:pt x="0" y="580118"/>
                  </a:moveTo>
                  <a:cubicBezTo>
                    <a:pt x="0" y="259728"/>
                    <a:pt x="266185" y="0"/>
                    <a:pt x="594541" y="0"/>
                  </a:cubicBezTo>
                  <a:cubicBezTo>
                    <a:pt x="922897" y="0"/>
                    <a:pt x="1189082" y="259728"/>
                    <a:pt x="1189082" y="580118"/>
                  </a:cubicBezTo>
                  <a:cubicBezTo>
                    <a:pt x="1189082" y="900508"/>
                    <a:pt x="922897" y="1160236"/>
                    <a:pt x="594541" y="1160236"/>
                  </a:cubicBezTo>
                  <a:cubicBezTo>
                    <a:pt x="266185" y="1160236"/>
                    <a:pt x="0" y="900508"/>
                    <a:pt x="0" y="58011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297" tIns="180072" rIns="184297" bIns="18007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Капитални издаци 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1.578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859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661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/>
              <a:t>Структура планираних расхода и издатака буџета</a:t>
            </a:r>
            <a:r>
              <a:rPr lang="sr-Cyrl-RS" b="1" dirty="0"/>
              <a:t> </a:t>
            </a:r>
            <a:r>
              <a:rPr lang="sr-Cyrl-RS" sz="3200" b="1" dirty="0"/>
              <a:t>за </a:t>
            </a:r>
            <a:r>
              <a:rPr lang="sr-Cyrl-RS" sz="3200" b="1" dirty="0" smtClean="0"/>
              <a:t>2019. </a:t>
            </a:r>
            <a:r>
              <a:rPr lang="sr-Cyrl-RS" sz="3200" b="1" dirty="0"/>
              <a:t>годину</a:t>
            </a:r>
            <a:endParaRPr lang="en-US" sz="32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979961"/>
              </p:ext>
            </p:extLst>
          </p:nvPr>
        </p:nvGraphicFramePr>
        <p:xfrm>
          <a:off x="179512" y="1340768"/>
          <a:ext cx="8816627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893907"/>
              </p:ext>
            </p:extLst>
          </p:nvPr>
        </p:nvGraphicFramePr>
        <p:xfrm>
          <a:off x="-2047875" y="-3667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65064"/>
              </p:ext>
            </p:extLst>
          </p:nvPr>
        </p:nvGraphicFramePr>
        <p:xfrm>
          <a:off x="-1908720" y="188640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619558"/>
              </p:ext>
            </p:extLst>
          </p:nvPr>
        </p:nvGraphicFramePr>
        <p:xfrm>
          <a:off x="-2124744" y="-315416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AD40CA36-5D78-46A7-9FF9-184573505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1938"/>
            <a:ext cx="8229600" cy="830262"/>
          </a:xfrm>
        </p:spPr>
        <p:txBody>
          <a:bodyPr/>
          <a:lstStyle/>
          <a:p>
            <a:r>
              <a:rPr lang="sr-Cyrl-RS" sz="2800" dirty="0"/>
              <a:t>Шта се променило у односу на </a:t>
            </a:r>
            <a:r>
              <a:rPr lang="sr-Cyrl-RS" sz="2800" dirty="0" smtClean="0"/>
              <a:t>2020. </a:t>
            </a:r>
            <a:r>
              <a:rPr lang="sr-Cyrl-RS" sz="2800" dirty="0"/>
              <a:t>годину?</a:t>
            </a:r>
            <a:endParaRPr lang="sr-Latn-RS" altLang="en-US" sz="2800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914400" y="1092200"/>
            <a:ext cx="8229600" cy="1130300"/>
          </a:xfrm>
        </p:spPr>
        <p:txBody>
          <a:bodyPr>
            <a:normAutofit/>
          </a:bodyPr>
          <a:lstStyle/>
          <a:p>
            <a:pPr marL="28575" indent="0" algn="just">
              <a:buNone/>
            </a:pPr>
            <a:r>
              <a:rPr lang="sr-Cyrl-RS" sz="2000" dirty="0"/>
              <a:t>Укупни трошкови наше општине у </a:t>
            </a:r>
            <a:r>
              <a:rPr lang="sr-Cyrl-RS" sz="2000" dirty="0" smtClean="0"/>
              <a:t>2021. </a:t>
            </a:r>
            <a:r>
              <a:rPr lang="sr-Cyrl-RS" sz="2000" dirty="0"/>
              <a:t>години </a:t>
            </a:r>
            <a:r>
              <a:rPr lang="sr-Cyrl-RS" sz="2000" dirty="0" smtClean="0"/>
              <a:t>по ребалансу </a:t>
            </a:r>
            <a:r>
              <a:rPr lang="en-US" sz="2000" dirty="0" smtClean="0"/>
              <a:t>II</a:t>
            </a:r>
            <a:r>
              <a:rPr lang="sr-Cyrl-RS" sz="2000" dirty="0" smtClean="0"/>
              <a:t> су </a:t>
            </a:r>
            <a:r>
              <a:rPr lang="sr-Cyrl-RS" sz="2000" dirty="0"/>
              <a:t>се </a:t>
            </a:r>
            <a:r>
              <a:rPr lang="sr-Cyrl-RS" sz="2000" dirty="0" smtClean="0"/>
              <a:t>повећали </a:t>
            </a:r>
            <a:r>
              <a:rPr lang="sr-Cyrl-RS" sz="2000" dirty="0"/>
              <a:t>у односу на последњу измену Одлуке о буџету за </a:t>
            </a:r>
            <a:r>
              <a:rPr lang="sr-Cyrl-RS" sz="2000" dirty="0" smtClean="0"/>
              <a:t>2020. </a:t>
            </a:r>
            <a:r>
              <a:rPr lang="sr-Cyrl-RS" sz="2000" dirty="0"/>
              <a:t>годину за </a:t>
            </a:r>
            <a:r>
              <a:rPr lang="sr-Cyrl-RS" sz="2000" dirty="0" smtClean="0"/>
              <a:t>1.477.000.</a:t>
            </a:r>
            <a:r>
              <a:rPr lang="sr-Latn-RS" sz="2000" dirty="0" smtClean="0"/>
              <a:t>000</a:t>
            </a:r>
            <a:r>
              <a:rPr lang="sr-Cyrl-RS" sz="2000" dirty="0" smtClean="0"/>
              <a:t> </a:t>
            </a:r>
            <a:r>
              <a:rPr lang="sr-Cyrl-RS" sz="2000" dirty="0"/>
              <a:t>динара, односно за </a:t>
            </a:r>
            <a:r>
              <a:rPr lang="sr-Cyrl-RS" sz="2000" dirty="0" smtClean="0"/>
              <a:t>67</a:t>
            </a:r>
            <a:r>
              <a:rPr lang="sr-Latn-RS" sz="2000" dirty="0" smtClean="0"/>
              <a:t>,</a:t>
            </a:r>
            <a:r>
              <a:rPr lang="sr-Cyrl-RS" sz="2000" dirty="0" smtClean="0"/>
              <a:t>35</a:t>
            </a:r>
            <a:r>
              <a:rPr lang="sr-Cyrl-RS" sz="2000" b="1" dirty="0" smtClean="0"/>
              <a:t>%</a:t>
            </a:r>
            <a:r>
              <a:rPr lang="sr-Cyrl-RS" sz="2000" dirty="0" smtClean="0"/>
              <a:t>.</a:t>
            </a:r>
            <a:endParaRPr lang="en-US" sz="2000" dirty="0"/>
          </a:p>
          <a:p>
            <a:pPr marL="28575" indent="0" eaLnBrk="1" hangingPunct="1">
              <a:buFontTx/>
              <a:buNone/>
            </a:pPr>
            <a:endParaRPr lang="sr-Latn-RS" altLang="en-US" sz="2000" dirty="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6A4A0EB2-2045-4442-9D4F-6BDC72C1665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2292350" y="2587625"/>
            <a:ext cx="6851650" cy="1468438"/>
          </a:xfrm>
        </p:spPr>
        <p:txBody>
          <a:bodyPr rtlCol="0">
            <a:normAutofit/>
          </a:bodyPr>
          <a:lstStyle/>
          <a:p>
            <a:pPr lvl="0"/>
            <a:r>
              <a:rPr lang="sr-Cyrl-RS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Коришћење роба и услуга</a:t>
            </a:r>
            <a:r>
              <a:rPr lang="sr-Cyrl-RS" sz="1700" dirty="0"/>
              <a:t> </a:t>
            </a:r>
            <a:r>
              <a:rPr lang="sr-Cyrl-RS" sz="1700" b="0" dirty="0" smtClean="0"/>
              <a:t>је повећано за</a:t>
            </a:r>
            <a:r>
              <a:rPr lang="sr-Cyrl-RS" sz="1700" b="0" dirty="0" smtClean="0">
                <a:solidFill>
                  <a:srgbClr val="FF0000"/>
                </a:solidFill>
              </a:rPr>
              <a:t> </a:t>
            </a:r>
            <a:r>
              <a:rPr lang="sr-Cyrl-RS" sz="1700" b="0" dirty="0" smtClean="0"/>
              <a:t>196.565.273 </a:t>
            </a:r>
            <a:r>
              <a:rPr lang="sr-Cyrl-RS" sz="17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</a:t>
            </a:r>
            <a:r>
              <a:rPr lang="sr-Cyrl-R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sr-Cyrl-RS" sz="1700" b="1" dirty="0" smtClean="0">
                <a:solidFill>
                  <a:schemeClr val="hlink"/>
                </a:solidFill>
                <a:ea typeface="SimSun" panose="02010600030101010101" pitchFamily="2" charset="-122"/>
              </a:rPr>
              <a:t>;</a:t>
            </a:r>
            <a:endParaRPr lang="sr-Latn-RS" sz="1700" b="1" dirty="0" smtClean="0">
              <a:solidFill>
                <a:schemeClr val="hlink"/>
              </a:solidFill>
              <a:ea typeface="SimSun" panose="02010600030101010101" pitchFamily="2" charset="-122"/>
            </a:endParaRPr>
          </a:p>
          <a:p>
            <a:r>
              <a:rPr lang="ru-RU" alt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Субвенције</a:t>
            </a:r>
            <a:r>
              <a:rPr lang="ru-RU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су </a:t>
            </a:r>
            <a:r>
              <a:rPr lang="ru-RU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повећани </a:t>
            </a:r>
            <a:r>
              <a:rPr lang="ru-RU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123.761.205 </a:t>
            </a:r>
            <a:r>
              <a:rPr lang="ru-RU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динара</a:t>
            </a:r>
          </a:p>
          <a:p>
            <a:r>
              <a:rPr lang="ru-RU" sz="1800" dirty="0">
                <a:solidFill>
                  <a:srgbClr val="FF0000"/>
                </a:solidFill>
                <a:ea typeface="SimSun" panose="02010600030101010101" pitchFamily="2" charset="-122"/>
              </a:rPr>
              <a:t>Расходи за социјалну заштиту </a:t>
            </a:r>
            <a:r>
              <a:rPr lang="ru-RU" sz="1800" b="0" dirty="0">
                <a:ea typeface="SimSun" panose="02010600030101010101" pitchFamily="2" charset="-122"/>
              </a:rPr>
              <a:t>су </a:t>
            </a:r>
            <a:r>
              <a:rPr lang="ru-RU" sz="1800" b="0" dirty="0" smtClean="0">
                <a:ea typeface="SimSun" panose="02010600030101010101" pitchFamily="2" charset="-122"/>
              </a:rPr>
              <a:t>повећани </a:t>
            </a:r>
            <a:r>
              <a:rPr lang="ru-RU" sz="1800" b="0" dirty="0">
                <a:ea typeface="SimSun" panose="02010600030101010101" pitchFamily="2" charset="-122"/>
              </a:rPr>
              <a:t>за </a:t>
            </a:r>
            <a:r>
              <a:rPr lang="ru-RU" sz="1800" b="0" dirty="0" smtClean="0">
                <a:ea typeface="SimSun" panose="02010600030101010101" pitchFamily="2" charset="-122"/>
              </a:rPr>
              <a:t>6.055.786 </a:t>
            </a:r>
            <a:r>
              <a:rPr lang="ru-RU" sz="1800" b="0" dirty="0">
                <a:ea typeface="SimSun" panose="02010600030101010101" pitchFamily="2" charset="-122"/>
              </a:rPr>
              <a:t>динара</a:t>
            </a:r>
          </a:p>
          <a:p>
            <a:pPr lvl="0"/>
            <a:endParaRPr lang="ru-RU" sz="1700" dirty="0">
              <a:ea typeface="SimSun" panose="02010600030101010101" pitchFamily="2" charset="-122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22787"/>
            <a:ext cx="7067128" cy="214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Расходи за запослене </a:t>
            </a:r>
            <a:r>
              <a:rPr lang="sr-Cyrl-RS" sz="17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700" dirty="0"/>
              <a:t>повећани су за </a:t>
            </a:r>
            <a:r>
              <a:rPr lang="sr-Cyrl-RS" sz="1700" dirty="0" smtClean="0"/>
              <a:t>26.277.795 </a:t>
            </a:r>
            <a:r>
              <a:rPr lang="sr-Cyrl-RS" sz="1700" dirty="0"/>
              <a:t>динара;</a:t>
            </a:r>
            <a:endParaRPr lang="en-US" sz="1700" dirty="0"/>
          </a:p>
          <a:p>
            <a:pPr lvl="0">
              <a:spcBef>
                <a:spcPct val="20000"/>
              </a:spcBef>
              <a:buFontTx/>
              <a:buChar char="•"/>
            </a:pPr>
            <a:r>
              <a:rPr lang="ru-RU" sz="2000" b="1" dirty="0" smtClean="0">
                <a:solidFill>
                  <a:srgbClr val="0070C0"/>
                </a:solidFill>
                <a:ea typeface="SimSun" panose="02010600030101010101" pitchFamily="2" charset="-122"/>
              </a:rPr>
              <a:t>Остали расходи </a:t>
            </a:r>
            <a:r>
              <a:rPr lang="ru-RU" sz="2000" dirty="0" smtClean="0">
                <a:ea typeface="SimSun" panose="02010600030101010101" pitchFamily="2" charset="-122"/>
              </a:rPr>
              <a:t>су повећани за 190.487.508 динара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sr-Cyrl-RS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sr-Cyrl-RS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резерве </a:t>
            </a:r>
            <a:r>
              <a:rPr lang="sr-Cyrl-R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су повећана </a:t>
            </a:r>
            <a:r>
              <a:rPr lang="sr-Cyrl-R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sr-Cyrl-R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sr-Cyrl-R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.248.500 динара</a:t>
            </a: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  <a:buFontTx/>
              <a:buChar char="•"/>
            </a:pPr>
            <a:r>
              <a:rPr lang="ru-RU" sz="2000" b="1" dirty="0">
                <a:solidFill>
                  <a:srgbClr val="0070C0"/>
                </a:solidFill>
                <a:ea typeface="SimSun" panose="02010600030101010101" pitchFamily="2" charset="-122"/>
              </a:rPr>
              <a:t>Дотације и трансфери </a:t>
            </a:r>
            <a:r>
              <a:rPr lang="ru-RU" sz="2000" dirty="0">
                <a:ea typeface="SimSun" panose="02010600030101010101" pitchFamily="2" charset="-122"/>
              </a:rPr>
              <a:t>су </a:t>
            </a:r>
            <a:r>
              <a:rPr lang="ru-RU" sz="2000" dirty="0" smtClean="0">
                <a:ea typeface="SimSun" panose="02010600030101010101" pitchFamily="2" charset="-122"/>
              </a:rPr>
              <a:t>повећани </a:t>
            </a:r>
            <a:r>
              <a:rPr lang="ru-RU" sz="2000" dirty="0">
                <a:ea typeface="SimSun" panose="02010600030101010101" pitchFamily="2" charset="-122"/>
              </a:rPr>
              <a:t>за </a:t>
            </a:r>
            <a:r>
              <a:rPr lang="ru-RU" sz="2000" dirty="0" smtClean="0">
                <a:ea typeface="SimSun" panose="02010600030101010101" pitchFamily="2" charset="-122"/>
              </a:rPr>
              <a:t>24.887.000 </a:t>
            </a:r>
            <a:r>
              <a:rPr lang="ru-RU" sz="2000" dirty="0">
                <a:ea typeface="SimSun" panose="02010600030101010101" pitchFamily="2" charset="-122"/>
              </a:rPr>
              <a:t>динара</a:t>
            </a:r>
            <a:r>
              <a:rPr lang="ru-RU" sz="2000" b="1" dirty="0">
                <a:solidFill>
                  <a:schemeClr val="hlink"/>
                </a:solidFill>
                <a:ea typeface="SimSun" panose="02010600030101010101" pitchFamily="2" charset="-122"/>
              </a:rPr>
              <a:t>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Капитални издаци 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су 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повећани 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895.716.933динара</a:t>
            </a: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ru-RU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</a:pP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AutoShape 6">
            <a:extLst>
              <a:ext uri="{FF2B5EF4-FFF2-40B4-BE49-F238E27FC236}">
                <a16:creationId xmlns:a16="http://schemas.microsoft.com/office/drawing/2014/main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8" y="2820988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>
            <a:extLst>
              <a:ext uri="{FF2B5EF4-FFF2-40B4-BE49-F238E27FC236}">
                <a16:creationId xmlns:a16="http://schemas.microsoft.com/office/drawing/2014/main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450" y="4625975"/>
            <a:ext cx="485775" cy="917575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6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951840"/>
              </p:ext>
            </p:extLst>
          </p:nvPr>
        </p:nvGraphicFramePr>
        <p:xfrm>
          <a:off x="91846" y="980729"/>
          <a:ext cx="8960308" cy="568266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:a16="http://schemas.microsoft.com/office/drawing/2014/main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826029379"/>
                    </a:ext>
                  </a:extLst>
                </a:gridCol>
                <a:gridCol w="1743850">
                  <a:extLst>
                    <a:ext uri="{9D8B030D-6E8A-4147-A177-3AD203B41FA5}">
                      <a16:colId xmlns:a16="http://schemas.microsoft.com/office/drawing/2014/main" val="2943394881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2021.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39698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154.600.000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smtClean="0"/>
                        <a:t>4,21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70337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924.500.000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25,19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35.750.000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0,97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28767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312.950.000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8,53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39703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214.250.000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5,84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436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3.907.192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0,11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547.000.000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14,90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150.774.000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4,11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21918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47.805.000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1,30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5561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15.275.000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0,42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38964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87.740.796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2,39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73036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22.100.000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0,60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77779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125.494.000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3,42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1417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297.212.000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8,10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633.757.012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17,27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91089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36.885.000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1,01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46889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60.000.000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1,63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78124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3.670.000.000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650"/>
            <a:ext cx="200025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80689"/>
            <a:ext cx="2099346" cy="1398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96" y="282821"/>
            <a:ext cx="2387702" cy="1501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1" y="4380443"/>
            <a:ext cx="1905000" cy="1315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1642"/>
            <a:ext cx="2021893" cy="1281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01" y="454268"/>
            <a:ext cx="2061254" cy="1158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32648"/>
            <a:ext cx="1746251" cy="1309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60429"/>
            <a:ext cx="2270541" cy="11093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43623"/>
            <a:ext cx="1728796" cy="1398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06" y="4863604"/>
            <a:ext cx="2137249" cy="1158749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211" y="2359805"/>
            <a:ext cx="2246728" cy="171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Ð ÐµÐ·ÑÐ»ÑÐ°Ñ ÑÐ»Ð¸ÐºÐ° Ð·Ð° slike opstine Äajet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030" name="Picture 6" descr="Ð ÐµÐ·ÑÐ»ÑÐ°Ñ ÑÐ»Ð¸ÐºÐ° Ð·Ð° slike opstine Äajetin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7" y="118861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Ð ÐµÐ·ÑÐ»ÑÐ°Ñ ÑÐ»Ð¸ÐºÐ° Ð·Ð° slike zlatibo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41" y="181104"/>
            <a:ext cx="2387702" cy="179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358"/>
            <a:ext cx="2252221" cy="159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0337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7" y="4143496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78" y="4254801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96" y="444042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07236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r-Cyrl-RS" sz="3100" b="1" dirty="0"/>
              <a:t>Структура расхода по </a:t>
            </a:r>
            <a:r>
              <a:rPr lang="sr-Cyrl-RS" sz="3100" b="1" dirty="0" smtClean="0"/>
              <a:t>буџетским</a:t>
            </a:r>
            <a:r>
              <a:rPr lang="en-US" sz="3100" b="1" smtClean="0"/>
              <a:t/>
            </a:r>
            <a:br>
              <a:rPr lang="en-US" sz="3100" b="1" smtClean="0"/>
            </a:br>
            <a:r>
              <a:rPr lang="en-US" sz="3100" b="1"/>
              <a:t> </a:t>
            </a:r>
            <a:r>
              <a:rPr lang="en-US" sz="3100" b="1" smtClean="0"/>
              <a:t>                        </a:t>
            </a:r>
            <a:r>
              <a:rPr lang="sr-Cyrl-RS" sz="3100" b="1" smtClean="0"/>
              <a:t> </a:t>
            </a:r>
            <a:r>
              <a:rPr lang="sr-Cyrl-RS" sz="3100" b="1" dirty="0"/>
              <a:t>програмима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600559"/>
              </p:ext>
            </p:extLst>
          </p:nvPr>
        </p:nvGraphicFramePr>
        <p:xfrm>
          <a:off x="683568" y="1196752"/>
          <a:ext cx="75608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272419"/>
              </p:ext>
            </p:extLst>
          </p:nvPr>
        </p:nvGraphicFramePr>
        <p:xfrm>
          <a:off x="-2047875" y="-3667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2043"/>
              </p:ext>
            </p:extLst>
          </p:nvPr>
        </p:nvGraphicFramePr>
        <p:xfrm>
          <a:off x="827584" y="1124744"/>
          <a:ext cx="57606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792915"/>
              </p:ext>
            </p:extLst>
          </p:nvPr>
        </p:nvGraphicFramePr>
        <p:xfrm>
          <a:off x="755576" y="1124744"/>
          <a:ext cx="590465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6005"/>
              </p:ext>
            </p:extLst>
          </p:nvPr>
        </p:nvGraphicFramePr>
        <p:xfrm>
          <a:off x="1259633" y="1124744"/>
          <a:ext cx="5400600" cy="520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986317"/>
              </p:ext>
            </p:extLst>
          </p:nvPr>
        </p:nvGraphicFramePr>
        <p:xfrm>
          <a:off x="251520" y="980728"/>
          <a:ext cx="936104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000" b="1" dirty="0"/>
              <a:t>Расходи буџета расподељени по директним и индиректним буџетским корисницима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890095"/>
              </p:ext>
            </p:extLst>
          </p:nvPr>
        </p:nvGraphicFramePr>
        <p:xfrm>
          <a:off x="683568" y="1340768"/>
          <a:ext cx="7488833" cy="414383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5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Назив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 err="1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2021.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Скупштина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sr-Cyrl-RS" sz="1500" dirty="0">
                          <a:effectLst/>
                        </a:rPr>
                        <a:t>општине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21.680.000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0,59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7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11.137.000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0,30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веће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4.068.000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0,11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 smtClean="0">
                          <a:effectLst/>
                        </a:rPr>
                        <a:t>Општинско правобранилаштво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3.600.000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Општинска управа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3.106.155.000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84,63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Центар за социјални рад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7.550.000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0,21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7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Дом здрављаЧајетина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17.900.000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0,49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8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Основне школе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47.805.000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1,30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9.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Средња</a:t>
                      </a:r>
                      <a:r>
                        <a:rPr lang="sr-Cyrl-RS" sz="1500" baseline="0" dirty="0" smtClean="0">
                          <a:effectLst/>
                          <a:latin typeface="Times New Roman"/>
                          <a:ea typeface="Times New Roman"/>
                        </a:rPr>
                        <a:t> школа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15.275.000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0,42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10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П</a:t>
                      </a:r>
                      <a:r>
                        <a:rPr lang="sr-Cyrl-RS" sz="1500" dirty="0">
                          <a:effectLst/>
                        </a:rPr>
                        <a:t>редшколска установа </a:t>
                      </a:r>
                      <a:r>
                        <a:rPr lang="sr-Cyrl-RS" sz="1500" dirty="0" smtClean="0">
                          <a:effectLst/>
                        </a:rPr>
                        <a:t>„Радост“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150.774.000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4,11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1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Библиотека „Љубиша Р. Ђенић“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30.244.000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0,82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2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Туристичка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 smtClean="0">
                          <a:effectLst/>
                        </a:rPr>
                        <a:t>организација</a:t>
                      </a:r>
                      <a:r>
                        <a:rPr lang="sr-Cyrl-RS" sz="1500" dirty="0" smtClean="0">
                          <a:effectLst/>
                        </a:rPr>
                        <a:t> Златибор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113.850.000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3,10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3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 smtClean="0">
                          <a:effectLst/>
                          <a:latin typeface="+mn-lt"/>
                          <a:ea typeface="+mn-ea"/>
                        </a:rPr>
                        <a:t>Месне заједнице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42.450.000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1,16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4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Спортски</a:t>
                      </a:r>
                      <a:r>
                        <a:rPr lang="sr-Cyrl-RS" sz="1500" baseline="0" dirty="0" smtClean="0">
                          <a:effectLst/>
                          <a:latin typeface="Times New Roman"/>
                          <a:ea typeface="Times New Roman"/>
                        </a:rPr>
                        <a:t> центар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97.512.000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2,66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У К У П Н О: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3.670.000.000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dirty="0"/>
              <a:t>Најважнији капитални пројекти</a:t>
            </a:r>
            <a:endParaRPr lang="en-US" sz="3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945106"/>
              </p:ext>
            </p:extLst>
          </p:nvPr>
        </p:nvGraphicFramePr>
        <p:xfrm>
          <a:off x="899592" y="1340769"/>
          <a:ext cx="7560841" cy="543383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18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21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Latn-RS" sz="1500" dirty="0" smtClean="0">
                          <a:effectLst/>
                        </a:rPr>
                        <a:t>2</a:t>
                      </a:r>
                      <a:r>
                        <a:rPr lang="sr-Cyrl-RS" sz="1500" dirty="0" smtClean="0">
                          <a:effectLst/>
                        </a:rPr>
                        <a:t>2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202</a:t>
                      </a:r>
                      <a:r>
                        <a:rPr lang="sr-Cyrl-RS" sz="1500" dirty="0" smtClean="0">
                          <a:effectLst/>
                        </a:rPr>
                        <a:t>3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„</a:t>
                      </a:r>
                      <a:r>
                        <a:rPr lang="sr-Latn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Gold gondola</a:t>
                      </a:r>
                      <a:r>
                        <a:rPr lang="sr-Latn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Zlatibor“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-пословна зграда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58.000.000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постројења за пречишћавање отпадних вода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70.000.000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80.000.000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рециклажног дворишта „Широка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бара“ са претоварном станицом и пратећим објектима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52.000.000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7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Уређење трга и језера на Златибору са изградњом летње позорнице и фонтане на језеру</a:t>
                      </a: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120.000.000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RS" sz="1100" dirty="0" smtClean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примарних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и секундарних водовода и канализација</a:t>
                      </a:r>
                      <a:endParaRPr lang="en-US" sz="1100" dirty="0" smtClean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200.000.000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водовода „Сушичко врело“</a:t>
                      </a:r>
                      <a:endParaRPr lang="en-US" sz="1100" dirty="0" smtClean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172.500.000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26.000.000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спортске свлачионице,спортских терена, трим стазе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58.500.000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путева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369.000.000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Агро-бизнис центра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44.000.000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уличне расвете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33.600.000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Изгрдња фискултурне сале са затвореним базеном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11.000.000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CB4A-67E9-4969-9378-2F9471CD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86"/>
          </a:xfrm>
        </p:spPr>
        <p:txBody>
          <a:bodyPr>
            <a:normAutofit/>
          </a:bodyPr>
          <a:lstStyle/>
          <a:p>
            <a:r>
              <a:rPr lang="sr-Cyrl-RS" sz="2800" dirty="0"/>
              <a:t>Најважнији пројекти</a:t>
            </a:r>
            <a:r>
              <a:rPr lang="sr-Latn-RS" sz="2800" dirty="0"/>
              <a:t> </a:t>
            </a:r>
            <a:r>
              <a:rPr lang="sr-Cyrl-RS" sz="2800" dirty="0"/>
              <a:t>од интереса за локалну заједницу</a:t>
            </a:r>
            <a:endParaRPr lang="en-US" sz="2800" dirty="0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331EDB91-2BB9-44DA-8764-415DB494F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7604"/>
              </p:ext>
            </p:extLst>
          </p:nvPr>
        </p:nvGraphicFramePr>
        <p:xfrm>
          <a:off x="457200" y="1340768"/>
          <a:ext cx="7751203" cy="501557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29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1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21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22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202</a:t>
                      </a:r>
                      <a:r>
                        <a:rPr lang="sr-Cyrl-RS" sz="1500" dirty="0" smtClean="0">
                          <a:effectLst/>
                        </a:rPr>
                        <a:t>3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C8D17-1B6A-44A9-964C-1E30D9DB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94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</a:t>
            </a:r>
            <a:r>
              <a:rPr lang="sr-Cyrl-RS" dirty="0" smtClean="0"/>
              <a:t>Одлуку изменама и допунама одлуке </a:t>
            </a:r>
            <a:r>
              <a:rPr lang="sr-Cyrl-RS" dirty="0"/>
              <a:t>о буџету општине </a:t>
            </a:r>
            <a:r>
              <a:rPr lang="sr-Cyrl-RS" dirty="0" smtClean="0"/>
              <a:t>Чајетина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/>
              <a:t>за </a:t>
            </a:r>
            <a:r>
              <a:rPr lang="sr-Cyrl-RS" dirty="0" smtClean="0"/>
              <a:t>2021. годину</a:t>
            </a:r>
            <a:r>
              <a:rPr lang="en-US" dirty="0" smtClean="0"/>
              <a:t> </a:t>
            </a:r>
            <a:r>
              <a:rPr lang="sr-Cyrl-RS" smtClean="0"/>
              <a:t>по ребалансу </a:t>
            </a:r>
            <a:r>
              <a:rPr lang="en-US" smtClean="0"/>
              <a:t>II</a:t>
            </a:r>
            <a:r>
              <a:rPr lang="sr-Cyrl-RS" dirty="0" smtClean="0"/>
              <a:t>, </a:t>
            </a:r>
            <a:r>
              <a:rPr lang="sr-Cyrl-RS" dirty="0"/>
              <a:t>исту можете преузети на следећем линку интернет странице општинске управе:  </a:t>
            </a:r>
            <a:r>
              <a:rPr lang="en-US" dirty="0" smtClean="0"/>
              <a:t>www.cajetina.org.rs</a:t>
            </a:r>
            <a:r>
              <a:rPr lang="sr-Cyrl-RS" dirty="0" smtClean="0"/>
              <a:t>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</a:t>
            </a:r>
            <a:r>
              <a:rPr lang="en-US" dirty="0" smtClean="0"/>
              <a:t>21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en-US" dirty="0" smtClean="0"/>
              <a:t>20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</a:t>
            </a:r>
            <a:r>
              <a:rPr lang="en-US" dirty="0" smtClean="0"/>
              <a:t>21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en-US" dirty="0" smtClean="0"/>
              <a:t>20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суграђани и </a:t>
            </a:r>
            <a:r>
              <a:rPr lang="sr-Cyrl-RS" b="1" dirty="0" err="1"/>
              <a:t>суграђанке</a:t>
            </a:r>
            <a:r>
              <a:rPr lang="sr-Cyrl-RS" b="1" dirty="0"/>
              <a:t>,</a:t>
            </a:r>
          </a:p>
          <a:p>
            <a:endParaRPr lang="en-US" dirty="0"/>
          </a:p>
          <a:p>
            <a:pPr algn="just"/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општине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Чајетина </a:t>
            </a:r>
            <a:r>
              <a:rPr lang="sr-Cyrl-RS" dirty="0"/>
              <a:t>за </a:t>
            </a:r>
            <a:r>
              <a:rPr lang="sr-Cyrl-RS" dirty="0" smtClean="0"/>
              <a:t>20</a:t>
            </a:r>
            <a:r>
              <a:rPr lang="en-US" dirty="0" smtClean="0"/>
              <a:t>21</a:t>
            </a:r>
            <a:r>
              <a:rPr lang="sr-Cyrl-RS" dirty="0" smtClean="0"/>
              <a:t>. </a:t>
            </a:r>
            <a:r>
              <a:rPr lang="sr-Cyrl-RS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dirty="0" smtClean="0"/>
              <a:t>општине Чајетина </a:t>
            </a:r>
            <a:r>
              <a:rPr lang="ru-RU" dirty="0"/>
              <a:t>у заједничком постављању циљева, дефинисању приоритета и планирању развоја наше општине.</a:t>
            </a:r>
            <a:endParaRPr lang="sr-Cyrl-RS" dirty="0"/>
          </a:p>
          <a:p>
            <a:pPr algn="r"/>
            <a:r>
              <a:rPr lang="sr-Latn-RS" dirty="0" smtClean="0"/>
              <a:t>M</a:t>
            </a:r>
            <a:r>
              <a:rPr lang="sr-Cyrl-RS" dirty="0" smtClean="0"/>
              <a:t>илан Стаматовић</a:t>
            </a:r>
            <a:endParaRPr lang="sr-Cyrl-RS" dirty="0"/>
          </a:p>
          <a:p>
            <a:pPr algn="r"/>
            <a:r>
              <a:rPr lang="sr-Cyrl-RS" dirty="0"/>
              <a:t>Председник општине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4175254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Општинска управа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Општинско правобранилаштво</a:t>
            </a:r>
            <a:endParaRPr lang="ru-RU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520824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Индиректни корисници буџетских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Предшколска установа»Радост» 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Библиотека»Љубиша Р.Ђенић»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Туристичка организација «Златибор»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  <a:r>
              <a:rPr lang="ru-RU" altLang="en-US" sz="1700" dirty="0" smtClean="0">
                <a:cs typeface="Calibri" panose="020F0502020204030204" pitchFamily="34" charset="0"/>
              </a:rPr>
              <a:t>- </a:t>
            </a:r>
            <a:r>
              <a:rPr lang="ru-RU" altLang="en-US" sz="1700" dirty="0">
                <a:cs typeface="Calibri" panose="020F0502020204030204" pitchFamily="34" charset="0"/>
              </a:rPr>
              <a:t>Месне заједнице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Спортски центар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48" y="3982665"/>
            <a:ext cx="4038600" cy="25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Образовне институције (школе)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Здравствене институције (домови здравља)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Социјалне институције (Центар за социјални рад)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Приликом дефинисања овог, за општину </a:t>
            </a:r>
            <a:r>
              <a:rPr lang="sr-Cyrl-RS" sz="1700" dirty="0" smtClean="0"/>
              <a:t>Чајетина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98335366"/>
              </p:ext>
            </p:extLst>
          </p:nvPr>
        </p:nvGraphicFramePr>
        <p:xfrm>
          <a:off x="1475656" y="1355656"/>
          <a:ext cx="66484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868144" y="4869160"/>
            <a:ext cx="1080120" cy="9361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Јавна предузећа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83706516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општинска 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Чајетина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по ребалансу</a:t>
            </a:r>
            <a:r>
              <a:rPr lang="en-US" sz="1700" dirty="0" smtClean="0"/>
              <a:t> II </a:t>
            </a:r>
            <a:r>
              <a:rPr lang="sr-Cyrl-RS" sz="1700" dirty="0" smtClean="0"/>
              <a:t>за 20</a:t>
            </a:r>
            <a:r>
              <a:rPr lang="en-US" sz="1700" dirty="0" smtClean="0"/>
              <a:t>21</a:t>
            </a:r>
            <a:r>
              <a:rPr lang="sr-Cyrl-RS" sz="1700" dirty="0" smtClean="0"/>
              <a:t>. </a:t>
            </a:r>
            <a:r>
              <a:rPr lang="sr-Cyrl-RS" sz="1700" dirty="0"/>
              <a:t>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r>
              <a:rPr lang="sr-Cyrl-RS" sz="1700" dirty="0" smtClean="0"/>
              <a:t>Одлуком о изменама и допунама одлуке о </a:t>
            </a:r>
            <a:r>
              <a:rPr lang="sr-Cyrl-RS" sz="1700" dirty="0"/>
              <a:t>буџету општине 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Чајетина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 </a:t>
            </a:r>
            <a:r>
              <a:rPr lang="sr-Cyrl-RS" sz="1700" dirty="0"/>
              <a:t>за </a:t>
            </a:r>
            <a:r>
              <a:rPr lang="sr-Cyrl-RS" sz="1700" dirty="0" smtClean="0"/>
              <a:t>20</a:t>
            </a:r>
            <a:r>
              <a:rPr lang="en-US" sz="1700" dirty="0" smtClean="0"/>
              <a:t>21</a:t>
            </a:r>
            <a:r>
              <a:rPr lang="sr-Cyrl-RS" sz="1700" dirty="0" smtClean="0"/>
              <a:t>. </a:t>
            </a:r>
            <a:r>
              <a:rPr lang="sr-Cyrl-RS" sz="1700" dirty="0"/>
              <a:t>годину - </a:t>
            </a:r>
            <a:r>
              <a:rPr lang="sr-Cyrl-RS" sz="1700" dirty="0" smtClean="0"/>
              <a:t>ребаланс</a:t>
            </a:r>
            <a:r>
              <a:rPr lang="en-US" sz="1700" dirty="0" smtClean="0"/>
              <a:t> </a:t>
            </a:r>
            <a:r>
              <a:rPr lang="en-US" sz="1700" dirty="0"/>
              <a:t>II</a:t>
            </a:r>
            <a:r>
              <a:rPr lang="sr-Cyrl-RS" sz="1700" dirty="0" smtClean="0"/>
              <a:t> </a:t>
            </a:r>
            <a:r>
              <a:rPr lang="sr-Cyrl-RS" sz="1700" dirty="0"/>
              <a:t>планирана су средства из буџета општине у износу од</a:t>
            </a:r>
            <a:r>
              <a:rPr lang="en-GB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3.117.465.507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/>
              <a:t>динара, пренета средства из ранијих година у износу од </a:t>
            </a:r>
            <a:r>
              <a:rPr lang="sr-Cyrl-RS" sz="1700" dirty="0" smtClean="0"/>
              <a:t>533.907.515 динара и средства из осталих извора у износу од </a:t>
            </a:r>
            <a:r>
              <a:rPr lang="en-US" sz="1700" dirty="0" smtClean="0"/>
              <a:t>1</a:t>
            </a:r>
            <a:r>
              <a:rPr lang="sr-Cyrl-RS" sz="1700" dirty="0" smtClean="0"/>
              <a:t>8.</a:t>
            </a:r>
            <a:r>
              <a:rPr lang="en-US" sz="1700" dirty="0" smtClean="0"/>
              <a:t>6</a:t>
            </a:r>
            <a:r>
              <a:rPr lang="sr-Cyrl-RS" sz="1700" dirty="0" smtClean="0"/>
              <a:t>26.978 динара.</a:t>
            </a:r>
            <a:endParaRPr lang="sr-Cyrl-R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16146571"/>
              </p:ext>
            </p:extLst>
          </p:nvPr>
        </p:nvGraphicFramePr>
        <p:xfrm>
          <a:off x="971600" y="4452264"/>
          <a:ext cx="7272808" cy="175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/>
              <a:t>3.670.000.000 </a:t>
            </a:r>
            <a:r>
              <a:rPr lang="sr-Cyrl-RS" sz="3600" b="1" dirty="0"/>
              <a:t>динара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4998</TotalTime>
  <Words>2020</Words>
  <Application>Microsoft Office PowerPoint</Application>
  <PresentationFormat>On-screen Show (4:3)</PresentationFormat>
  <Paragraphs>428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SimSun</vt:lpstr>
      <vt:lpstr>Arial</vt:lpstr>
      <vt:lpstr>Arial Narrow</vt:lpstr>
      <vt:lpstr>Calibri</vt:lpstr>
      <vt:lpstr>Franklin Gothic Book</vt:lpstr>
      <vt:lpstr>Franklin Gothic Medium</vt:lpstr>
      <vt:lpstr>Rod</vt:lpstr>
      <vt:lpstr>Times New Roman</vt:lpstr>
      <vt:lpstr>Tunga</vt:lpstr>
      <vt:lpstr>Wingdings</vt:lpstr>
      <vt:lpstr>Custom Design</vt:lpstr>
      <vt:lpstr>Angles</vt:lpstr>
      <vt:lpstr>PowerPoint Presentation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2021. годину – РЕБАЛАНС II</vt:lpstr>
      <vt:lpstr>Структура планираних прихода и примања за 2021. годину – Ребаланс ii– у процентима</vt:lpstr>
      <vt:lpstr>Шта се променило у односу на 2020. годину?</vt:lpstr>
      <vt:lpstr>На шта се троше јавна средства?</vt:lpstr>
      <vt:lpstr>PowerPoint Presentation</vt:lpstr>
      <vt:lpstr>Структура планираних расхода и издатака                         буџета за 2021. годину-ребаланс ii</vt:lpstr>
      <vt:lpstr>Структура планираних расхода и издатака буџета за 2019. годину</vt:lpstr>
      <vt:lpstr>Шта се променило у односу на 2020. годину?</vt:lpstr>
      <vt:lpstr>Расходи буџета по програмима</vt:lpstr>
      <vt:lpstr>Структура расхода по буџетским                           програмима</vt:lpstr>
      <vt:lpstr>Расходи буџета расподељени по директним и индиректним буџетским корисницима</vt:lpstr>
      <vt:lpstr>Најважнији капитални пројекти</vt:lpstr>
      <vt:lpstr>Најважнији пројекти од интереса за локалну заједницу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Marija Jeremic</cp:lastModifiedBy>
  <cp:revision>505</cp:revision>
  <cp:lastPrinted>2018-01-29T14:26:33Z</cp:lastPrinted>
  <dcterms:created xsi:type="dcterms:W3CDTF">2006-08-16T00:00:00Z</dcterms:created>
  <dcterms:modified xsi:type="dcterms:W3CDTF">2021-09-17T07:43:07Z</dcterms:modified>
</cp:coreProperties>
</file>