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81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/>
  <p:cmAuthor id="2" name="Milena Radomirovic" initials="MR" lastIdx="2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250" autoAdjust="0"/>
  </p:normalViewPr>
  <p:slideViewPr>
    <p:cSldViewPr showGuides="1">
      <p:cViewPr varScale="1">
        <p:scale>
          <a:sx n="103" d="100"/>
          <a:sy n="103" d="100"/>
        </p:scale>
        <p:origin x="1716" y="102"/>
      </p:cViewPr>
      <p:guideLst>
        <p:guide orient="horz" pos="2160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B3-4A0A-BE87-6E24D574D1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B3-4A0A-BE87-6E24D574D1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EB3-4A0A-BE87-6E24D574D1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EB3-4A0A-BE87-6E24D574D1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EB3-4A0A-BE87-6E24D574D1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EB3-4A0A-BE87-6E24D574D141}"/>
              </c:ext>
            </c:extLst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Порески приходи
31.56%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B3-4A0A-BE87-6E24D574D141}"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60.15%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B3-4A0A-BE87-6E24D574D141}"/>
                </c:ext>
              </c:extLst>
            </c:dLbl>
            <c:dLbl>
              <c:idx val="3"/>
              <c:layout>
                <c:manualLayout>
                  <c:x val="-9.8127046086252695E-2"/>
                  <c:y val="-3.164272597162409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0.03%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B3-4A0A-BE87-6E24D574D141}"/>
                </c:ext>
              </c:extLst>
            </c:dLbl>
            <c:dLbl>
              <c:idx val="4"/>
              <c:layout>
                <c:manualLayout>
                  <c:x val="-0.29332036862312599"/>
                  <c:y val="7.82634018149083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EB3-4A0A-BE87-6E24D574D141}"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пренета средства из претходне године</a:t>
                    </a:r>
                  </a:p>
                  <a:p>
                    <a:r>
                      <a:rPr lang="ru-RU"/>
                      <a:t>5.72%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EB3-4A0A-BE87-6E24D574D141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1159442500</c:v>
                </c:pt>
                <c:pt idx="1">
                  <c:v>93152191</c:v>
                </c:pt>
                <c:pt idx="2">
                  <c:v>2209606309</c:v>
                </c:pt>
                <c:pt idx="3">
                  <c:v>800000</c:v>
                </c:pt>
                <c:pt idx="4" formatCode="General">
                  <c:v>0</c:v>
                </c:pt>
                <c:pt idx="5">
                  <c:v>210000000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3-4A0A-BE87-6E24D574D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384214203440396"/>
          <c:y val="0.30671726278779327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12,15%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-1.3893011574991974E-3"/>
                  <c:y val="0.134661237699678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30,15%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13,44%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5.8468853263845613E-2"/>
                  <c:y val="3.713439486066539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4,46%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</a:t>
                    </a:r>
                    <a:r>
                      <a:rPr lang="sr-Cyrl-RS" dirty="0" smtClean="0"/>
                      <a:t>давања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4,58%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4,11%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29,58%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1,53%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419916000</c:v>
                </c:pt>
                <c:pt idx="1">
                  <c:v>1189030000</c:v>
                </c:pt>
                <c:pt idx="2">
                  <c:v>41690000</c:v>
                </c:pt>
                <c:pt idx="3">
                  <c:v>167186000</c:v>
                </c:pt>
                <c:pt idx="4">
                  <c:v>155340000</c:v>
                </c:pt>
                <c:pt idx="5">
                  <c:v>174353000</c:v>
                </c:pt>
                <c:pt idx="6">
                  <c:v>1411485000</c:v>
                </c:pt>
                <c:pt idx="7">
                  <c:v>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EC-4195-A538-B091097EB7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EC-4195-A538-B091097EB7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EC-4195-A538-B091097EB7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EC-4195-A538-B091097EB7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8EC-4195-A538-B091097EB7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8EC-4195-A538-B091097EB7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8EC-4195-A538-B091097EB7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8EC-4195-A538-B091097EB7A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8EC-4195-A538-B091097EB7A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8EC-4195-A538-B091097EB7A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8EC-4195-A538-B091097EB7A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8EC-4195-A538-B091097EB7A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78EC-4195-A538-B091097EB7A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78EC-4195-A538-B091097EB7A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78EC-4195-A538-B091097EB7A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78EC-4195-A538-B091097EB7A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78EC-4195-A538-B091097EB7A4}"/>
              </c:ext>
            </c:extLst>
          </c:dPt>
          <c:dLbls>
            <c:dLbl>
              <c:idx val="0"/>
              <c:layout>
                <c:manualLayout>
                  <c:x val="-7.2661217075386704E-3"/>
                  <c:y val="-0.187830687830687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EC-4195-A538-B091097EB7A4}"/>
                </c:ext>
              </c:extLst>
            </c:dLbl>
            <c:dLbl>
              <c:idx val="1"/>
              <c:layout>
                <c:manualLayout>
                  <c:x val="0.12170753860127199"/>
                  <c:y val="-0.28835978835978798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EC-4195-A538-B091097EB7A4}"/>
                </c:ext>
              </c:extLst>
            </c:dLbl>
            <c:dLbl>
              <c:idx val="2"/>
              <c:layout>
                <c:manualLayout>
                  <c:x val="0.1525885558583099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EC-4195-A538-B091097EB7A4}"/>
                </c:ext>
              </c:extLst>
            </c:dLbl>
            <c:dLbl>
              <c:idx val="3"/>
              <c:layout>
                <c:manualLayout>
                  <c:x val="0.15622161671208001"/>
                  <c:y val="-6.878306878306879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EC-4195-A538-B091097EB7A4}"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EC-4195-A538-B091097EB7A4}"/>
                </c:ext>
              </c:extLst>
            </c:dLbl>
            <c:dLbl>
              <c:idx val="5"/>
              <c:layout>
                <c:manualLayout>
                  <c:x val="-4.54132606721162E-2"/>
                  <c:y val="2.6455026455026501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EC-4195-A538-B091097EB7A4}"/>
                </c:ext>
              </c:extLst>
            </c:dLbl>
            <c:dLbl>
              <c:idx val="6"/>
              <c:layout>
                <c:manualLayout>
                  <c:x val="0.108991825613079"/>
                  <c:y val="0.140211640211640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EC-4195-A538-B091097EB7A4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EC-4195-A538-B091097EB7A4}"/>
                </c:ext>
              </c:extLst>
            </c:dLbl>
            <c:dLbl>
              <c:idx val="8"/>
              <c:layout>
                <c:manualLayout>
                  <c:x val="1.63487738419619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EC-4195-A538-B091097EB7A4}"/>
                </c:ext>
              </c:extLst>
            </c:dLbl>
            <c:dLbl>
              <c:idx val="9"/>
              <c:layout>
                <c:manualLayout>
                  <c:x val="-0.230699364214351"/>
                  <c:y val="0.121693121693122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8EC-4195-A538-B091097EB7A4}"/>
                </c:ext>
              </c:extLst>
            </c:dLbl>
            <c:dLbl>
              <c:idx val="10"/>
              <c:layout>
                <c:manualLayout>
                  <c:x val="-4.5413260672116297E-2"/>
                  <c:y val="5.026434195725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8EC-4195-A538-B091097EB7A4}"/>
                </c:ext>
              </c:extLst>
            </c:dLbl>
            <c:dLbl>
              <c:idx val="11"/>
              <c:layout>
                <c:manualLayout>
                  <c:x val="-0.13623978201634901"/>
                  <c:y val="-2.645502645502649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8EC-4195-A538-B091097EB7A4}"/>
                </c:ext>
              </c:extLst>
            </c:dLbl>
            <c:dLbl>
              <c:idx val="12"/>
              <c:layout>
                <c:manualLayout>
                  <c:x val="-0.134423251589464"/>
                  <c:y val="-0.13756613756613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8EC-4195-A538-B091097EB7A4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8EC-4195-A538-B091097EB7A4}"/>
                </c:ext>
              </c:extLst>
            </c:dLbl>
            <c:dLbl>
              <c:idx val="14"/>
              <c:layout>
                <c:manualLayout>
                  <c:x val="-0.24704813805631201"/>
                  <c:y val="-0.1031746031746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8EC-4195-A538-B091097EB7A4}"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8EC-4195-A538-B091097EB7A4}"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8EC-4195-A538-B091097EB7A4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8EC-4195-A538-B091097EB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dirty="0"/>
              <a:t>Структура расхода и </a:t>
            </a:r>
            <a:r>
              <a:rPr lang="sr-Cyrl-RS" b="1" dirty="0" smtClean="0"/>
              <a:t>издатака по програмима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0E-48F0-909A-A94F36DE37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0E-48F0-909A-A94F36DE3784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0E-48F0-909A-A94F36DE37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0E-48F0-909A-A94F36DE37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0E-48F0-909A-A94F36DE37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00E-48F0-909A-A94F36DE378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00E-48F0-909A-A94F36DE378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00E-48F0-909A-A94F36DE3784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0E-48F0-909A-A94F36DE3784}"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0E-48F0-909A-A94F36DE3784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0E-48F0-909A-A94F36DE3784}"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0E-48F0-909A-A94F36DE3784}"/>
                </c:ext>
              </c:extLst>
            </c:dLbl>
            <c:dLbl>
              <c:idx val="4"/>
              <c:layout>
                <c:manualLayout>
                  <c:x val="-4.3143261768537902E-2"/>
                  <c:y val="-1.0880038991361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0E-48F0-909A-A94F36DE3784}"/>
                </c:ext>
              </c:extLst>
            </c:dLbl>
            <c:dLbl>
              <c:idx val="5"/>
              <c:layout>
                <c:manualLayout>
                  <c:x val="-7.3959938366718006E-2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0E-48F0-909A-A94F36DE3784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0E-48F0-909A-A94F36DE3784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0E-48F0-909A-A94F36DE3784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00E-48F0-909A-A94F36DE3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80-407E-9F6C-5FB5BD2FD4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80-407E-9F6C-5FB5BD2FD4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A80-407E-9F6C-5FB5BD2FD4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A80-407E-9F6C-5FB5BD2FD4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A80-407E-9F6C-5FB5BD2FD4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A80-407E-9F6C-5FB5BD2FD4B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A80-407E-9F6C-5FB5BD2FD4B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A80-407E-9F6C-5FB5BD2FD4B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A80-407E-9F6C-5FB5BD2FD4B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A80-407E-9F6C-5FB5BD2FD4B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A80-407E-9F6C-5FB5BD2FD4B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3A80-407E-9F6C-5FB5BD2FD4B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3A80-407E-9F6C-5FB5BD2FD4B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3A80-407E-9F6C-5FB5BD2FD4B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3A80-407E-9F6C-5FB5BD2FD4B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3A80-407E-9F6C-5FB5BD2FD4B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3A80-407E-9F6C-5FB5BD2FD4B1}"/>
              </c:ext>
            </c:extLst>
          </c:dPt>
          <c:dLbls>
            <c:dLbl>
              <c:idx val="0"/>
              <c:layout>
                <c:manualLayout>
                  <c:x val="-7.2661217075386704E-3"/>
                  <c:y val="-0.18783068783068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0-407E-9F6C-5FB5BD2FD4B1}"/>
                </c:ext>
              </c:extLst>
            </c:dLbl>
            <c:dLbl>
              <c:idx val="1"/>
              <c:layout>
                <c:manualLayout>
                  <c:x val="0.12170753860127199"/>
                  <c:y val="-0.28835978835978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80-407E-9F6C-5FB5BD2FD4B1}"/>
                </c:ext>
              </c:extLst>
            </c:dLbl>
            <c:dLbl>
              <c:idx val="2"/>
              <c:layout>
                <c:manualLayout>
                  <c:x val="0.1525885558583099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80-407E-9F6C-5FB5BD2FD4B1}"/>
                </c:ext>
              </c:extLst>
            </c:dLbl>
            <c:dLbl>
              <c:idx val="3"/>
              <c:layout>
                <c:manualLayout>
                  <c:x val="0.15622161671208001"/>
                  <c:y val="-6.87830687830687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80-407E-9F6C-5FB5BD2FD4B1}"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80-407E-9F6C-5FB5BD2FD4B1}"/>
                </c:ext>
              </c:extLst>
            </c:dLbl>
            <c:dLbl>
              <c:idx val="5"/>
              <c:layout>
                <c:manualLayout>
                  <c:x val="-4.54132606721162E-2"/>
                  <c:y val="2.64550264550265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80-407E-9F6C-5FB5BD2FD4B1}"/>
                </c:ext>
              </c:extLst>
            </c:dLbl>
            <c:dLbl>
              <c:idx val="6"/>
              <c:layout>
                <c:manualLayout>
                  <c:x val="0.108991825613079"/>
                  <c:y val="0.140211640211640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80-407E-9F6C-5FB5BD2FD4B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80-407E-9F6C-5FB5BD2FD4B1}"/>
                </c:ext>
              </c:extLst>
            </c:dLbl>
            <c:dLbl>
              <c:idx val="8"/>
              <c:layout>
                <c:manualLayout>
                  <c:x val="1.63487738419619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80-407E-9F6C-5FB5BD2FD4B1}"/>
                </c:ext>
              </c:extLst>
            </c:dLbl>
            <c:dLbl>
              <c:idx val="9"/>
              <c:layout>
                <c:manualLayout>
                  <c:x val="-0.230699364214351"/>
                  <c:y val="0.121693121693122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80-407E-9F6C-5FB5BD2FD4B1}"/>
                </c:ext>
              </c:extLst>
            </c:dLbl>
            <c:dLbl>
              <c:idx val="10"/>
              <c:layout>
                <c:manualLayout>
                  <c:x val="-4.5413260672116297E-2"/>
                  <c:y val="5.026434195725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80-407E-9F6C-5FB5BD2FD4B1}"/>
                </c:ext>
              </c:extLst>
            </c:dLbl>
            <c:dLbl>
              <c:idx val="11"/>
              <c:layout>
                <c:manualLayout>
                  <c:x val="-0.13623978201634901"/>
                  <c:y val="-2.64550264550264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80-407E-9F6C-5FB5BD2FD4B1}"/>
                </c:ext>
              </c:extLst>
            </c:dLbl>
            <c:dLbl>
              <c:idx val="12"/>
              <c:layout>
                <c:manualLayout>
                  <c:x val="-0.134423251589464"/>
                  <c:y val="-0.1375661375661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A80-407E-9F6C-5FB5BD2FD4B1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A80-407E-9F6C-5FB5BD2FD4B1}"/>
                </c:ext>
              </c:extLst>
            </c:dLbl>
            <c:dLbl>
              <c:idx val="14"/>
              <c:layout>
                <c:manualLayout>
                  <c:x val="-0.24704813805631201"/>
                  <c:y val="-0.1031746031746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A80-407E-9F6C-5FB5BD2FD4B1}"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A80-407E-9F6C-5FB5BD2FD4B1}"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80-407E-9F6C-5FB5BD2FD4B1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A80-407E-9F6C-5FB5BD2FD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AC-4032-84F5-496393110D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AC-4032-84F5-496393110D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2AC-4032-84F5-496393110D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2AC-4032-84F5-496393110D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2AC-4032-84F5-496393110D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2AC-4032-84F5-496393110D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2AC-4032-84F5-496393110D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2AC-4032-84F5-496393110D2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2AC-4032-84F5-496393110D2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2AC-4032-84F5-496393110D2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2AC-4032-84F5-496393110D2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82AC-4032-84F5-496393110D2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82AC-4032-84F5-496393110D2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82AC-4032-84F5-496393110D2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82AC-4032-84F5-496393110D2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82AC-4032-84F5-496393110D2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82AC-4032-84F5-496393110D2E}"/>
              </c:ext>
            </c:extLst>
          </c:dPt>
          <c:dLbls>
            <c:dLbl>
              <c:idx val="0"/>
              <c:layout>
                <c:manualLayout>
                  <c:x val="-2.17983651226158E-2"/>
                  <c:y val="-0.20105820105820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C-4032-84F5-496393110D2E}"/>
                </c:ext>
              </c:extLst>
            </c:dLbl>
            <c:dLbl>
              <c:idx val="1"/>
              <c:layout>
                <c:manualLayout>
                  <c:x val="7.4477747502270694E-2"/>
                  <c:y val="-0.28835978835978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AC-4032-84F5-496393110D2E}"/>
                </c:ext>
              </c:extLst>
            </c:dLbl>
            <c:dLbl>
              <c:idx val="2"/>
              <c:layout>
                <c:manualLayout>
                  <c:x val="0.112147125729595"/>
                  <c:y val="-0.18560676201833501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ЛОКАЛНИ ЕКОНОМСКИ РАЗВОЈ </a:t>
                    </a:r>
                  </a:p>
                  <a:p>
                    <a:r>
                      <a:rPr lang="sr-Cyrl-RS"/>
                      <a:t>1.0</a:t>
                    </a:r>
                    <a:r>
                      <a:rPr lang="sr-Cyrl-RS" altLang="en-US"/>
                      <a:t>7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AC-4032-84F5-496393110D2E}"/>
                </c:ext>
              </c:extLst>
            </c:dLbl>
            <c:dLbl>
              <c:idx val="3"/>
              <c:layout>
                <c:manualLayout>
                  <c:x val="5.5102662575897403E-2"/>
                  <c:y val="-8.994708994708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AC-4032-84F5-496393110D2E}"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AC-4032-84F5-496393110D2E}"/>
                </c:ext>
              </c:extLst>
            </c:dLbl>
            <c:dLbl>
              <c:idx val="5"/>
              <c:layout>
                <c:manualLayout>
                  <c:x val="5.9945504087193499E-2"/>
                  <c:y val="1.0582010582010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AC-4032-84F5-496393110D2E}"/>
                </c:ext>
              </c:extLst>
            </c:dLbl>
            <c:dLbl>
              <c:idx val="6"/>
              <c:layout>
                <c:manualLayout>
                  <c:x val="9.9909173478655799E-2"/>
                  <c:y val="2.58648918885139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ОРГАНИЗАЦИЈА САОБРАЋАЈА И САОБРАЋАЈНА ИНФРАСТРУКТУРА
23.51%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AC-4032-84F5-496393110D2E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AC-4032-84F5-496393110D2E}"/>
                </c:ext>
              </c:extLst>
            </c:dLbl>
            <c:dLbl>
              <c:idx val="8"/>
              <c:layout>
                <c:manualLayout>
                  <c:x val="-0.103542234332425"/>
                  <c:y val="0.2592590509519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2AC-4032-84F5-496393110D2E}"/>
                </c:ext>
              </c:extLst>
            </c:dLbl>
            <c:dLbl>
              <c:idx val="9"/>
              <c:layout>
                <c:manualLayout>
                  <c:x val="-9.9024794925157505E-2"/>
                  <c:y val="0.14285693454984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AC-4032-84F5-496393110D2E}"/>
                </c:ext>
              </c:extLst>
            </c:dLbl>
            <c:dLbl>
              <c:idx val="10"/>
              <c:layout>
                <c:manualLayout>
                  <c:x val="-5.4497343145458298E-3"/>
                  <c:y val="3.4391326084239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AC-4032-84F5-496393110D2E}"/>
                </c:ext>
              </c:extLst>
            </c:dLbl>
            <c:dLbl>
              <c:idx val="11"/>
              <c:layout>
                <c:manualLayout>
                  <c:x val="-5.2679382379654797E-2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2AC-4032-84F5-496393110D2E}"/>
                </c:ext>
              </c:extLst>
            </c:dLbl>
            <c:dLbl>
              <c:idx val="12"/>
              <c:layout>
                <c:manualLayout>
                  <c:x val="-0.105454285123752"/>
                  <c:y val="-0.11798246628021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2AC-4032-84F5-496393110D2E}"/>
                </c:ext>
              </c:extLst>
            </c:dLbl>
            <c:dLbl>
              <c:idx val="13"/>
              <c:layout>
                <c:manualLayout>
                  <c:x val="0.107318223748977"/>
                  <c:y val="-0.16640310399059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2AC-4032-84F5-496393110D2E}"/>
                </c:ext>
              </c:extLst>
            </c:dLbl>
            <c:dLbl>
              <c:idx val="14"/>
              <c:layout>
                <c:manualLayout>
                  <c:x val="-0.16712079927338799"/>
                  <c:y val="-9.52380952380952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2AC-4032-84F5-496393110D2E}"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2AC-4032-84F5-496393110D2E}"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2AC-4032-84F5-496393110D2E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110133000</c:v>
                </c:pt>
                <c:pt idx="1">
                  <c:v>635600000</c:v>
                </c:pt>
                <c:pt idx="2">
                  <c:v>35970000</c:v>
                </c:pt>
                <c:pt idx="3">
                  <c:v>253890000</c:v>
                </c:pt>
                <c:pt idx="4">
                  <c:v>167580000</c:v>
                </c:pt>
                <c:pt idx="5">
                  <c:v>112700000</c:v>
                </c:pt>
                <c:pt idx="6">
                  <c:v>845800000</c:v>
                </c:pt>
                <c:pt idx="7">
                  <c:v>242406000</c:v>
                </c:pt>
                <c:pt idx="8">
                  <c:v>91115000</c:v>
                </c:pt>
                <c:pt idx="9">
                  <c:v>23495000</c:v>
                </c:pt>
                <c:pt idx="10">
                  <c:v>107710000</c:v>
                </c:pt>
                <c:pt idx="11">
                  <c:v>15200000</c:v>
                </c:pt>
                <c:pt idx="12">
                  <c:v>230559000</c:v>
                </c:pt>
                <c:pt idx="13">
                  <c:v>258500000</c:v>
                </c:pt>
                <c:pt idx="14">
                  <c:v>413117000</c:v>
                </c:pt>
                <c:pt idx="15">
                  <c:v>49425000</c:v>
                </c:pt>
                <c:pt idx="16">
                  <c:v>4800000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2AC-4032-84F5-496393110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B6-4A74-A9F2-3103A2EE84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B6-4A74-A9F2-3103A2EE84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B6-4A74-A9F2-3103A2EE84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DB6-4A74-A9F2-3103A2EE84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DB6-4A74-A9F2-3103A2EE84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DB6-4A74-A9F2-3103A2EE84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DB6-4A74-A9F2-3103A2EE84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DB6-4A74-A9F2-3103A2EE846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DB6-4A74-A9F2-3103A2EE846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DB6-4A74-A9F2-3103A2EE846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DB6-4A74-A9F2-3103A2EE846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4DB6-4A74-A9F2-3103A2EE846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4DB6-4A74-A9F2-3103A2EE846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DB6-4A74-A9F2-3103A2EE846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DB6-4A74-A9F2-3103A2EE846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4DB6-4A74-A9F2-3103A2EE846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4DB6-4A74-A9F2-3103A2EE8462}"/>
              </c:ext>
            </c:extLst>
          </c:dPt>
          <c:dLbls>
            <c:dLbl>
              <c:idx val="0"/>
              <c:layout>
                <c:manualLayout>
                  <c:x val="-2.17983651226158E-2"/>
                  <c:y val="-0.20105820105820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6-4A74-A9F2-3103A2EE8462}"/>
                </c:ext>
              </c:extLst>
            </c:dLbl>
            <c:dLbl>
              <c:idx val="1"/>
              <c:layout>
                <c:manualLayout>
                  <c:x val="7.4477747502270694E-2"/>
                  <c:y val="-0.28835978835978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6-4A74-A9F2-3103A2EE8462}"/>
                </c:ext>
              </c:extLst>
            </c:dLbl>
            <c:dLbl>
              <c:idx val="2"/>
              <c:layout>
                <c:manualLayout>
                  <c:x val="0.11754536962277"/>
                  <c:y val="-0.17692338489217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B6-4A74-A9F2-3103A2EE8462}"/>
                </c:ext>
              </c:extLst>
            </c:dLbl>
            <c:dLbl>
              <c:idx val="3"/>
              <c:layout>
                <c:manualLayout>
                  <c:x val="5.5102662575897403E-2"/>
                  <c:y val="-8.994708994708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B6-4A74-A9F2-3103A2EE8462}"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B6-4A74-A9F2-3103A2EE8462}"/>
                </c:ext>
              </c:extLst>
            </c:dLbl>
            <c:dLbl>
              <c:idx val="5"/>
              <c:layout>
                <c:manualLayout>
                  <c:x val="5.9945504087193499E-2"/>
                  <c:y val="1.0582010582010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B6-4A74-A9F2-3103A2EE8462}"/>
                </c:ext>
              </c:extLst>
            </c:dLbl>
            <c:dLbl>
              <c:idx val="6"/>
              <c:layout>
                <c:manualLayout>
                  <c:x val="7.7215176406913499E-2"/>
                  <c:y val="4.927468143687060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ОРГАНИЗАЦИЈА САОБРАЋАЈА И САОБРАЋАЈНА ИНФРАСТРУКТУРА
18.13%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B6-4A74-A9F2-3103A2EE8462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B6-4A74-A9F2-3103A2EE8462}"/>
                </c:ext>
              </c:extLst>
            </c:dLbl>
            <c:dLbl>
              <c:idx val="8"/>
              <c:layout>
                <c:manualLayout>
                  <c:x val="-0.103542234332425"/>
                  <c:y val="0.25925905095196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Основно образовање И ВАСПИТАЊЕ</a:t>
                    </a:r>
                  </a:p>
                  <a:p>
                    <a:r>
                      <a:rPr lang="ru-RU"/>
                      <a:t>2.</a:t>
                    </a:r>
                    <a:r>
                      <a:rPr lang="ru-RU" altLang="en-US"/>
                      <a:t>09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DB6-4A74-A9F2-3103A2EE8462}"/>
                </c:ext>
              </c:extLst>
            </c:dLbl>
            <c:dLbl>
              <c:idx val="9"/>
              <c:layout>
                <c:manualLayout>
                  <c:x val="-9.9024794925157505E-2"/>
                  <c:y val="0.14285693454984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DB6-4A74-A9F2-3103A2EE8462}"/>
                </c:ext>
              </c:extLst>
            </c:dLbl>
            <c:dLbl>
              <c:idx val="10"/>
              <c:layout>
                <c:manualLayout>
                  <c:x val="-5.4497343145458298E-3"/>
                  <c:y val="3.4391326084239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DB6-4A74-A9F2-3103A2EE8462}"/>
                </c:ext>
              </c:extLst>
            </c:dLbl>
            <c:dLbl>
              <c:idx val="11"/>
              <c:layout>
                <c:manualLayout>
                  <c:x val="-5.2679382379654797E-2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DB6-4A74-A9F2-3103A2EE8462}"/>
                </c:ext>
              </c:extLst>
            </c:dLbl>
            <c:dLbl>
              <c:idx val="12"/>
              <c:layout>
                <c:manualLayout>
                  <c:x val="-9.2643051771117202E-2"/>
                  <c:y val="-0.169312377619463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DB6-4A74-A9F2-3103A2EE8462}"/>
                </c:ext>
              </c:extLst>
            </c:dLbl>
            <c:dLbl>
              <c:idx val="13"/>
              <c:layout>
                <c:manualLayout>
                  <c:x val="0.122156092886209"/>
                  <c:y val="-0.18518518518518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DB6-4A74-A9F2-3103A2EE8462}"/>
                </c:ext>
              </c:extLst>
            </c:dLbl>
            <c:dLbl>
              <c:idx val="14"/>
              <c:layout>
                <c:manualLayout>
                  <c:x val="-0.16712079927338799"/>
                  <c:y val="-9.52380952380952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DB6-4A74-A9F2-3103A2EE8462}"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DB6-4A74-A9F2-3103A2EE8462}"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DB6-4A74-A9F2-3103A2EE8462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110133000</c:v>
                </c:pt>
                <c:pt idx="1">
                  <c:v>525100000</c:v>
                </c:pt>
                <c:pt idx="2">
                  <c:v>41300000</c:v>
                </c:pt>
                <c:pt idx="3">
                  <c:v>399420000</c:v>
                </c:pt>
                <c:pt idx="4">
                  <c:v>236750000</c:v>
                </c:pt>
                <c:pt idx="5">
                  <c:v>105350000</c:v>
                </c:pt>
                <c:pt idx="6">
                  <c:v>712650000</c:v>
                </c:pt>
                <c:pt idx="7">
                  <c:v>270595000</c:v>
                </c:pt>
                <c:pt idx="8">
                  <c:v>82365000</c:v>
                </c:pt>
                <c:pt idx="9">
                  <c:v>23535000</c:v>
                </c:pt>
                <c:pt idx="10">
                  <c:v>125451000</c:v>
                </c:pt>
                <c:pt idx="11">
                  <c:v>20500000</c:v>
                </c:pt>
                <c:pt idx="12">
                  <c:v>227673000</c:v>
                </c:pt>
                <c:pt idx="13">
                  <c:v>446520000</c:v>
                </c:pt>
                <c:pt idx="14">
                  <c:v>536553000</c:v>
                </c:pt>
                <c:pt idx="15">
                  <c:v>62305000</c:v>
                </c:pt>
                <c:pt idx="16">
                  <c:v>4800000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4DB6-4A74-A9F2-3103A2EE8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11-43BE-B4DC-AD3E5BD37A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511-43BE-B4DC-AD3E5BD37A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511-43BE-B4DC-AD3E5BD37A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511-43BE-B4DC-AD3E5BD37A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511-43BE-B4DC-AD3E5BD37A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511-43BE-B4DC-AD3E5BD37A0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511-43BE-B4DC-AD3E5BD37A0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511-43BE-B4DC-AD3E5BD37A0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511-43BE-B4DC-AD3E5BD37A0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511-43BE-B4DC-AD3E5BD37A0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511-43BE-B4DC-AD3E5BD37A0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3511-43BE-B4DC-AD3E5BD37A0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3511-43BE-B4DC-AD3E5BD37A0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3511-43BE-B4DC-AD3E5BD37A0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3511-43BE-B4DC-AD3E5BD37A0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3511-43BE-B4DC-AD3E5BD37A0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3511-43BE-B4DC-AD3E5BD37A01}"/>
              </c:ext>
            </c:extLst>
          </c:dPt>
          <c:dLbls>
            <c:dLbl>
              <c:idx val="0"/>
              <c:layout>
                <c:manualLayout>
                  <c:x val="-2.17983651226158E-2"/>
                  <c:y val="-0.20105820105820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11-43BE-B4DC-AD3E5BD37A01}"/>
                </c:ext>
              </c:extLst>
            </c:dLbl>
            <c:dLbl>
              <c:idx val="1"/>
              <c:layout>
                <c:manualLayout>
                  <c:x val="7.4477747502270694E-2"/>
                  <c:y val="-0.28835978835978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11-43BE-B4DC-AD3E5BD37A01}"/>
                </c:ext>
              </c:extLst>
            </c:dLbl>
            <c:dLbl>
              <c:idx val="2"/>
              <c:layout>
                <c:manualLayout>
                  <c:x val="0.11754536962277"/>
                  <c:y val="-0.17692338489217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11-43BE-B4DC-AD3E5BD37A01}"/>
                </c:ext>
              </c:extLst>
            </c:dLbl>
            <c:dLbl>
              <c:idx val="3"/>
              <c:layout>
                <c:manualLayout>
                  <c:x val="6.9822908145870902E-2"/>
                  <c:y val="-5.737605737605729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РАЗВОЈ ТУРИЗМА</a:t>
                    </a:r>
                  </a:p>
                  <a:p>
                    <a:r>
                      <a:rPr lang="sr-Cyrl-RS"/>
                      <a:t>10.1</a:t>
                    </a:r>
                    <a:r>
                      <a:rPr lang="sr-Cyrl-RS" altLang="en-US"/>
                      <a:t>7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11-43BE-B4DC-AD3E5BD37A01}"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ПОЉОПРИВРЕДА И РУРАЛНИ РАЗВОЈ</a:t>
                    </a:r>
                  </a:p>
                  <a:p>
                    <a:r>
                      <a:rPr lang="ru-RU"/>
                      <a:t>6.0</a:t>
                    </a:r>
                    <a:r>
                      <a:rPr lang="ru-RU" altLang="en-US"/>
                      <a:t>3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11-43BE-B4DC-AD3E5BD37A01}"/>
                </c:ext>
              </c:extLst>
            </c:dLbl>
            <c:dLbl>
              <c:idx val="5"/>
              <c:layout>
                <c:manualLayout>
                  <c:x val="5.9945504087193499E-2"/>
                  <c:y val="1.0582010582010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11-43BE-B4DC-AD3E5BD37A01}"/>
                </c:ext>
              </c:extLst>
            </c:dLbl>
            <c:dLbl>
              <c:idx val="6"/>
              <c:layout>
                <c:manualLayout>
                  <c:x val="7.7215176406913499E-2"/>
                  <c:y val="4.927468143687060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ОРГАНИЗАЦИЈА САОБРАЋАЈА И САОБРАЋАЈНА ИНФРАСТРУКТУРА
18.13%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11-43BE-B4DC-AD3E5BD37A01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511-43BE-B4DC-AD3E5BD37A01}"/>
                </c:ext>
              </c:extLst>
            </c:dLbl>
            <c:dLbl>
              <c:idx val="8"/>
              <c:layout>
                <c:manualLayout>
                  <c:x val="-0.103542234332425"/>
                  <c:y val="0.25925905095196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Основно образовање И ВАСПИТАЊЕ</a:t>
                    </a:r>
                  </a:p>
                  <a:p>
                    <a:r>
                      <a:rPr lang="ru-RU"/>
                      <a:t>2.</a:t>
                    </a:r>
                    <a:r>
                      <a:rPr lang="ru-RU" altLang="en-US"/>
                      <a:t>09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511-43BE-B4DC-AD3E5BD37A01}"/>
                </c:ext>
              </c:extLst>
            </c:dLbl>
            <c:dLbl>
              <c:idx val="9"/>
              <c:layout>
                <c:manualLayout>
                  <c:x val="-9.9024794925157505E-2"/>
                  <c:y val="0.142856934549847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Средње образовање И ВАСПИТАЊЕ</a:t>
                    </a:r>
                  </a:p>
                  <a:p>
                    <a:r>
                      <a:rPr lang="ru-RU"/>
                      <a:t>0.</a:t>
                    </a:r>
                    <a:r>
                      <a:rPr lang="ru-RU" altLang="en-US"/>
                      <a:t>59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511-43BE-B4DC-AD3E5BD37A01}"/>
                </c:ext>
              </c:extLst>
            </c:dLbl>
            <c:dLbl>
              <c:idx val="10"/>
              <c:layout>
                <c:manualLayout>
                  <c:x val="-5.4497343145458298E-3"/>
                  <c:y val="3.4391326084239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511-43BE-B4DC-AD3E5BD37A01}"/>
                </c:ext>
              </c:extLst>
            </c:dLbl>
            <c:dLbl>
              <c:idx val="11"/>
              <c:layout>
                <c:manualLayout>
                  <c:x val="-5.2679382379654797E-2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511-43BE-B4DC-AD3E5BD37A01}"/>
                </c:ext>
              </c:extLst>
            </c:dLbl>
            <c:dLbl>
              <c:idx val="12"/>
              <c:layout>
                <c:manualLayout>
                  <c:x val="-9.2643051771117202E-2"/>
                  <c:y val="-0.169312377619463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511-43BE-B4DC-AD3E5BD37A01}"/>
                </c:ext>
              </c:extLst>
            </c:dLbl>
            <c:dLbl>
              <c:idx val="13"/>
              <c:layout>
                <c:manualLayout>
                  <c:x val="0.10938924483263"/>
                  <c:y val="-0.1916531916531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511-43BE-B4DC-AD3E5BD37A01}"/>
                </c:ext>
              </c:extLst>
            </c:dLbl>
            <c:dLbl>
              <c:idx val="14"/>
              <c:layout>
                <c:manualLayout>
                  <c:x val="-0.16712079927338799"/>
                  <c:y val="-9.52380952380952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511-43BE-B4DC-AD3E5BD37A01}"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511-43BE-B4DC-AD3E5BD37A01}"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511-43BE-B4DC-AD3E5BD37A01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110133000</c:v>
                </c:pt>
                <c:pt idx="1">
                  <c:v>525100000</c:v>
                </c:pt>
                <c:pt idx="2">
                  <c:v>41300000</c:v>
                </c:pt>
                <c:pt idx="3">
                  <c:v>399420000</c:v>
                </c:pt>
                <c:pt idx="4">
                  <c:v>236750000</c:v>
                </c:pt>
                <c:pt idx="5">
                  <c:v>105350000</c:v>
                </c:pt>
                <c:pt idx="6">
                  <c:v>712650000</c:v>
                </c:pt>
                <c:pt idx="7">
                  <c:v>270595000</c:v>
                </c:pt>
                <c:pt idx="8">
                  <c:v>82365000</c:v>
                </c:pt>
                <c:pt idx="9">
                  <c:v>23535000</c:v>
                </c:pt>
                <c:pt idx="10">
                  <c:v>125451000</c:v>
                </c:pt>
                <c:pt idx="11">
                  <c:v>20500000</c:v>
                </c:pt>
                <c:pt idx="12">
                  <c:v>227673000</c:v>
                </c:pt>
                <c:pt idx="13">
                  <c:v>446520000</c:v>
                </c:pt>
                <c:pt idx="14">
                  <c:v>536553000</c:v>
                </c:pt>
                <c:pt idx="15">
                  <c:v>62305000</c:v>
                </c:pt>
                <c:pt idx="16">
                  <c:v>4800000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511-43BE-B4DC-AD3E5BD37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2,64%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13,63%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1,18%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8,34%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6,72%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4,88%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17,31%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20649206049287297"/>
                  <c:y val="0.101124248745715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8,25%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2,10%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0,64%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3,81%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0,61%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6,32%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3.7366894351560286E-2"/>
                  <c:y val="-0.106354351319976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6,73%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14,90%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1,79%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ЕНЕРГЕТСКА ЕФИКАСНОСТ И ОБНОВЉИВИ ИЗВОРИ ЕНЕРГИЈЕ
</a:t>
                    </a:r>
                    <a:r>
                      <a:rPr lang="ru-RU" dirty="0" smtClean="0"/>
                      <a:t>0,15%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107633000</c:v>
                </c:pt>
                <c:pt idx="1">
                  <c:v>619000000</c:v>
                </c:pt>
                <c:pt idx="2">
                  <c:v>40650000</c:v>
                </c:pt>
                <c:pt idx="3">
                  <c:v>309610000</c:v>
                </c:pt>
                <c:pt idx="4">
                  <c:v>200870000</c:v>
                </c:pt>
                <c:pt idx="5">
                  <c:v>95450000</c:v>
                </c:pt>
                <c:pt idx="6">
                  <c:v>812850000</c:v>
                </c:pt>
                <c:pt idx="7">
                  <c:v>270457000</c:v>
                </c:pt>
                <c:pt idx="8">
                  <c:v>80865000</c:v>
                </c:pt>
                <c:pt idx="9">
                  <c:v>20870000</c:v>
                </c:pt>
                <c:pt idx="10">
                  <c:v>125351000</c:v>
                </c:pt>
                <c:pt idx="11">
                  <c:v>20500000</c:v>
                </c:pt>
                <c:pt idx="12">
                  <c:v>232871000</c:v>
                </c:pt>
                <c:pt idx="13">
                  <c:v>424020000</c:v>
                </c:pt>
                <c:pt idx="14">
                  <c:v>503211000</c:v>
                </c:pt>
                <c:pt idx="15">
                  <c:v>65892000</c:v>
                </c:pt>
                <c:pt idx="16">
                  <c:v>19900000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51,26%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3,05%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45,11%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примања од продаје нефинансијске имовине
</a:t>
                    </a:r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23753152165482661"/>
                  <c:y val="-4.376173553280647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0,56%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'[Prilog 2 - Pomocni dokument za tabele i grafike.xlsx]Prihodi i primanja'!$D$6:$D$11</c:f>
              <c:numCache>
                <c:formatCode>#,##0</c:formatCode>
                <c:ptCount val="6"/>
                <c:pt idx="0">
                  <c:v>1802273000</c:v>
                </c:pt>
                <c:pt idx="1">
                  <c:v>392243366</c:v>
                </c:pt>
                <c:pt idx="2">
                  <c:v>1729167205</c:v>
                </c:pt>
                <c:pt idx="3">
                  <c:v>1800000</c:v>
                </c:pt>
                <c:pt idx="4" formatCode="General">
                  <c:v>0</c:v>
                </c:pt>
                <c:pt idx="5">
                  <c:v>24516429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99-47D6-9A25-034E0002DE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99-47D6-9A25-034E0002DEAE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99-47D6-9A25-034E0002DE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99-47D6-9A25-034E0002DE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99-47D6-9A25-034E0002DE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699-47D6-9A25-034E0002DE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699-47D6-9A25-034E0002DE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699-47D6-9A25-034E0002DEAE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99-47D6-9A25-034E0002DEAE}"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99-47D6-9A25-034E0002DEAE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99-47D6-9A25-034E0002DEAE}"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699-47D6-9A25-034E0002DEAE}"/>
                </c:ext>
              </c:extLst>
            </c:dLbl>
            <c:dLbl>
              <c:idx val="4"/>
              <c:layout>
                <c:manualLayout>
                  <c:x val="-4.3143261768537902E-2"/>
                  <c:y val="-1.0880038991361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699-47D6-9A25-034E0002DEAE}"/>
                </c:ext>
              </c:extLst>
            </c:dLbl>
            <c:dLbl>
              <c:idx val="5"/>
              <c:layout>
                <c:manualLayout>
                  <c:x val="-7.3959938366718006E-2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699-47D6-9A25-034E0002DEAE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699-47D6-9A25-034E0002DEAE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699-47D6-9A25-034E0002DEAE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699-47D6-9A25-034E0002D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47-44BA-AB55-07D0F347C8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47-44BA-AB55-07D0F347C810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847-44BA-AB55-07D0F347C8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847-44BA-AB55-07D0F347C8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847-44BA-AB55-07D0F347C8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847-44BA-AB55-07D0F347C8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847-44BA-AB55-07D0F347C8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847-44BA-AB55-07D0F347C810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10.62%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47-44BA-AB55-07D0F347C810}"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32.11%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47-44BA-AB55-07D0F347C810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7.38%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47-44BA-AB55-07D0F347C810}"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3.79%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847-44BA-AB55-07D0F347C810}"/>
                </c:ext>
              </c:extLst>
            </c:dLbl>
            <c:dLbl>
              <c:idx val="4"/>
              <c:layout>
                <c:manualLayout>
                  <c:x val="-4.3143261768537902E-2"/>
                  <c:y val="-1.088003899136199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4.26%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847-44BA-AB55-07D0F347C810}"/>
                </c:ext>
              </c:extLst>
            </c:dLbl>
            <c:dLbl>
              <c:idx val="5"/>
              <c:layout>
                <c:manualLayout>
                  <c:x val="-7.3959938366718006E-2"/>
                  <c:y val="-0.1286274509803919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9.97%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847-44BA-AB55-07D0F347C810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31.15%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847-44BA-AB55-07D0F347C810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0.72%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847-44BA-AB55-07D0F347C810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847-44BA-AB55-07D0F347C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052-4FB8-B20B-7BAAAB4A2C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052-4FB8-B20B-7BAAAB4A2C0E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052-4FB8-B20B-7BAAAB4A2C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052-4FB8-B20B-7BAAAB4A2C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052-4FB8-B20B-7BAAAB4A2C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052-4FB8-B20B-7BAAAB4A2C0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052-4FB8-B20B-7BAAAB4A2C0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052-4FB8-B20B-7BAAAB4A2C0E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52-4FB8-B20B-7BAAAB4A2C0E}"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52-4FB8-B20B-7BAAAB4A2C0E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052-4FB8-B20B-7BAAAB4A2C0E}"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052-4FB8-B20B-7BAAAB4A2C0E}"/>
                </c:ext>
              </c:extLst>
            </c:dLbl>
            <c:dLbl>
              <c:idx val="4"/>
              <c:layout>
                <c:manualLayout>
                  <c:x val="-0.16112887327932901"/>
                  <c:y val="1.42140638944598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накнада</a:t>
                    </a:r>
                    <a:r>
                      <a:rPr lang="ru-RU" baseline="0"/>
                      <a:t> за социјалну заштиту из буџета</a:t>
                    </a:r>
                    <a:r>
                      <a:rPr lang="ru-RU"/>
                      <a:t>
3.92%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052-4FB8-B20B-7BAAAB4A2C0E}"/>
                </c:ext>
              </c:extLst>
            </c:dLbl>
            <c:dLbl>
              <c:idx val="5"/>
              <c:layout>
                <c:manualLayout>
                  <c:x val="-0.107533148284522"/>
                  <c:y val="-0.1236086768953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052-4FB8-B20B-7BAAAB4A2C0E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052-4FB8-B20B-7BAAAB4A2C0E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052-4FB8-B20B-7BAAAB4A2C0E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243125000</c:v>
                </c:pt>
                <c:pt idx="1">
                  <c:v>614650600</c:v>
                </c:pt>
                <c:pt idx="2">
                  <c:v>119000000</c:v>
                </c:pt>
                <c:pt idx="3">
                  <c:v>88315000</c:v>
                </c:pt>
                <c:pt idx="4">
                  <c:v>90250000</c:v>
                </c:pt>
                <c:pt idx="5">
                  <c:v>221948400</c:v>
                </c:pt>
                <c:pt idx="6">
                  <c:v>893711000</c:v>
                </c:pt>
                <c:pt idx="7">
                  <c:v>30000000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052-4FB8-B20B-7BAAAB4A2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FB7-4B48-A116-E6369998FC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FB7-4B48-A116-E6369998FC10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FB7-4B48-A116-E6369998FC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FB7-4B48-A116-E6369998FC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FB7-4B48-A116-E6369998FC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FB7-4B48-A116-E6369998FC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FB7-4B48-A116-E6369998FC1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FB7-4B48-A116-E6369998FC10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B7-4B48-A116-E6369998FC10}"/>
                </c:ext>
              </c:extLst>
            </c:dLbl>
            <c:dLbl>
              <c:idx val="1"/>
              <c:layout>
                <c:manualLayout>
                  <c:x val="3.6020770784946803E-2"/>
                  <c:y val="0.13803916919418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B7-4B48-A116-E6369998FC10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B7-4B48-A116-E6369998FC10}"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FB7-4B48-A116-E6369998FC10}"/>
                </c:ext>
              </c:extLst>
            </c:dLbl>
            <c:dLbl>
              <c:idx val="4"/>
              <c:layout>
                <c:manualLayout>
                  <c:x val="-0.22443822579731501"/>
                  <c:y val="1.7559944279236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накнада</a:t>
                    </a:r>
                    <a:r>
                      <a:rPr lang="ru-RU" baseline="0"/>
                      <a:t> за социјалну заштиту из буџета</a:t>
                    </a:r>
                    <a:r>
                      <a:rPr lang="ru-RU"/>
                      <a:t>
3.22%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FB7-4B48-A116-E6369998FC10}"/>
                </c:ext>
              </c:extLst>
            </c:dLbl>
            <c:dLbl>
              <c:idx val="5"/>
              <c:layout>
                <c:manualLayout>
                  <c:x val="-0.23990717347381901"/>
                  <c:y val="-0.158740420935463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FB7-4B48-A116-E6369998FC10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FB7-4B48-A116-E6369998FC10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FB7-4B48-A116-E6369998FC10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303837000</c:v>
                </c:pt>
                <c:pt idx="1">
                  <c:v>939909000</c:v>
                </c:pt>
                <c:pt idx="2">
                  <c:v>376803000</c:v>
                </c:pt>
                <c:pt idx="3">
                  <c:v>107660000</c:v>
                </c:pt>
                <c:pt idx="4">
                  <c:v>107400000</c:v>
                </c:pt>
                <c:pt idx="5">
                  <c:v>205704000</c:v>
                </c:pt>
                <c:pt idx="6">
                  <c:v>1258687000</c:v>
                </c:pt>
                <c:pt idx="7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B7-4B48-A116-E6369998F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21-4CDA-B3E8-2C7959258D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21-4CDA-B3E8-2C7959258DB4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21-4CDA-B3E8-2C7959258D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821-4CDA-B3E8-2C7959258D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821-4CDA-B3E8-2C7959258DB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821-4CDA-B3E8-2C7959258DB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821-4CDA-B3E8-2C7959258DB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821-4CDA-B3E8-2C7959258DB4}"/>
              </c:ext>
            </c:extLst>
          </c:dPt>
          <c:dLbls>
            <c:dLbl>
              <c:idx val="0"/>
              <c:layout>
                <c:manualLayout>
                  <c:x val="8.03105767499286E-2"/>
                  <c:y val="-9.547504728273899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21-4CDA-B3E8-2C7959258DB4}"/>
                </c:ext>
              </c:extLst>
            </c:dLbl>
            <c:dLbl>
              <c:idx val="1"/>
              <c:layout>
                <c:manualLayout>
                  <c:x val="-2.7796463119235899E-2"/>
                  <c:y val="0.24260738015991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21-4CDA-B3E8-2C7959258DB4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21-4CDA-B3E8-2C7959258DB4}"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821-4CDA-B3E8-2C7959258DB4}"/>
                </c:ext>
              </c:extLst>
            </c:dLbl>
            <c:dLbl>
              <c:idx val="4"/>
              <c:layout>
                <c:manualLayout>
                  <c:x val="-0.12061616451993799"/>
                  <c:y val="-6.9035565908877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накнада</a:t>
                    </a:r>
                    <a:r>
                      <a:rPr lang="ru-RU" baseline="0"/>
                      <a:t> за социјалну заштиту из буџета</a:t>
                    </a:r>
                    <a:r>
                      <a:rPr lang="ru-RU"/>
                      <a:t>
3.27%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821-4CDA-B3E8-2C7959258DB4}"/>
                </c:ext>
              </c:extLst>
            </c:dLbl>
            <c:dLbl>
              <c:idx val="5"/>
              <c:layout>
                <c:manualLayout>
                  <c:x val="-9.7032809442942E-2"/>
                  <c:y val="-0.23880044580409299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остали расходи
4.84%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821-4CDA-B3E8-2C7959258DB4}"/>
                </c:ext>
              </c:extLst>
            </c:dLbl>
            <c:dLbl>
              <c:idx val="6"/>
              <c:layout>
                <c:manualLayout>
                  <c:x val="0.11099370325034399"/>
                  <c:y val="-0.15313573880398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821-4CDA-B3E8-2C7959258DB4}"/>
                </c:ext>
              </c:extLst>
            </c:dLbl>
            <c:dLbl>
              <c:idx val="7"/>
              <c:layout>
                <c:manualLayout>
                  <c:x val="4.3629499391265002E-2"/>
                  <c:y val="-5.91536952453267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821-4CDA-B3E8-2C7959258DB4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376836000</c:v>
                </c:pt>
                <c:pt idx="1">
                  <c:v>1027047000</c:v>
                </c:pt>
                <c:pt idx="2">
                  <c:v>402530000</c:v>
                </c:pt>
                <c:pt idx="3">
                  <c:v>160220000</c:v>
                </c:pt>
                <c:pt idx="4">
                  <c:v>120200000</c:v>
                </c:pt>
                <c:pt idx="5">
                  <c:v>177495000</c:v>
                </c:pt>
                <c:pt idx="6">
                  <c:v>1373672000</c:v>
                </c:pt>
                <c:pt idx="7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21-4CDA-B3E8-2C7959258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33-459D-BD0C-1385FD68BA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33-459D-BD0C-1385FD68BAD0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33-459D-BD0C-1385FD68BA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C33-459D-BD0C-1385FD68BA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C33-459D-BD0C-1385FD68BA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C33-459D-BD0C-1385FD68BA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C33-459D-BD0C-1385FD68BAD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C33-459D-BD0C-1385FD68BAD0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расходи за запослене</a:t>
                    </a:r>
                  </a:p>
                  <a:p>
                    <a:r>
                      <a:rPr lang="sr-Cyrl-RS"/>
                      <a:t>10.26%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33-459D-BD0C-1385FD68BAD0}"/>
                </c:ext>
              </c:extLst>
            </c:dLbl>
            <c:dLbl>
              <c:idx val="1"/>
              <c:layout>
                <c:manualLayout>
                  <c:x val="3.6020770784946803E-2"/>
                  <c:y val="0.138039169194188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коришћење услуга и роба</a:t>
                    </a:r>
                  </a:p>
                  <a:p>
                    <a:r>
                      <a:rPr lang="ru-RU"/>
                      <a:t>29.45%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33-459D-BD0C-1385FD68BAD0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субвенције</a:t>
                    </a:r>
                  </a:p>
                  <a:p>
                    <a:r>
                      <a:rPr lang="sr-Cyrl-RS"/>
                      <a:t>10.73%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33-459D-BD0C-1385FD68BAD0}"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дотације и трансфери</a:t>
                    </a:r>
                  </a:p>
                  <a:p>
                    <a:r>
                      <a:rPr lang="sr-Cyrl-RS"/>
                      <a:t>4.40%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C33-459D-BD0C-1385FD68BAD0}"/>
                </c:ext>
              </c:extLst>
            </c:dLbl>
            <c:dLbl>
              <c:idx val="4"/>
              <c:layout>
                <c:manualLayout>
                  <c:x val="-0.22443822579731501"/>
                  <c:y val="1.7559944279236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накнада</a:t>
                    </a:r>
                    <a:r>
                      <a:rPr lang="ru-RU" baseline="0"/>
                      <a:t> за социјалну заштиту из буџета</a:t>
                    </a:r>
                    <a:r>
                      <a:rPr lang="ru-RU"/>
                      <a:t>
3.</a:t>
                    </a:r>
                    <a:r>
                      <a:rPr lang="ru-RU" altLang="sr-Cyrl-RS"/>
                      <a:t>61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C33-459D-BD0C-1385FD68BAD0}"/>
                </c:ext>
              </c:extLst>
            </c:dLbl>
            <c:dLbl>
              <c:idx val="5"/>
              <c:layout>
                <c:manualLayout>
                  <c:x val="-0.23990717347381901"/>
                  <c:y val="-0.15874042093546301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остали расходи
</a:t>
                    </a:r>
                    <a:r>
                      <a:rPr lang="sr-Cyrl-RS" altLang="sr-Cyrl-RS"/>
                      <a:t>5</a:t>
                    </a:r>
                    <a:r>
                      <a:rPr lang="sr-Cyrl-RS"/>
                      <a:t>.</a:t>
                    </a:r>
                    <a:r>
                      <a:rPr lang="sr-Cyrl-RS" altLang="sr-Cyrl-RS"/>
                      <a:t>09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C33-459D-BD0C-1385FD68BAD0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капитални издаци</a:t>
                    </a:r>
                  </a:p>
                  <a:p>
                    <a:r>
                      <a:rPr lang="sr-Cyrl-RS"/>
                      <a:t>36.04%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C33-459D-BD0C-1385FD68BAD0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C33-459D-BD0C-1385FD68BAD0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'[Prilog 2 - Pomocni dokument za tabele i grafike.xlsx]Rashodi i izdaci'!$D$6:$D$13</c:f>
              <c:numCache>
                <c:formatCode>General</c:formatCode>
                <c:ptCount val="8"/>
                <c:pt idx="0">
                  <c:v>369065000</c:v>
                </c:pt>
                <c:pt idx="1">
                  <c:v>1059745700</c:v>
                </c:pt>
                <c:pt idx="2">
                  <c:v>386000000</c:v>
                </c:pt>
                <c:pt idx="3">
                  <c:v>160220000</c:v>
                </c:pt>
                <c:pt idx="4">
                  <c:v>130000000</c:v>
                </c:pt>
                <c:pt idx="5">
                  <c:v>177495000</c:v>
                </c:pt>
                <c:pt idx="6">
                  <c:v>1296841300</c:v>
                </c:pt>
                <c:pt idx="7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C33-459D-BD0C-1385FD68B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68-4F1B-852E-8D05A68994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68-4F1B-852E-8D05A6899498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68-4F1B-852E-8D05A68994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E68-4F1B-852E-8D05A68994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E68-4F1B-852E-8D05A68994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E68-4F1B-852E-8D05A689949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E68-4F1B-852E-8D05A689949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E68-4F1B-852E-8D05A6899498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68-4F1B-852E-8D05A6899498}"/>
                </c:ext>
              </c:extLst>
            </c:dLbl>
            <c:dLbl>
              <c:idx val="1"/>
              <c:layout>
                <c:manualLayout>
                  <c:x val="3.6020770784946803E-2"/>
                  <c:y val="0.13803916919418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68-4F1B-852E-8D05A6899498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68-4F1B-852E-8D05A6899498}"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E68-4F1B-852E-8D05A6899498}"/>
                </c:ext>
              </c:extLst>
            </c:dLbl>
            <c:dLbl>
              <c:idx val="4"/>
              <c:layout>
                <c:manualLayout>
                  <c:x val="-0.22371042375946901"/>
                  <c:y val="1.7559944279236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накнада</a:t>
                    </a:r>
                    <a:r>
                      <a:rPr lang="ru-RU" baseline="0"/>
                      <a:t> за социјалну заштиту из буџета</a:t>
                    </a:r>
                    <a:r>
                      <a:rPr lang="ru-RU"/>
                      <a:t>
3.85%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E68-4F1B-852E-8D05A6899498}"/>
                </c:ext>
              </c:extLst>
            </c:dLbl>
            <c:dLbl>
              <c:idx val="5"/>
              <c:layout>
                <c:manualLayout>
                  <c:x val="-0.23990717347381901"/>
                  <c:y val="-0.15874042093546301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остали расходи
4.32%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E68-4F1B-852E-8D05A6899498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E68-4F1B-852E-8D05A6899498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E68-4F1B-852E-8D05A6899498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'[Prilog 2 - Pomocni dokument za tabele i grafike.xlsx]Rashodi i izdaci'!$D$6:$D$13</c:f>
              <c:numCache>
                <c:formatCode>General</c:formatCode>
                <c:ptCount val="8"/>
                <c:pt idx="0">
                  <c:v>408154000</c:v>
                </c:pt>
                <c:pt idx="1">
                  <c:v>1052906000</c:v>
                </c:pt>
                <c:pt idx="2">
                  <c:v>569020000</c:v>
                </c:pt>
                <c:pt idx="3">
                  <c:v>160001000</c:v>
                </c:pt>
                <c:pt idx="4">
                  <c:v>151200000</c:v>
                </c:pt>
                <c:pt idx="5">
                  <c:v>169836000</c:v>
                </c:pt>
                <c:pt idx="6">
                  <c:v>1364883000</c:v>
                </c:pt>
                <c:pt idx="7">
                  <c:v>55000000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E68-4F1B-852E-8D05A6899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#1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>
              <a:latin typeface="+mj-lt"/>
            </a:rPr>
            <a:t>Скупштина општине</a:t>
          </a:r>
          <a:endParaRPr lang="sr-Cyrl-RS" sz="1600" dirty="0">
            <a:latin typeface="+mj-lt"/>
          </a:endParaRPr>
        </a:p>
        <a:p>
          <a:r>
            <a:rPr lang="sr-Cyrl-RS" sz="1600" dirty="0">
              <a:latin typeface="+mj-lt"/>
            </a:rPr>
            <a:t>Председник општине</a:t>
          </a:r>
        </a:p>
        <a:p>
          <a:r>
            <a:rPr lang="sr-Cyrl-RS" sz="1600" dirty="0">
              <a:latin typeface="+mj-lt"/>
            </a:rPr>
            <a:t>Општинско веће</a:t>
          </a:r>
        </a:p>
        <a:p>
          <a:r>
            <a:rPr lang="sr-Cyrl-RS" sz="1600" dirty="0" smtClean="0">
              <a:latin typeface="+mj-lt"/>
            </a:rPr>
            <a:t>Општински правобранилац</a:t>
          </a:r>
        </a:p>
        <a:p>
          <a:r>
            <a:rPr lang="sr-Cyrl-RS" sz="1600" dirty="0" smtClean="0">
              <a:latin typeface="+mj-lt"/>
            </a:rPr>
            <a:t>Општинска управа</a:t>
          </a:r>
          <a:endParaRPr lang="en-US" sz="1600" dirty="0">
            <a:latin typeface="+mj-lt"/>
          </a:endParaRPr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Установе </a:t>
          </a:r>
          <a:r>
            <a:rPr lang="sr-Cyrl-RS" sz="11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културе</a:t>
          </a:r>
          <a:endParaRPr lang="sr-Cyrl-RS" sz="1100" dirty="0">
            <a:solidFill>
              <a:schemeClr val="accent1">
                <a:lumMod val="75000"/>
              </a:schemeClr>
            </a:solidFill>
            <a:latin typeface="+mj-lt"/>
          </a:endParaRP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  <a:latin typeface="+mj-lt"/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>
              <a:latin typeface="+mj-lt"/>
            </a:rPr>
            <a:t>Основне школе </a:t>
          </a:r>
        </a:p>
        <a:p>
          <a:r>
            <a:rPr lang="sr-Cyrl-RS" sz="1200" dirty="0" smtClean="0">
              <a:latin typeface="+mj-lt"/>
            </a:rPr>
            <a:t>Средња </a:t>
          </a:r>
          <a:r>
            <a:rPr lang="sr-Cyrl-RS" sz="1200" dirty="0">
              <a:latin typeface="+mj-lt"/>
            </a:rPr>
            <a:t>школе</a:t>
          </a:r>
        </a:p>
        <a:p>
          <a:r>
            <a:rPr lang="sr-Cyrl-RS" sz="1200" dirty="0">
              <a:latin typeface="+mj-lt"/>
            </a:rPr>
            <a:t>Дом </a:t>
          </a:r>
          <a:r>
            <a:rPr lang="sr-Cyrl-RS" sz="1200" dirty="0" smtClean="0">
              <a:latin typeface="+mj-lt"/>
            </a:rPr>
            <a:t>здравља</a:t>
          </a:r>
          <a:endParaRPr lang="en-US" sz="1200" dirty="0" smtClean="0">
            <a:latin typeface="+mj-lt"/>
          </a:endParaRPr>
        </a:p>
        <a:p>
          <a:r>
            <a:rPr lang="sr-Cyrl-RS" sz="1200" dirty="0" smtClean="0">
              <a:latin typeface="+mj-lt"/>
            </a:rPr>
            <a:t>Центар за социјални рад</a:t>
          </a:r>
          <a:endParaRPr lang="en-US" sz="1200" dirty="0">
            <a:latin typeface="+mj-lt"/>
          </a:endParaRP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#1" loCatId="hierarchy" qsTypeId="urn:microsoft.com/office/officeart/2005/8/quickstyle/simple3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>
              <a:latin typeface="+mj-lt"/>
            </a:rPr>
            <a:t>На основу чега се доноси буџет</a:t>
          </a:r>
          <a:r>
            <a:rPr lang="en-US" sz="3000" dirty="0">
              <a:latin typeface="+mj-lt"/>
            </a:rPr>
            <a:t>? </a:t>
          </a:r>
        </a:p>
      </dgm:t>
    </dgm:pt>
    <dgm:pt modelId="{F529A454-219A-454C-B138-14C3B361B39F}" type="parTrans" cxnId="{CF53189B-03B9-480C-9F3B-492BF30A5ABC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53189B-03B9-480C-9F3B-492BF30A5ABC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phldr="0" custT="1"/>
      <dgm:spPr/>
      <dgm:t>
        <a:bodyPr vert="horz" wrap="square" anchor="t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Закони и прописи: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2025. </a:t>
          </a:r>
          <a:r>
            <a:rPr lang="sr-Cyrl-RS" sz="1400" dirty="0"/>
            <a:t>годину и др.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0AB02483-E4D3-420D-A162-9A04961AD080}">
      <dgm:prSet/>
      <dgm:spPr/>
      <dgm:t>
        <a:bodyPr/>
        <a:lstStyle/>
        <a:p>
          <a:endParaRPr lang="en-US"/>
        </a:p>
      </dgm:t>
    </dgm:pt>
    <dgm:pt modelId="{C4F81D71-55D6-477B-91FF-B7E8CDA27FA4}" type="sibTrans" cxnId="{0AB02483-E4D3-420D-A162-9A04961AD080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80C29D85-EEF6-4CDD-B560-22A3DF252388}">
      <dgm:prSet/>
      <dgm:spPr/>
      <dgm:t>
        <a:bodyPr/>
        <a:lstStyle/>
        <a:p>
          <a:endParaRPr lang="en-US"/>
        </a:p>
      </dgm:t>
    </dgm:pt>
    <dgm:pt modelId="{518CC24E-4035-4B8A-A82C-EA8D78A041FF}" type="sibTrans" cxnId="{80C29D85-EEF6-4CDD-B560-22A3DF252388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E7BA0A68-6244-439A-98AD-6AD7291195CA}">
      <dgm:prSet/>
      <dgm:spPr/>
      <dgm:t>
        <a:bodyPr/>
        <a:lstStyle/>
        <a:p>
          <a:endParaRPr lang="en-US"/>
        </a:p>
      </dgm:t>
    </dgm:pt>
    <dgm:pt modelId="{DF00040C-AB67-4D43-B520-7E02E511DCB9}" type="sibTrans" cxnId="{E7BA0A68-6244-439A-98AD-6AD7291195CA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BEA13542-8969-409E-8D0A-6088868169AE}">
      <dgm:prSet/>
      <dgm:spPr/>
      <dgm:t>
        <a:bodyPr/>
        <a:lstStyle/>
        <a:p>
          <a:endParaRPr lang="en-US"/>
        </a:p>
      </dgm:t>
    </dgm:pt>
    <dgm:pt modelId="{D22C3584-0D16-4A12-B343-F9C335256014}" type="sibTrans" cxnId="{BEA13542-8969-409E-8D0A-6088868169AE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5003625D-D3B3-48D2-9DFF-F28B8D636D4E}">
      <dgm:prSet/>
      <dgm:spPr/>
      <dgm:t>
        <a:bodyPr/>
        <a:lstStyle/>
        <a:p>
          <a:endParaRPr lang="en-US"/>
        </a:p>
      </dgm:t>
    </dgm:pt>
    <dgm:pt modelId="{F823D820-3815-46B0-8D53-E3C09C351FFB}" type="sibTrans" cxnId="{5003625D-D3B3-48D2-9DFF-F28B8D636D4E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A893636A-01C7-4F15-92B7-6E0EBAB56C92}" type="presOf" srcId="{B764CED6-B38C-4590-855F-1F4460EB1A27}" destId="{69201674-1235-4FA7-9CBC-B675F6713E38}" srcOrd="0" destOrd="0" presId="urn:microsoft.com/office/officeart/2008/layout/HorizontalMultiLevelHierarchy#1"/>
    <dgm:cxn modelId="{AAF51BB9-B194-4E2C-B023-30B396EE92E8}" type="presOf" srcId="{346E9DC4-0947-473F-AED9-9AECED92978F}" destId="{D23E054D-0742-441B-9D09-9EB576968A6E}" srcOrd="1" destOrd="0" presId="urn:microsoft.com/office/officeart/2008/layout/HorizontalMultiLevelHierarchy#1"/>
    <dgm:cxn modelId="{80C29D85-EEF6-4CDD-B560-22A3DF252388}" srcId="{00360BBF-6709-42DA-A6DE-B8193ABE792F}" destId="{DA59984A-EA45-43D5-8622-7135015E39DC}" srcOrd="1" destOrd="0" parTransId="{346E9DC4-0947-473F-AED9-9AECED92978F}" sibTransId="{518CC24E-4035-4B8A-A82C-EA8D78A041FF}"/>
    <dgm:cxn modelId="{5003625D-D3B3-48D2-9DFF-F28B8D636D4E}" srcId="{00360BBF-6709-42DA-A6DE-B8193ABE792F}" destId="{24C9F698-7D4E-4709-8117-FB7CF1BB6ECA}" srcOrd="4" destOrd="0" parTransId="{B764CED6-B38C-4590-855F-1F4460EB1A27}" sibTransId="{F823D820-3815-46B0-8D53-E3C09C351FFB}"/>
    <dgm:cxn modelId="{CF53189B-03B9-480C-9F3B-492BF30A5ABC}" srcId="{0E2CB039-CC31-48A4-8156-6B36281AE8EC}" destId="{00360BBF-6709-42DA-A6DE-B8193ABE792F}" srcOrd="0" destOrd="0" parTransId="{F529A454-219A-454C-B138-14C3B361B39F}" sibTransId="{B5AC9C0B-1D20-4957-A866-89ED18231A73}"/>
    <dgm:cxn modelId="{F5CF31F1-DD82-4562-B3E7-426987D365CE}" type="presOf" srcId="{F68F9F1A-A0AC-4627-BB76-A21CB9C16ACA}" destId="{7E8E6685-0078-4B86-BC52-3A0FBAF76686}" srcOrd="1" destOrd="0" presId="urn:microsoft.com/office/officeart/2008/layout/HorizontalMultiLevelHierarchy#1"/>
    <dgm:cxn modelId="{0D1F5E6D-88E2-4E92-B73E-2C5A33E881A0}" type="presOf" srcId="{DA59984A-EA45-43D5-8622-7135015E39DC}" destId="{A288E7CD-845A-4B30-8D9E-0FCFF4059FF8}" srcOrd="0" destOrd="0" presId="urn:microsoft.com/office/officeart/2008/layout/HorizontalMultiLevelHierarchy#1"/>
    <dgm:cxn modelId="{14776B1E-A759-4C5E-B334-7E18673B458A}" type="presOf" srcId="{00360BBF-6709-42DA-A6DE-B8193ABE792F}" destId="{D1C52863-34A6-4E04-9740-6E0567681A8F}" srcOrd="0" destOrd="0" presId="urn:microsoft.com/office/officeart/2008/layout/HorizontalMultiLevelHierarchy#1"/>
    <dgm:cxn modelId="{F4E8078D-33EB-4928-BE3F-33C7C5222B79}" type="presOf" srcId="{346E9DC4-0947-473F-AED9-9AECED92978F}" destId="{F1903401-CDA9-4777-A04C-F19A89F110A0}" srcOrd="0" destOrd="0" presId="urn:microsoft.com/office/officeart/2008/layout/HorizontalMultiLevelHierarchy#1"/>
    <dgm:cxn modelId="{02606767-C781-4EE2-A03E-B4CF2DECD8E6}" type="presOf" srcId="{B764CED6-B38C-4590-855F-1F4460EB1A27}" destId="{EE9BE54A-48D2-43A6-AD4C-394C0EDDA292}" srcOrd="1" destOrd="0" presId="urn:microsoft.com/office/officeart/2008/layout/HorizontalMultiLevelHierarchy#1"/>
    <dgm:cxn modelId="{6D0DB9EA-21F0-4CB6-B87E-6F320B6A64F7}" type="presOf" srcId="{0E2CB039-CC31-48A4-8156-6B36281AE8EC}" destId="{25DAE38A-FD8C-46C3-B34D-A50FB369E7DF}" srcOrd="0" destOrd="0" presId="urn:microsoft.com/office/officeart/2008/layout/HorizontalMultiLevelHierarchy#1"/>
    <dgm:cxn modelId="{BEA13542-8969-409E-8D0A-6088868169AE}" srcId="{00360BBF-6709-42DA-A6DE-B8193ABE792F}" destId="{CACC7C31-0A19-4B77-8109-9AAB9EC25D20}" srcOrd="3" destOrd="0" parTransId="{F68F9F1A-A0AC-4627-BB76-A21CB9C16ACA}" sibTransId="{D22C3584-0D16-4A12-B343-F9C335256014}"/>
    <dgm:cxn modelId="{870CEA73-87FC-4DC9-B5AA-57FBBEAC02D5}" type="presOf" srcId="{F2167233-387A-4C2A-92FA-201B800AF2E5}" destId="{25CF5DCC-0AE9-4D09-ABC1-8BE4D97FDFCB}" srcOrd="0" destOrd="0" presId="urn:microsoft.com/office/officeart/2008/layout/HorizontalMultiLevelHierarchy#1"/>
    <dgm:cxn modelId="{88D7303B-11EE-482D-BD3E-465B1418C865}" type="presOf" srcId="{12F72430-90C8-46E7-9363-A8933111BAFD}" destId="{573F9BF2-AC82-43FC-A361-118085DB3D65}" srcOrd="0" destOrd="0" presId="urn:microsoft.com/office/officeart/2008/layout/HorizontalMultiLevelHierarchy#1"/>
    <dgm:cxn modelId="{DC7D32C3-06FB-44A6-9ED1-804DD8D43B2C}" type="presOf" srcId="{0150A799-C83B-499D-BB9F-10C758CEFD9B}" destId="{AD67EDBF-32B4-495C-A262-4812FBE80932}" srcOrd="0" destOrd="0" presId="urn:microsoft.com/office/officeart/2008/layout/HorizontalMultiLevelHierarchy#1"/>
    <dgm:cxn modelId="{E7BA0A68-6244-439A-98AD-6AD7291195CA}" srcId="{00360BBF-6709-42DA-A6DE-B8193ABE792F}" destId="{12F72430-90C8-46E7-9363-A8933111BAFD}" srcOrd="2" destOrd="0" parTransId="{9324F21A-CF22-404B-991C-F0FAD04F1E1A}" sibTransId="{DF00040C-AB67-4D43-B520-7E02E511DCB9}"/>
    <dgm:cxn modelId="{CEF30DD7-378F-4F7D-8177-D14AEC795445}" type="presOf" srcId="{9324F21A-CF22-404B-991C-F0FAD04F1E1A}" destId="{92BF821D-14E3-40BB-B3C5-212A94A9CA22}" srcOrd="1" destOrd="0" presId="urn:microsoft.com/office/officeart/2008/layout/HorizontalMultiLevelHierarchy#1"/>
    <dgm:cxn modelId="{0AB02483-E4D3-420D-A162-9A04961AD080}" srcId="{00360BBF-6709-42DA-A6DE-B8193ABE792F}" destId="{0150A799-C83B-499D-BB9F-10C758CEFD9B}" srcOrd="0" destOrd="0" parTransId="{F2167233-387A-4C2A-92FA-201B800AF2E5}" sibTransId="{C4F81D71-55D6-477B-91FF-B7E8CDA27FA4}"/>
    <dgm:cxn modelId="{B2E588AE-0087-4EEC-AE3C-8AC103C9F98D}" type="presOf" srcId="{F2167233-387A-4C2A-92FA-201B800AF2E5}" destId="{61AA8207-A6A4-4905-9FD1-93C90724B340}" srcOrd="1" destOrd="0" presId="urn:microsoft.com/office/officeart/2008/layout/HorizontalMultiLevelHierarchy#1"/>
    <dgm:cxn modelId="{8097586B-CB6E-4456-81DF-3A5E292FCB89}" type="presOf" srcId="{F68F9F1A-A0AC-4627-BB76-A21CB9C16ACA}" destId="{EE8B77DA-77C5-46AD-80A2-BD307CFE9F0A}" srcOrd="0" destOrd="0" presId="urn:microsoft.com/office/officeart/2008/layout/HorizontalMultiLevelHierarchy#1"/>
    <dgm:cxn modelId="{1FE897E5-21DF-407B-8D74-E3C9044483FA}" type="presOf" srcId="{9324F21A-CF22-404B-991C-F0FAD04F1E1A}" destId="{531482B3-13DA-4E77-8EF9-7A508768A321}" srcOrd="0" destOrd="0" presId="urn:microsoft.com/office/officeart/2008/layout/HorizontalMultiLevelHierarchy#1"/>
    <dgm:cxn modelId="{927B083E-E368-4198-95CD-EEBB921837EA}" type="presOf" srcId="{24C9F698-7D4E-4709-8117-FB7CF1BB6ECA}" destId="{94F14A6F-3CD0-4A17-88D3-6F4D0EB2D4E6}" srcOrd="0" destOrd="0" presId="urn:microsoft.com/office/officeart/2008/layout/HorizontalMultiLevelHierarchy#1"/>
    <dgm:cxn modelId="{E3C22ACC-3B44-43EF-8E94-44E603171059}" type="presOf" srcId="{CACC7C31-0A19-4B77-8109-9AAB9EC25D20}" destId="{B2DE3A8A-BA09-499F-9C72-0630724E4538}" srcOrd="0" destOrd="0" presId="urn:microsoft.com/office/officeart/2008/layout/HorizontalMultiLevelHierarchy#1"/>
    <dgm:cxn modelId="{2EDB0003-C7B7-4080-84DB-17F0B3D1BBF1}" type="presParOf" srcId="{25DAE38A-FD8C-46C3-B34D-A50FB369E7DF}" destId="{CB26C9DD-3124-450D-81B6-4B010B30C520}" srcOrd="0" destOrd="0" presId="urn:microsoft.com/office/officeart/2008/layout/HorizontalMultiLevelHierarchy#1"/>
    <dgm:cxn modelId="{07561892-B47C-4985-88F4-BD53B7154A40}" type="presParOf" srcId="{CB26C9DD-3124-450D-81B6-4B010B30C520}" destId="{D1C52863-34A6-4E04-9740-6E0567681A8F}" srcOrd="0" destOrd="0" presId="urn:microsoft.com/office/officeart/2008/layout/HorizontalMultiLevelHierarchy#1"/>
    <dgm:cxn modelId="{9D9A6879-147B-4430-87F4-BC8A874017BB}" type="presParOf" srcId="{CB26C9DD-3124-450D-81B6-4B010B30C520}" destId="{CFBE3A7D-7CD3-413D-AA64-9100FA79E8D0}" srcOrd="1" destOrd="0" presId="urn:microsoft.com/office/officeart/2008/layout/HorizontalMultiLevelHierarchy#1"/>
    <dgm:cxn modelId="{4C0149FC-9391-40BA-97DD-9B7423D0F020}" type="presParOf" srcId="{CFBE3A7D-7CD3-413D-AA64-9100FA79E8D0}" destId="{25CF5DCC-0AE9-4D09-ABC1-8BE4D97FDFCB}" srcOrd="0" destOrd="0" presId="urn:microsoft.com/office/officeart/2008/layout/HorizontalMultiLevelHierarchy#1"/>
    <dgm:cxn modelId="{6248B56B-26CF-46DD-9445-3E79D2A3DF1A}" type="presParOf" srcId="{25CF5DCC-0AE9-4D09-ABC1-8BE4D97FDFCB}" destId="{61AA8207-A6A4-4905-9FD1-93C90724B340}" srcOrd="0" destOrd="0" presId="urn:microsoft.com/office/officeart/2008/layout/HorizontalMultiLevelHierarchy#1"/>
    <dgm:cxn modelId="{6FC17F3A-9BB0-41E8-B495-89DCA625DB03}" type="presParOf" srcId="{CFBE3A7D-7CD3-413D-AA64-9100FA79E8D0}" destId="{E4E2AF43-D45C-43E2-8E5A-8B4F8328AA50}" srcOrd="1" destOrd="0" presId="urn:microsoft.com/office/officeart/2008/layout/HorizontalMultiLevelHierarchy#1"/>
    <dgm:cxn modelId="{644EF1C3-1797-4634-BA0C-C25B85D6D1C6}" type="presParOf" srcId="{E4E2AF43-D45C-43E2-8E5A-8B4F8328AA50}" destId="{AD67EDBF-32B4-495C-A262-4812FBE80932}" srcOrd="0" destOrd="0" presId="urn:microsoft.com/office/officeart/2008/layout/HorizontalMultiLevelHierarchy#1"/>
    <dgm:cxn modelId="{B3EA9D09-EDF6-478C-9D29-91BE6565A1A7}" type="presParOf" srcId="{E4E2AF43-D45C-43E2-8E5A-8B4F8328AA50}" destId="{BD88E36A-E711-4840-AED6-01651340FCD0}" srcOrd="1" destOrd="0" presId="urn:microsoft.com/office/officeart/2008/layout/HorizontalMultiLevelHierarchy#1"/>
    <dgm:cxn modelId="{718C4A3D-25FA-41F9-837A-0F02152795F6}" type="presParOf" srcId="{CFBE3A7D-7CD3-413D-AA64-9100FA79E8D0}" destId="{F1903401-CDA9-4777-A04C-F19A89F110A0}" srcOrd="2" destOrd="0" presId="urn:microsoft.com/office/officeart/2008/layout/HorizontalMultiLevelHierarchy#1"/>
    <dgm:cxn modelId="{71B3879F-8E30-44DB-B5B9-5E89D541B036}" type="presParOf" srcId="{F1903401-CDA9-4777-A04C-F19A89F110A0}" destId="{D23E054D-0742-441B-9D09-9EB576968A6E}" srcOrd="0" destOrd="0" presId="urn:microsoft.com/office/officeart/2008/layout/HorizontalMultiLevelHierarchy#1"/>
    <dgm:cxn modelId="{AC3955A1-6F4F-4EAC-8BCA-7350CBFCC42E}" type="presParOf" srcId="{CFBE3A7D-7CD3-413D-AA64-9100FA79E8D0}" destId="{145ADC9F-A830-493F-9981-28A949B5D57E}" srcOrd="3" destOrd="0" presId="urn:microsoft.com/office/officeart/2008/layout/HorizontalMultiLevelHierarchy#1"/>
    <dgm:cxn modelId="{98F009EA-41BB-47A3-9E4D-836B2298FBBB}" type="presParOf" srcId="{145ADC9F-A830-493F-9981-28A949B5D57E}" destId="{A288E7CD-845A-4B30-8D9E-0FCFF4059FF8}" srcOrd="0" destOrd="0" presId="urn:microsoft.com/office/officeart/2008/layout/HorizontalMultiLevelHierarchy#1"/>
    <dgm:cxn modelId="{416C5C16-E6D3-4F59-B4F5-A3CEBB095FAE}" type="presParOf" srcId="{145ADC9F-A830-493F-9981-28A949B5D57E}" destId="{8AF56EA1-EF0C-41F7-A64B-4E0DC746E609}" srcOrd="1" destOrd="0" presId="urn:microsoft.com/office/officeart/2008/layout/HorizontalMultiLevelHierarchy#1"/>
    <dgm:cxn modelId="{0D3D0B74-5EE8-4D0C-ACDE-16F05978ED6D}" type="presParOf" srcId="{CFBE3A7D-7CD3-413D-AA64-9100FA79E8D0}" destId="{531482B3-13DA-4E77-8EF9-7A508768A321}" srcOrd="4" destOrd="0" presId="urn:microsoft.com/office/officeart/2008/layout/HorizontalMultiLevelHierarchy#1"/>
    <dgm:cxn modelId="{7E50797F-CD22-4896-9649-15120BE9A89D}" type="presParOf" srcId="{531482B3-13DA-4E77-8EF9-7A508768A321}" destId="{92BF821D-14E3-40BB-B3C5-212A94A9CA22}" srcOrd="0" destOrd="0" presId="urn:microsoft.com/office/officeart/2008/layout/HorizontalMultiLevelHierarchy#1"/>
    <dgm:cxn modelId="{1C4A2374-1495-4F31-A425-DA7F8A7D590C}" type="presParOf" srcId="{CFBE3A7D-7CD3-413D-AA64-9100FA79E8D0}" destId="{CB322892-7746-46FA-9A5A-A13AAAB16AEB}" srcOrd="5" destOrd="0" presId="urn:microsoft.com/office/officeart/2008/layout/HorizontalMultiLevelHierarchy#1"/>
    <dgm:cxn modelId="{D1927B22-E8C9-418B-A5F8-79A46628F97E}" type="presParOf" srcId="{CB322892-7746-46FA-9A5A-A13AAAB16AEB}" destId="{573F9BF2-AC82-43FC-A361-118085DB3D65}" srcOrd="0" destOrd="0" presId="urn:microsoft.com/office/officeart/2008/layout/HorizontalMultiLevelHierarchy#1"/>
    <dgm:cxn modelId="{C3F6ADBE-878F-4042-A53B-362DB1249AA7}" type="presParOf" srcId="{CB322892-7746-46FA-9A5A-A13AAAB16AEB}" destId="{83F1B72F-BD92-4E4B-8B73-2DBC7440818F}" srcOrd="1" destOrd="0" presId="urn:microsoft.com/office/officeart/2008/layout/HorizontalMultiLevelHierarchy#1"/>
    <dgm:cxn modelId="{770AA1EE-6A1D-4883-B3E1-1E1615E9B519}" type="presParOf" srcId="{CFBE3A7D-7CD3-413D-AA64-9100FA79E8D0}" destId="{EE8B77DA-77C5-46AD-80A2-BD307CFE9F0A}" srcOrd="6" destOrd="0" presId="urn:microsoft.com/office/officeart/2008/layout/HorizontalMultiLevelHierarchy#1"/>
    <dgm:cxn modelId="{9A7888F5-848A-4BDA-87DF-A566B4427BE1}" type="presParOf" srcId="{EE8B77DA-77C5-46AD-80A2-BD307CFE9F0A}" destId="{7E8E6685-0078-4B86-BC52-3A0FBAF76686}" srcOrd="0" destOrd="0" presId="urn:microsoft.com/office/officeart/2008/layout/HorizontalMultiLevelHierarchy#1"/>
    <dgm:cxn modelId="{B179F9B3-5783-49FE-8F29-EE34BC121C6C}" type="presParOf" srcId="{CFBE3A7D-7CD3-413D-AA64-9100FA79E8D0}" destId="{4C9B0C12-D40F-4085-B321-C72DDFDB9D14}" srcOrd="7" destOrd="0" presId="urn:microsoft.com/office/officeart/2008/layout/HorizontalMultiLevelHierarchy#1"/>
    <dgm:cxn modelId="{59876B54-E190-4FCE-B77D-64D201F690E8}" type="presParOf" srcId="{4C9B0C12-D40F-4085-B321-C72DDFDB9D14}" destId="{B2DE3A8A-BA09-499F-9C72-0630724E4538}" srcOrd="0" destOrd="0" presId="urn:microsoft.com/office/officeart/2008/layout/HorizontalMultiLevelHierarchy#1"/>
    <dgm:cxn modelId="{65346E0A-1EB3-473F-8847-0B1172220261}" type="presParOf" srcId="{4C9B0C12-D40F-4085-B321-C72DDFDB9D14}" destId="{225055FE-8B42-4143-ADD3-8E6B554691DD}" srcOrd="1" destOrd="0" presId="urn:microsoft.com/office/officeart/2008/layout/HorizontalMultiLevelHierarchy#1"/>
    <dgm:cxn modelId="{E5C5B876-DC0A-4326-A50C-10635A191136}" type="presParOf" srcId="{CFBE3A7D-7CD3-413D-AA64-9100FA79E8D0}" destId="{69201674-1235-4FA7-9CBC-B675F6713E38}" srcOrd="8" destOrd="0" presId="urn:microsoft.com/office/officeart/2008/layout/HorizontalMultiLevelHierarchy#1"/>
    <dgm:cxn modelId="{8FF91E56-F13B-4947-8ED1-D5344BA8B229}" type="presParOf" srcId="{69201674-1235-4FA7-9CBC-B675F6713E38}" destId="{EE9BE54A-48D2-43A6-AD4C-394C0EDDA292}" srcOrd="0" destOrd="0" presId="urn:microsoft.com/office/officeart/2008/layout/HorizontalMultiLevelHierarchy#1"/>
    <dgm:cxn modelId="{1DE03DE6-5307-4053-8643-6BC6B841CFDB}" type="presParOf" srcId="{CFBE3A7D-7CD3-413D-AA64-9100FA79E8D0}" destId="{991F253B-0E4F-40EA-A604-E0113D6B712C}" srcOrd="9" destOrd="0" presId="urn:microsoft.com/office/officeart/2008/layout/HorizontalMultiLevelHierarchy#1"/>
    <dgm:cxn modelId="{6E45148A-7AB8-4359-A331-8529C772D61E}" type="presParOf" srcId="{991F253B-0E4F-40EA-A604-E0113D6B712C}" destId="{94F14A6F-3CD0-4A17-88D3-6F4D0EB2D4E6}" srcOrd="0" destOrd="0" presId="urn:microsoft.com/office/officeart/2008/layout/HorizontalMultiLevelHierarchy#1"/>
    <dgm:cxn modelId="{C9ACB6B2-5412-4DB7-9F59-1E5825FCB44B}" type="presParOf" srcId="{991F253B-0E4F-40EA-A604-E0113D6B712C}" destId="{29A4DBB5-5792-469E-B23C-2F896481FC4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#2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Средства из буџета општине </a:t>
          </a:r>
          <a:r>
            <a:rPr lang="sr-Cyrl-RS" dirty="0" smtClean="0">
              <a:latin typeface="+mj-lt"/>
            </a:rPr>
            <a:t>3</a:t>
          </a:r>
          <a:r>
            <a:rPr lang="en-US" dirty="0" smtClean="0">
              <a:latin typeface="+mj-lt"/>
            </a:rPr>
            <a:t>.</a:t>
          </a:r>
          <a:r>
            <a:rPr lang="sr-Cyrl-RS" dirty="0" smtClean="0">
              <a:latin typeface="+mj-lt"/>
            </a:rPr>
            <a:t>530.400.000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B54F7004-6983-4114-82DE-5ADF4FEF4D02}" type="parTrans" cxnId="{3A2EABEF-17DD-4C1F-A3FB-854D08E7AF57}">
      <dgm:prSet/>
      <dgm:spPr/>
      <dgm:t>
        <a:bodyPr/>
        <a:lstStyle/>
        <a:p>
          <a:endParaRPr lang="en-US"/>
        </a:p>
      </dgm:t>
    </dgm:pt>
    <dgm:pt modelId="{1B723845-E0D1-4671-AE0F-32E0821595D7}" type="sibTrans" cxnId="{3A2EABEF-17DD-4C1F-A3FB-854D08E7AF57}">
      <dgm:prSet/>
      <dgm:spPr/>
      <dgm:t>
        <a:bodyPr/>
        <a:lstStyle/>
        <a:p>
          <a:endParaRPr lang="en-US"/>
        </a:p>
      </dgm:t>
    </dgm:pt>
    <dgm:pt modelId="{258C614E-C25D-47E8-BC69-ECC42BFEC5C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  <a:latin typeface="+mj-lt"/>
            </a:rPr>
            <a:t> </a:t>
          </a:r>
          <a:endParaRPr lang="sr-Cyrl-RS" dirty="0" smtClean="0">
            <a:solidFill>
              <a:srgbClr val="FF0000"/>
            </a:solidFill>
            <a:latin typeface="+mj-lt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>
              <a:solidFill>
                <a:srgbClr val="FF0000"/>
              </a:solidFill>
              <a:latin typeface="+mj-lt"/>
            </a:rPr>
            <a:t>20.000.000 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0EE00226-4F18-428E-857D-BB8AB5FED661}" type="parTrans" cxnId="{F7B8BE46-5272-4E78-8AA0-3EDCCA733B3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F7B8BE46-5272-4E78-8AA0-3EDCCA733B32}">
      <dgm:prSet/>
      <dgm:spPr/>
      <dgm:t>
        <a:bodyPr/>
        <a:lstStyle/>
        <a:p>
          <a:endParaRPr lang="en-US"/>
        </a:p>
      </dgm:t>
    </dgm:pt>
    <dgm:pt modelId="{567740A1-931A-404E-B8A7-DCAB60009AE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dirty="0">
              <a:solidFill>
                <a:schemeClr val="bg1"/>
              </a:solidFill>
              <a:latin typeface="+mj-lt"/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  <a:latin typeface="+mj-lt"/>
            </a:rPr>
            <a:t>3.585.000.000</a:t>
          </a:r>
          <a:endParaRPr lang="en-US" sz="1300" dirty="0">
            <a:solidFill>
              <a:srgbClr val="FF0000"/>
            </a:solidFill>
            <a:latin typeface="+mj-lt"/>
          </a:endParaRPr>
        </a:p>
      </dgm:t>
    </dgm:pt>
    <dgm:pt modelId="{0643A071-2AC8-4124-916D-3A8BE5775A6D}" type="parTrans" cxnId="{A866A2A5-3356-486E-BD72-1C00C432CFA8}">
      <dgm:prSet/>
      <dgm:spPr/>
      <dgm:t>
        <a:bodyPr/>
        <a:lstStyle/>
        <a:p>
          <a:endParaRPr lang="en-US"/>
        </a:p>
      </dgm:t>
    </dgm:pt>
    <dgm:pt modelId="{097825AB-8F2B-4EF3-ABE1-7DCEF8027B99}" type="sibTrans" cxnId="{A866A2A5-3356-486E-BD72-1C00C432CFA8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 phldr="0" custT="0"/>
      <dgm:spPr>
        <a:solidFill>
          <a:schemeClr val="bg1">
            <a:lumMod val="6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solidFill>
                <a:schemeClr val="bg1"/>
              </a:solidFill>
              <a:latin typeface="+mj-lt"/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  <a:latin typeface="+mj-lt"/>
            </a:rPr>
            <a:t>извора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>
              <a:solidFill>
                <a:schemeClr val="bg1"/>
              </a:solidFill>
              <a:latin typeface="+mj-lt"/>
            </a:rPr>
            <a:t>34.600.000 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16C36D11-8C3A-418B-89AD-79984C43541D}" type="parTrans" cxnId="{E0B5A7AD-3999-497C-B5BD-FAA084E16176}">
      <dgm:prSet/>
      <dgm:spPr/>
      <dgm:t>
        <a:bodyPr/>
        <a:lstStyle/>
        <a:p>
          <a:endParaRPr lang="en-US"/>
        </a:p>
      </dgm:t>
    </dgm:pt>
    <dgm:pt modelId="{E3D49EE4-B8C9-4269-B149-653B95D47416}" type="sibTrans" cxnId="{E0B5A7AD-3999-497C-B5BD-FAA084E1617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F570B2ED-A700-48ED-B3EF-9E14FB89DE95}" type="presOf" srcId="{1F884CF4-1E4C-423F-AE7B-0BAC3D97360D}" destId="{D96E659A-663E-485D-BF89-FD74BE74A5C4}" srcOrd="0" destOrd="0" presId="urn:microsoft.com/office/officeart/2005/8/layout/equation1"/>
    <dgm:cxn modelId="{3A2EABEF-17DD-4C1F-A3FB-854D08E7AF57}" srcId="{028ECFAC-63B3-40F0-9E03-B31D365E432C}" destId="{1F884CF4-1E4C-423F-AE7B-0BAC3D97360D}" srcOrd="0" destOrd="0" parTransId="{B54F7004-6983-4114-82DE-5ADF4FEF4D02}" sibTransId="{1B723845-E0D1-4671-AE0F-32E0821595D7}"/>
    <dgm:cxn modelId="{A368D4F5-3FEB-45BB-A573-CD4E3B5C7B40}" type="presOf" srcId="{567740A1-931A-404E-B8A7-DCAB60009AEA}" destId="{6C1FFF0F-B1A4-4C41-B9D3-30452A0DFA4B}" srcOrd="0" destOrd="0" presId="urn:microsoft.com/office/officeart/2005/8/layout/equation1"/>
    <dgm:cxn modelId="{006A63AB-BA0A-4A63-9CA0-91974248D5EF}" type="presOf" srcId="{44AA7FFE-EC5D-4B4A-A884-0D1E57526835}" destId="{41F09F99-3DCC-47E4-9188-F7D103A1F6E3}" srcOrd="0" destOrd="0" presId="urn:microsoft.com/office/officeart/2005/8/layout/equation1"/>
    <dgm:cxn modelId="{59DA248B-9A21-4D81-913E-06584DC0F842}" type="presOf" srcId="{1BFF2E57-C3C3-41C5-AD27-AD5B38758512}" destId="{A6BD896E-4D4C-4AE1-9C22-3ED8631C5A0A}" srcOrd="0" destOrd="0" presId="urn:microsoft.com/office/officeart/2005/8/layout/equation1"/>
    <dgm:cxn modelId="{E0B5A7AD-3999-497C-B5BD-FAA084E16176}" srcId="{028ECFAC-63B3-40F0-9E03-B31D365E432C}" destId="{1BFF2E57-C3C3-41C5-AD27-AD5B38758512}" srcOrd="3" destOrd="0" parTransId="{16C36D11-8C3A-418B-89AD-79984C43541D}" sibTransId="{E3D49EE4-B8C9-4269-B149-653B95D47416}"/>
    <dgm:cxn modelId="{39D58136-6A13-4385-90EC-0EFE8F2A6CBB}" type="presOf" srcId="{1B723845-E0D1-4671-AE0F-32E0821595D7}" destId="{98F3E7AB-6934-48FA-B82F-FBEAF1B2375D}" srcOrd="0" destOrd="0" presId="urn:microsoft.com/office/officeart/2005/8/layout/equation1"/>
    <dgm:cxn modelId="{A866A2A5-3356-486E-BD72-1C00C432CFA8}" srcId="{028ECFAC-63B3-40F0-9E03-B31D365E432C}" destId="{567740A1-931A-404E-B8A7-DCAB60009AEA}" srcOrd="2" destOrd="0" parTransId="{0643A071-2AC8-4124-916D-3A8BE5775A6D}" sibTransId="{097825AB-8F2B-4EF3-ABE1-7DCEF8027B99}"/>
    <dgm:cxn modelId="{945EB2FA-D432-4C00-8EA8-C88C587C5124}" type="presOf" srcId="{097825AB-8F2B-4EF3-ABE1-7DCEF8027B99}" destId="{4F4F87F2-8514-4849-B974-53331EFFA6A3}" srcOrd="0" destOrd="0" presId="urn:microsoft.com/office/officeart/2005/8/layout/equation1"/>
    <dgm:cxn modelId="{C71AD409-C7CD-4883-8283-0AB020F998B3}" type="presOf" srcId="{028ECFAC-63B3-40F0-9E03-B31D365E432C}" destId="{688A0EC4-0F6D-4987-959D-CA5F27B3CF24}" srcOrd="0" destOrd="0" presId="urn:microsoft.com/office/officeart/2005/8/layout/equation1"/>
    <dgm:cxn modelId="{800DA382-008F-48AB-8BD6-EA4EB0D0B8F1}" type="presOf" srcId="{258C614E-C25D-47E8-BC69-ECC42BFEC5CC}" destId="{2F60A798-586E-4E47-B649-25F047F36835}" srcOrd="0" destOrd="0" presId="urn:microsoft.com/office/officeart/2005/8/layout/equation1"/>
    <dgm:cxn modelId="{F7B8BE46-5272-4E78-8AA0-3EDCCA733B32}" srcId="{028ECFAC-63B3-40F0-9E03-B31D365E432C}" destId="{258C614E-C25D-47E8-BC69-ECC42BFEC5CC}" srcOrd="1" destOrd="0" parTransId="{0EE00226-4F18-428E-857D-BB8AB5FED661}" sibTransId="{44AA7FFE-EC5D-4B4A-A884-0D1E57526835}"/>
    <dgm:cxn modelId="{E426C673-0AEA-45E0-9C77-75AFA45E1DAB}" type="presParOf" srcId="{688A0EC4-0F6D-4987-959D-CA5F27B3CF24}" destId="{D96E659A-663E-485D-BF89-FD74BE74A5C4}" srcOrd="0" destOrd="0" presId="urn:microsoft.com/office/officeart/2005/8/layout/equation1"/>
    <dgm:cxn modelId="{CEDF5CB8-C176-4E4D-9580-D3913B6F45CF}" type="presParOf" srcId="{688A0EC4-0F6D-4987-959D-CA5F27B3CF24}" destId="{BA78071E-3EA3-4945-922C-AE021F34276A}" srcOrd="1" destOrd="0" presId="urn:microsoft.com/office/officeart/2005/8/layout/equation1"/>
    <dgm:cxn modelId="{E5DE0C4E-17DA-401C-AA4F-B4D36E843F8E}" type="presParOf" srcId="{688A0EC4-0F6D-4987-959D-CA5F27B3CF24}" destId="{98F3E7AB-6934-48FA-B82F-FBEAF1B2375D}" srcOrd="2" destOrd="0" presId="urn:microsoft.com/office/officeart/2005/8/layout/equation1"/>
    <dgm:cxn modelId="{70156142-0790-493F-8B05-8DD6126A10E3}" type="presParOf" srcId="{688A0EC4-0F6D-4987-959D-CA5F27B3CF24}" destId="{F9CA65E4-8785-4412-A513-0A2695416EE5}" srcOrd="3" destOrd="0" presId="urn:microsoft.com/office/officeart/2005/8/layout/equation1"/>
    <dgm:cxn modelId="{4082D83C-8D00-4705-BF98-5927D562BCAD}" type="presParOf" srcId="{688A0EC4-0F6D-4987-959D-CA5F27B3CF24}" destId="{2F60A798-586E-4E47-B649-25F047F36835}" srcOrd="4" destOrd="0" presId="urn:microsoft.com/office/officeart/2005/8/layout/equation1"/>
    <dgm:cxn modelId="{87FC6C3D-1A2E-45D5-8A3F-7149396FFCFF}" type="presParOf" srcId="{688A0EC4-0F6D-4987-959D-CA5F27B3CF24}" destId="{F90D06A4-272D-4E58-B7CB-EB8C424E859B}" srcOrd="5" destOrd="0" presId="urn:microsoft.com/office/officeart/2005/8/layout/equation1"/>
    <dgm:cxn modelId="{C3B5E452-84F1-445D-BC30-BDDCA3967670}" type="presParOf" srcId="{688A0EC4-0F6D-4987-959D-CA5F27B3CF24}" destId="{41F09F99-3DCC-47E4-9188-F7D103A1F6E3}" srcOrd="6" destOrd="0" presId="urn:microsoft.com/office/officeart/2005/8/layout/equation1"/>
    <dgm:cxn modelId="{9CEBC88F-CFAD-42A2-93C1-F9B853DEB5F3}" type="presParOf" srcId="{688A0EC4-0F6D-4987-959D-CA5F27B3CF24}" destId="{F015C141-867A-4124-B290-CA1BB3474B22}" srcOrd="7" destOrd="0" presId="urn:microsoft.com/office/officeart/2005/8/layout/equation1"/>
    <dgm:cxn modelId="{093B6CED-7DFC-4FD2-B2AB-F8CB99D8BD7D}" type="presParOf" srcId="{688A0EC4-0F6D-4987-959D-CA5F27B3CF24}" destId="{6C1FFF0F-B1A4-4C41-B9D3-30452A0DFA4B}" srcOrd="8" destOrd="0" presId="urn:microsoft.com/office/officeart/2005/8/layout/equation1"/>
    <dgm:cxn modelId="{F146D2A6-1B99-4AB0-B164-CCE8726BB5B2}" type="presParOf" srcId="{688A0EC4-0F6D-4987-959D-CA5F27B3CF24}" destId="{50E35084-2DEE-4C9C-8259-DF4374B4BFC7}" srcOrd="9" destOrd="0" presId="urn:microsoft.com/office/officeart/2005/8/layout/equation1"/>
    <dgm:cxn modelId="{B226F2AE-157F-4DDD-83A0-3418FA435045}" type="presParOf" srcId="{688A0EC4-0F6D-4987-959D-CA5F27B3CF24}" destId="{4F4F87F2-8514-4849-B974-53331EFFA6A3}" srcOrd="10" destOrd="0" presId="urn:microsoft.com/office/officeart/2005/8/layout/equation1"/>
    <dgm:cxn modelId="{D83559B3-E21D-4FE6-9393-2B00D89F0FDC}" type="presParOf" srcId="{688A0EC4-0F6D-4987-959D-CA5F27B3CF24}" destId="{DB23206D-9806-4AA8-923C-592167F0D1C1}" srcOrd="11" destOrd="0" presId="urn:microsoft.com/office/officeart/2005/8/layout/equation1"/>
    <dgm:cxn modelId="{E3A3B1A8-F4E0-4B1D-8961-9040A9778F50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Порески приходи</a:t>
          </a:r>
          <a:endParaRPr lang="en-US" b="1" dirty="0">
            <a:latin typeface="+mj-lt"/>
          </a:endParaRPr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+mj-lt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>
            <a:latin typeface="+mj-lt"/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>
              <a:latin typeface="+mj-lt"/>
            </a:rPr>
            <a:t>Донације и трансфери</a:t>
          </a:r>
          <a:endParaRPr lang="en-US" b="1" dirty="0">
            <a:latin typeface="+mj-lt"/>
          </a:endParaRPr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>
              <a:latin typeface="+mj-lt"/>
            </a:rPr>
            <a:t>Донације</a:t>
          </a:r>
          <a:r>
            <a:rPr lang="sr-Cyrl-CS" sz="1400" b="1" dirty="0">
              <a:latin typeface="+mj-lt"/>
            </a:rPr>
            <a:t> </a:t>
          </a:r>
          <a:r>
            <a:rPr lang="sr-Cyrl-CS" sz="1400" dirty="0">
              <a:latin typeface="+mj-lt"/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+mj-lt"/>
            </a:rPr>
            <a:t>Трансфери п</a:t>
          </a:r>
          <a:r>
            <a:rPr lang="ru-RU" altLang="en-US" sz="1400" dirty="0">
              <a:latin typeface="+mj-lt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+mj-lt"/>
            </a:rPr>
            <a:t>огу бити </a:t>
          </a:r>
          <a:r>
            <a:rPr lang="sr-Cyrl-RS" altLang="en-US" sz="1400" b="1" dirty="0">
              <a:latin typeface="+mj-lt"/>
            </a:rPr>
            <a:t>наменски (</a:t>
          </a:r>
          <a:r>
            <a:rPr lang="sr-Cyrl-RS" altLang="en-US" sz="1400" dirty="0">
              <a:latin typeface="+mj-lt"/>
            </a:rPr>
            <a:t>за тачно утврђене намене) или </a:t>
          </a:r>
          <a:r>
            <a:rPr lang="sr-Cyrl-RS" altLang="en-US" sz="1400" b="1" dirty="0">
              <a:latin typeface="+mj-lt"/>
            </a:rPr>
            <a:t>ненаменски (</a:t>
          </a:r>
          <a:r>
            <a:rPr lang="sr-Cyrl-RS" altLang="en-US" sz="1400" dirty="0">
              <a:latin typeface="+mj-lt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+mj-lt"/>
            </a:rPr>
            <a:t> </a:t>
          </a:r>
          <a:r>
            <a:rPr lang="sr-Cyrl-RS" altLang="en-US" sz="1400" dirty="0">
              <a:latin typeface="+mj-lt"/>
            </a:rPr>
            <a:t>.</a:t>
          </a:r>
          <a:endParaRPr lang="en-US" sz="1400" dirty="0">
            <a:latin typeface="+mj-lt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>
              <a:latin typeface="+mj-lt"/>
            </a:rPr>
            <a:t>Непорески приходи</a:t>
          </a:r>
          <a:endParaRPr lang="en-US" b="1" dirty="0">
            <a:latin typeface="+mj-lt"/>
          </a:endParaRPr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+mj-lt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>
            <a:latin typeface="+mj-lt"/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Примања од продаје нефинансијске имовине</a:t>
          </a:r>
          <a:endParaRPr lang="en-US" b="1" dirty="0">
            <a:latin typeface="+mj-lt"/>
          </a:endParaRPr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Примања од задуживања и  продаје финансијске имовине</a:t>
          </a:r>
          <a:endParaRPr lang="en-US" b="1" dirty="0">
            <a:latin typeface="+mj-lt"/>
          </a:endParaRPr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>
              <a:latin typeface="+mj-lt"/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>
            <a:latin typeface="+mj-lt"/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>
              <a:latin typeface="+mj-lt"/>
            </a:rPr>
            <a:t>Пренета средства из ранијих година</a:t>
          </a:r>
          <a:endParaRPr lang="en-US" b="1" dirty="0">
            <a:latin typeface="+mj-lt"/>
          </a:endParaRPr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</a:t>
          </a:r>
          <a:r>
            <a:rPr lang="sr-Cyrl-RS" altLang="en-US" sz="1400" dirty="0">
              <a:latin typeface="+mj-lt"/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dirty="0">
            <a:latin typeface="+mj-lt"/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#1" qsCatId="simple" csTypeId="urn:microsoft.com/office/officeart/2005/8/colors/accent4_5#1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Укупни буџетски приходи и примања  </a:t>
          </a:r>
          <a:r>
            <a:rPr lang="sr-Cyrl-RS" dirty="0" smtClean="0">
              <a:latin typeface="+mj-lt"/>
            </a:rPr>
            <a:t>3</a:t>
          </a:r>
          <a:r>
            <a:rPr lang="en-US" dirty="0" smtClean="0">
              <a:latin typeface="+mj-lt"/>
            </a:rPr>
            <a:t>.</a:t>
          </a:r>
          <a:r>
            <a:rPr lang="sr-Cyrl-RS" altLang="en-US" dirty="0" smtClean="0">
              <a:latin typeface="+mj-lt"/>
            </a:rPr>
            <a:t>585.0</a:t>
          </a:r>
          <a:r>
            <a:rPr lang="en-US" dirty="0" smtClean="0">
              <a:latin typeface="+mj-lt"/>
            </a:rPr>
            <a:t>00</a:t>
          </a:r>
          <a:r>
            <a:rPr lang="sr-Cyrl-RS" dirty="0" smtClean="0">
              <a:latin typeface="+mj-lt"/>
            </a:rPr>
            <a:t>.000динара</a:t>
          </a:r>
          <a:endParaRPr lang="en-US" dirty="0">
            <a:latin typeface="+mj-lt"/>
          </a:endParaRPr>
        </a:p>
      </dgm:t>
    </dgm:pt>
    <dgm:pt modelId="{C3508CD6-4178-4856-A1A5-59121457A236}" type="parTrans" cxnId="{BFBE68E4-EB9D-44E8-A075-A3B9466A0A3F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BFBE68E4-EB9D-44E8-A075-A3B9466A0A3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Приходи од  пореза  </a:t>
          </a:r>
          <a:r>
            <a:rPr lang="sr-Cyrl-RS" dirty="0" smtClean="0">
              <a:latin typeface="+mj-lt"/>
            </a:rPr>
            <a:t>1.837.723.000</a:t>
          </a:r>
          <a:r>
            <a:rPr lang="sr-Cyrl-RS" dirty="0" smtClean="0">
              <a:solidFill>
                <a:srgbClr val="FF0000"/>
              </a:solidFill>
              <a:latin typeface="+mj-lt"/>
            </a:rPr>
            <a:t>    </a:t>
          </a:r>
          <a:r>
            <a:rPr lang="sr-Cyrl-RS" dirty="0" smtClean="0">
              <a:latin typeface="+mj-lt"/>
            </a:rPr>
            <a:t>   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E71C9696-7619-4519-B8E6-F2196E95C10E}" type="parTrans" cxnId="{F6051797-0227-4AC0-A185-EEFCD174AEF9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F6051797-0227-4AC0-A185-EEFCD174AEF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>
              <a:latin typeface="+mj-lt"/>
            </a:rPr>
            <a:t>Трансфери</a:t>
          </a:r>
          <a:r>
            <a:rPr lang="en-US" dirty="0" smtClean="0">
              <a:latin typeface="+mj-lt"/>
            </a:rPr>
            <a:t> </a:t>
          </a:r>
          <a:r>
            <a:rPr lang="sr-Cyrl-RS" dirty="0" smtClean="0">
              <a:latin typeface="+mj-lt"/>
            </a:rPr>
            <a:t>и донације 109.533.000</a:t>
          </a:r>
          <a:r>
            <a:rPr lang="sr-Latn-RS" dirty="0" smtClean="0">
              <a:solidFill>
                <a:srgbClr val="FF0000"/>
              </a:solidFill>
              <a:latin typeface="+mj-lt"/>
            </a:rPr>
            <a:t>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3756029C-568E-4504-8660-3DE9F861C604}" type="parTrans" cxnId="{1A842D56-CDB5-45D5-931C-D4282BF272A7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1A842D56-CDB5-45D5-931C-D4282BF272A7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Други приходи  </a:t>
          </a:r>
          <a:r>
            <a:rPr lang="sr-Cyrl-RS" dirty="0" smtClean="0">
              <a:latin typeface="+mj-lt"/>
            </a:rPr>
            <a:t>1.617.044.000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C16FE7E0-0CCD-40DA-AE7B-F518D75734AD}" type="parTrans" cxnId="{601F4B01-86E9-4131-90A5-E626638BA2F3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601F4B01-86E9-4131-90A5-E626638BA2F3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latin typeface="+mj-lt"/>
            </a:rPr>
            <a:t>Примања од продаје нефинансијске имовине  </a:t>
          </a:r>
          <a:r>
            <a:rPr lang="sr-Cyrl-RS" dirty="0" smtClean="0">
              <a:latin typeface="+mj-lt"/>
            </a:rPr>
            <a:t>700.000 </a:t>
          </a:r>
          <a:r>
            <a:rPr lang="sr-Cyrl-RS" dirty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4FA9126D-361B-4DA5-854C-1DB4EE314D93}" type="parTrans" cxnId="{3DCE7873-0B2F-4B2C-8E84-73E15F36F062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DCE7873-0B2F-4B2C-8E84-73E15F36F062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>
              <a:latin typeface="+mj-lt"/>
            </a:rPr>
            <a:t>Примања од продаје финансијске имовине  </a:t>
          </a:r>
          <a:r>
            <a:rPr lang="sr-Cyrl-RS" dirty="0" smtClean="0">
              <a:latin typeface="+mj-lt"/>
            </a:rPr>
            <a:t>динара</a:t>
          </a:r>
          <a:endParaRPr lang="en-US" dirty="0">
            <a:latin typeface="+mj-lt"/>
          </a:endParaRPr>
        </a:p>
      </dgm:t>
    </dgm:pt>
    <dgm:pt modelId="{43AA7920-B602-4336-8E46-A663A1629DDB}" type="parTrans" cxnId="{66E075DB-497E-40DD-94A9-87AA45FB6591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66E075DB-497E-40DD-94A9-87AA45FB6591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dirty="0">
              <a:latin typeface="+mj-lt"/>
            </a:rPr>
            <a:t>Пренета средства из ранијих година</a:t>
          </a:r>
          <a:r>
            <a:rPr lang="sr-Latn-RS" sz="1000" dirty="0">
              <a:latin typeface="+mj-lt"/>
            </a:rPr>
            <a:t> </a:t>
          </a:r>
          <a:r>
            <a:rPr lang="sr-Cyrl-RS" sz="1000" dirty="0" smtClean="0">
              <a:latin typeface="+mj-lt"/>
            </a:rPr>
            <a:t>20.000.000</a:t>
          </a:r>
          <a:r>
            <a:rPr lang="sr-Latn-RS" sz="1000" dirty="0" smtClean="0">
              <a:latin typeface="+mj-lt"/>
            </a:rPr>
            <a:t> </a:t>
          </a:r>
          <a:r>
            <a:rPr lang="sr-Cyrl-RS" sz="1000" dirty="0">
              <a:latin typeface="+mj-lt"/>
            </a:rPr>
            <a:t>динара</a:t>
          </a:r>
          <a:endParaRPr lang="en-US" sz="1000" dirty="0">
            <a:latin typeface="+mj-lt"/>
          </a:endParaRPr>
        </a:p>
      </dgm:t>
    </dgm:pt>
    <dgm:pt modelId="{A1307EAF-2414-4AFE-BE82-97C79333BAA9}" type="parTrans" cxnId="{2873680D-EAEA-4FFC-8406-7EBC0463E3D5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2873680D-EAEA-4FFC-8406-7EBC0463E3D5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 custRadScaleRad="98049" custRadScaleInc="-167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AA67A89-AF44-46D9-9B41-8A008524D79C}" type="presOf" srcId="{691C1FF8-D24B-462D-B13F-4086A7342655}" destId="{E6763EE5-8DA4-47FB-A886-915FA197CAD0}" srcOrd="0" destOrd="0" presId="urn:microsoft.com/office/officeart/2005/8/layout/radial3"/>
    <dgm:cxn modelId="{21443498-95A2-413B-8238-88814BD6BECD}" type="presOf" srcId="{40EF3D92-C4CB-4CBC-8AED-087234C53764}" destId="{72DE4213-15E1-4436-8045-C055E8A54EDE}" srcOrd="0" destOrd="0" presId="urn:microsoft.com/office/officeart/2005/8/layout/radial3"/>
    <dgm:cxn modelId="{1A842D56-CDB5-45D5-931C-D4282BF272A7}" srcId="{43275D6C-D470-4E2E-96F8-239EECE5D634}" destId="{AEA7499A-114B-4146-9776-CDD8ACEC6B39}" srcOrd="1" destOrd="0" parTransId="{3756029C-568E-4504-8660-3DE9F861C604}" sibTransId="{FB33CDA3-B14A-45E1-8720-9AFFB02CF5C0}"/>
    <dgm:cxn modelId="{2873680D-EAEA-4FFC-8406-7EBC0463E3D5}" srcId="{43275D6C-D470-4E2E-96F8-239EECE5D634}" destId="{15426A40-9AD2-4153-8230-E20BC4B11534}" srcOrd="5" destOrd="0" parTransId="{A1307EAF-2414-4AFE-BE82-97C79333BAA9}" sibTransId="{869B992E-498B-4FBD-AA48-03E5171031C9}"/>
    <dgm:cxn modelId="{601F4B01-86E9-4131-90A5-E626638BA2F3}" srcId="{43275D6C-D470-4E2E-96F8-239EECE5D634}" destId="{BF71EFAE-EC9F-46E9-BD2A-1686637595DA}" srcOrd="2" destOrd="0" parTransId="{C16FE7E0-0CCD-40DA-AE7B-F518D75734AD}" sibTransId="{83F53DA1-8C67-4AF5-A20A-9CEC6105D842}"/>
    <dgm:cxn modelId="{3DCE7873-0B2F-4B2C-8E84-73E15F36F062}" srcId="{43275D6C-D470-4E2E-96F8-239EECE5D634}" destId="{40EF3D92-C4CB-4CBC-8AED-087234C53764}" srcOrd="3" destOrd="0" parTransId="{4FA9126D-361B-4DA5-854C-1DB4EE314D93}" sibTransId="{DCC66F39-0032-4915-A732-5C415659FF68}"/>
    <dgm:cxn modelId="{C30469EE-C4ED-4ED8-AED9-D51474DD96EC}" type="presOf" srcId="{BF71EFAE-EC9F-46E9-BD2A-1686637595DA}" destId="{9DDE88A7-5745-4E4F-A7A8-F71A4DA0D5F2}" srcOrd="0" destOrd="0" presId="urn:microsoft.com/office/officeart/2005/8/layout/radial3"/>
    <dgm:cxn modelId="{66E075DB-497E-40DD-94A9-87AA45FB6591}" srcId="{43275D6C-D470-4E2E-96F8-239EECE5D634}" destId="{920F0D4F-6C4C-4BE8-9363-F48FBF034871}" srcOrd="4" destOrd="0" parTransId="{43AA7920-B602-4336-8E46-A663A1629DDB}" sibTransId="{5F9FEDD2-AAF1-4278-94C9-B59264FA9EB9}"/>
    <dgm:cxn modelId="{6D7D6992-E6B6-44F7-B316-D29752A10DA0}" type="presOf" srcId="{15426A40-9AD2-4153-8230-E20BC4B11534}" destId="{FC69A2CE-A671-47B5-8CD8-544465E52E9C}" srcOrd="0" destOrd="0" presId="urn:microsoft.com/office/officeart/2005/8/layout/radial3"/>
    <dgm:cxn modelId="{ED791579-D868-43E9-95F2-7061893047C8}" type="presOf" srcId="{920F0D4F-6C4C-4BE8-9363-F48FBF034871}" destId="{91CFC9CD-FF79-40EF-A271-A8DBB0423AC2}" srcOrd="0" destOrd="0" presId="urn:microsoft.com/office/officeart/2005/8/layout/radial3"/>
    <dgm:cxn modelId="{6217298B-B96F-4FAB-AA35-1634E9A25792}" type="presOf" srcId="{43275D6C-D470-4E2E-96F8-239EECE5D634}" destId="{AFBC9C78-4E8A-498B-ACC1-DC2EFA6E3D36}" srcOrd="0" destOrd="0" presId="urn:microsoft.com/office/officeart/2005/8/layout/radial3"/>
    <dgm:cxn modelId="{F3FFA4E9-0F05-4377-B778-B213043372FD}" type="presOf" srcId="{DB1A1606-130D-4B45-9553-0A0B804495DF}" destId="{63432802-399F-407F-AC10-7219543A0326}" srcOrd="0" destOrd="0" presId="urn:microsoft.com/office/officeart/2005/8/layout/radial3"/>
    <dgm:cxn modelId="{BFBE68E4-EB9D-44E8-A075-A3B9466A0A3F}" srcId="{691C1FF8-D24B-462D-B13F-4086A7342655}" destId="{43275D6C-D470-4E2E-96F8-239EECE5D634}" srcOrd="0" destOrd="0" parTransId="{C3508CD6-4178-4856-A1A5-59121457A236}" sibTransId="{5344238D-D1B6-460D-9BE4-114CABEA8131}"/>
    <dgm:cxn modelId="{60056D75-42DA-4F97-A051-C217DC443FFB}" type="presOf" srcId="{AEA7499A-114B-4146-9776-CDD8ACEC6B39}" destId="{449BFEB2-6844-4A2C-8DC2-780280CBA079}" srcOrd="0" destOrd="0" presId="urn:microsoft.com/office/officeart/2005/8/layout/radial3"/>
    <dgm:cxn modelId="{F6051797-0227-4AC0-A185-EEFCD174AEF9}" srcId="{43275D6C-D470-4E2E-96F8-239EECE5D634}" destId="{DB1A1606-130D-4B45-9553-0A0B804495DF}" srcOrd="0" destOrd="0" parTransId="{E71C9696-7619-4519-B8E6-F2196E95C10E}" sibTransId="{411BF947-09C5-4608-92FF-81B3B11A697B}"/>
    <dgm:cxn modelId="{53C94010-FBA4-48C1-8A2B-E2898421DF25}" type="presParOf" srcId="{E6763EE5-8DA4-47FB-A886-915FA197CAD0}" destId="{1FB746E2-D736-4446-8093-C865FE09A112}" srcOrd="0" destOrd="0" presId="urn:microsoft.com/office/officeart/2005/8/layout/radial3"/>
    <dgm:cxn modelId="{BD9E90CF-0EBA-4B25-95BD-59FE24E96E15}" type="presParOf" srcId="{1FB746E2-D736-4446-8093-C865FE09A112}" destId="{AFBC9C78-4E8A-498B-ACC1-DC2EFA6E3D36}" srcOrd="0" destOrd="0" presId="urn:microsoft.com/office/officeart/2005/8/layout/radial3"/>
    <dgm:cxn modelId="{5BD904B0-40D5-43B2-8539-076F793C095B}" type="presParOf" srcId="{1FB746E2-D736-4446-8093-C865FE09A112}" destId="{63432802-399F-407F-AC10-7219543A0326}" srcOrd="1" destOrd="0" presId="urn:microsoft.com/office/officeart/2005/8/layout/radial3"/>
    <dgm:cxn modelId="{25E22851-78BB-4D06-AFBF-80E0288472B0}" type="presParOf" srcId="{1FB746E2-D736-4446-8093-C865FE09A112}" destId="{449BFEB2-6844-4A2C-8DC2-780280CBA079}" srcOrd="2" destOrd="0" presId="urn:microsoft.com/office/officeart/2005/8/layout/radial3"/>
    <dgm:cxn modelId="{5D23A471-411F-4E50-B9EB-BC7F3C610885}" type="presParOf" srcId="{1FB746E2-D736-4446-8093-C865FE09A112}" destId="{9DDE88A7-5745-4E4F-A7A8-F71A4DA0D5F2}" srcOrd="3" destOrd="0" presId="urn:microsoft.com/office/officeart/2005/8/layout/radial3"/>
    <dgm:cxn modelId="{5CA144F3-BA90-42FE-BFB7-6CA381147D10}" type="presParOf" srcId="{1FB746E2-D736-4446-8093-C865FE09A112}" destId="{72DE4213-15E1-4436-8045-C055E8A54EDE}" srcOrd="4" destOrd="0" presId="urn:microsoft.com/office/officeart/2005/8/layout/radial3"/>
    <dgm:cxn modelId="{549F1914-D3C3-4042-B5CE-3D25B440FCC3}" type="presParOf" srcId="{1FB746E2-D736-4446-8093-C865FE09A112}" destId="{91CFC9CD-FF79-40EF-A271-A8DBB0423AC2}" srcOrd="5" destOrd="0" presId="urn:microsoft.com/office/officeart/2005/8/layout/radial3"/>
    <dgm:cxn modelId="{9E29D2B8-AD09-498D-AB56-B509A54781DF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43950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j-lt"/>
            </a:rPr>
            <a:t>Скупштина општине</a:t>
          </a:r>
          <a:endParaRPr lang="sr-Cyrl-RS" sz="1600" kern="1200" dirty="0"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+mj-lt"/>
            </a:rPr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latin typeface="+mj-lt"/>
            </a:rPr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j-lt"/>
            </a:rPr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latin typeface="+mj-lt"/>
            </a:rPr>
            <a:t>Општинска управа</a:t>
          </a:r>
          <a:endParaRPr lang="en-US" sz="1600" kern="1200" dirty="0">
            <a:latin typeface="+mj-lt"/>
          </a:endParaRPr>
        </a:p>
      </dsp:txBody>
      <dsp:txXfrm>
        <a:off x="1867474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383680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42266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48830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71281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24041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16535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71820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Установе </a:t>
          </a: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културе</a:t>
          </a:r>
          <a:endParaRPr lang="sr-Cyrl-RS" sz="1100" kern="1200" dirty="0">
            <a:solidFill>
              <a:schemeClr val="accent1">
                <a:lumMod val="75000"/>
              </a:schemeClr>
            </a:solidFill>
            <a:latin typeface="+mj-lt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Туристичка организација </a:t>
          </a:r>
        </a:p>
      </dsp:txBody>
      <dsp:txXfrm>
        <a:off x="157834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2981451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63311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203364" y="216022"/>
          <a:ext cx="1616855" cy="1558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latin typeface="+mj-lt"/>
            </a:rPr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latin typeface="+mj-lt"/>
            </a:rPr>
            <a:t>Средња </a:t>
          </a:r>
          <a:r>
            <a:rPr lang="sr-Cyrl-RS" sz="1200" kern="1200" dirty="0">
              <a:latin typeface="+mj-lt"/>
            </a:rPr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latin typeface="+mj-lt"/>
            </a:rPr>
            <a:t>Дом </a:t>
          </a:r>
          <a:r>
            <a:rPr lang="sr-Cyrl-RS" sz="1200" kern="1200" dirty="0" smtClean="0">
              <a:latin typeface="+mj-lt"/>
            </a:rPr>
            <a:t>здравља</a:t>
          </a:r>
          <a:endParaRPr lang="en-US" sz="1200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latin typeface="+mj-lt"/>
            </a:rPr>
            <a:t>Центар за социјални рад</a:t>
          </a:r>
          <a:endParaRPr lang="en-US" sz="1200" kern="1200" dirty="0">
            <a:latin typeface="+mj-lt"/>
          </a:endParaRPr>
        </a:p>
      </dsp:txBody>
      <dsp:txXfrm>
        <a:off x="5440147" y="444199"/>
        <a:ext cx="1143289" cy="1101739"/>
      </dsp:txXfrm>
    </dsp:sp>
    <dsp:sp modelId="{4ABBCF6F-E7DA-4CE7-A2F5-6DD06BFAA1FA}">
      <dsp:nvSpPr>
        <dsp:cNvPr id="0" name=""/>
        <dsp:cNvSpPr/>
      </dsp:nvSpPr>
      <dsp:spPr>
        <a:xfrm>
          <a:off x="4636903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90062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60841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>
              <a:latin typeface="+mj-lt"/>
            </a:rPr>
            <a:t>На основу чега се доноси буџет</a:t>
          </a:r>
          <a:r>
            <a:rPr lang="en-US" sz="3000" kern="1200" dirty="0">
              <a:latin typeface="+mj-lt"/>
            </a:rPr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2025.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487" y="216443"/>
          <a:ext cx="1242243" cy="12422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Средства из буџета општине </a:t>
          </a:r>
          <a:r>
            <a:rPr lang="sr-Cyrl-RS" sz="1000" kern="1200" dirty="0" smtClean="0">
              <a:latin typeface="+mj-lt"/>
            </a:rPr>
            <a:t>3</a:t>
          </a:r>
          <a:r>
            <a:rPr lang="en-US" sz="1000" kern="1200" dirty="0" smtClean="0">
              <a:latin typeface="+mj-lt"/>
            </a:rPr>
            <a:t>.</a:t>
          </a:r>
          <a:r>
            <a:rPr lang="sr-Cyrl-RS" sz="1000" kern="1200" dirty="0" smtClean="0">
              <a:latin typeface="+mj-lt"/>
            </a:rPr>
            <a:t>530.400.000</a:t>
          </a:r>
          <a:endParaRPr lang="en-US" sz="1000" kern="1200" dirty="0">
            <a:solidFill>
              <a:srgbClr val="FF0000"/>
            </a:solidFill>
            <a:latin typeface="+mj-lt"/>
          </a:endParaRPr>
        </a:p>
      </dsp:txBody>
      <dsp:txXfrm>
        <a:off x="184409" y="398365"/>
        <a:ext cx="878399" cy="878399"/>
      </dsp:txXfrm>
    </dsp:sp>
    <dsp:sp modelId="{98F3E7AB-6934-48FA-B82F-FBEAF1B2375D}">
      <dsp:nvSpPr>
        <dsp:cNvPr id="0" name=""/>
        <dsp:cNvSpPr/>
      </dsp:nvSpPr>
      <dsp:spPr>
        <a:xfrm>
          <a:off x="1345600" y="477314"/>
          <a:ext cx="720501" cy="72050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41102" y="752834"/>
        <a:ext cx="529497" cy="169461"/>
      </dsp:txXfrm>
    </dsp:sp>
    <dsp:sp modelId="{2F60A798-586E-4E47-B649-25F047F36835}">
      <dsp:nvSpPr>
        <dsp:cNvPr id="0" name=""/>
        <dsp:cNvSpPr/>
      </dsp:nvSpPr>
      <dsp:spPr>
        <a:xfrm>
          <a:off x="2166972" y="216443"/>
          <a:ext cx="1242243" cy="1242243"/>
        </a:xfrm>
        <a:prstGeom prst="ellipse">
          <a:avLst/>
        </a:prstGeom>
        <a:solidFill>
          <a:schemeClr val="accent4">
            <a:hueOff val="-906222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Пренета средства из ранијих година</a:t>
          </a:r>
          <a:r>
            <a:rPr lang="sr-Cyrl-RS" sz="1000" kern="1200" dirty="0">
              <a:solidFill>
                <a:srgbClr val="FF0000"/>
              </a:solidFill>
              <a:latin typeface="+mj-lt"/>
            </a:rPr>
            <a:t> </a:t>
          </a:r>
          <a:endParaRPr lang="sr-Cyrl-RS" sz="1000" kern="1200" dirty="0" smtClean="0">
            <a:solidFill>
              <a:srgbClr val="FF0000"/>
            </a:solidFill>
            <a:latin typeface="+mj-lt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solidFill>
                <a:srgbClr val="FF0000"/>
              </a:solidFill>
              <a:latin typeface="+mj-lt"/>
            </a:rPr>
            <a:t>20.000.000 </a:t>
          </a:r>
          <a:endParaRPr lang="en-US" sz="1000" kern="1200" dirty="0">
            <a:solidFill>
              <a:srgbClr val="FF0000"/>
            </a:solidFill>
            <a:latin typeface="+mj-lt"/>
          </a:endParaRPr>
        </a:p>
      </dsp:txBody>
      <dsp:txXfrm>
        <a:off x="2348894" y="398365"/>
        <a:ext cx="878399" cy="878399"/>
      </dsp:txXfrm>
    </dsp:sp>
    <dsp:sp modelId="{41F09F99-3DCC-47E4-9188-F7D103A1F6E3}">
      <dsp:nvSpPr>
        <dsp:cNvPr id="0" name=""/>
        <dsp:cNvSpPr/>
      </dsp:nvSpPr>
      <dsp:spPr>
        <a:xfrm>
          <a:off x="3510085" y="477314"/>
          <a:ext cx="720501" cy="720501"/>
        </a:xfrm>
        <a:prstGeom prst="mathPlus">
          <a:avLst/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05587" y="752834"/>
        <a:ext cx="529497" cy="169461"/>
      </dsp:txXfrm>
    </dsp:sp>
    <dsp:sp modelId="{6C1FFF0F-B1A4-4C41-B9D3-30452A0DFA4B}">
      <dsp:nvSpPr>
        <dsp:cNvPr id="0" name=""/>
        <dsp:cNvSpPr/>
      </dsp:nvSpPr>
      <dsp:spPr>
        <a:xfrm>
          <a:off x="6187853" y="372245"/>
          <a:ext cx="1891191" cy="1051161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  <a:latin typeface="+mj-lt"/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  <a:latin typeface="+mj-lt"/>
            </a:rPr>
            <a:t>3.585.000.000</a:t>
          </a:r>
          <a:endParaRPr lang="en-US" sz="1300" kern="1200" dirty="0">
            <a:solidFill>
              <a:srgbClr val="FF0000"/>
            </a:solidFill>
            <a:latin typeface="+mj-lt"/>
          </a:endParaRPr>
        </a:p>
      </dsp:txBody>
      <dsp:txXfrm>
        <a:off x="6464812" y="526184"/>
        <a:ext cx="1337273" cy="743283"/>
      </dsp:txXfrm>
    </dsp:sp>
    <dsp:sp modelId="{4F4F87F2-8514-4849-B974-53331EFFA6A3}">
      <dsp:nvSpPr>
        <dsp:cNvPr id="0" name=""/>
        <dsp:cNvSpPr/>
      </dsp:nvSpPr>
      <dsp:spPr>
        <a:xfrm>
          <a:off x="5746361" y="489598"/>
          <a:ext cx="720501" cy="720501"/>
        </a:xfrm>
        <a:prstGeom prst="mathEqual">
          <a:avLst/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41863" y="638021"/>
        <a:ext cx="529497" cy="423655"/>
      </dsp:txXfrm>
    </dsp:sp>
    <dsp:sp modelId="{A6BD896E-4D4C-4AE1-9C22-3ED8631C5A0A}">
      <dsp:nvSpPr>
        <dsp:cNvPr id="0" name=""/>
        <dsp:cNvSpPr/>
      </dsp:nvSpPr>
      <dsp:spPr>
        <a:xfrm>
          <a:off x="4464514" y="224940"/>
          <a:ext cx="1193982" cy="119846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  <a:latin typeface="+mj-lt"/>
            </a:rPr>
            <a:t>Средства из осталих </a:t>
          </a:r>
          <a:r>
            <a:rPr lang="sr-Cyrl-RS" sz="1000" kern="1200" dirty="0" smtClean="0">
              <a:solidFill>
                <a:schemeClr val="bg1"/>
              </a:solidFill>
              <a:latin typeface="+mj-lt"/>
            </a:rPr>
            <a:t>извора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solidFill>
                <a:schemeClr val="bg1"/>
              </a:solidFill>
              <a:latin typeface="+mj-lt"/>
            </a:rPr>
            <a:t>34.600.000 </a:t>
          </a:r>
          <a:endParaRPr lang="en-US" sz="1000" kern="1200" dirty="0">
            <a:solidFill>
              <a:srgbClr val="FF0000"/>
            </a:solidFill>
            <a:latin typeface="+mj-lt"/>
          </a:endParaRPr>
        </a:p>
      </dsp:txBody>
      <dsp:txXfrm>
        <a:off x="4639369" y="400451"/>
        <a:ext cx="844272" cy="847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85292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Порески приходи</a:t>
          </a:r>
          <a:endParaRPr lang="en-US" sz="1700" b="1" kern="1200" dirty="0">
            <a:latin typeface="+mj-lt"/>
          </a:endParaRPr>
        </a:p>
      </dsp:txBody>
      <dsp:txXfrm>
        <a:off x="4153" y="185292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27511"/>
          <a:ext cx="424949" cy="6521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7511"/>
          <a:ext cx="5779306" cy="65216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+mj-lt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>
            <a:latin typeface="+mj-lt"/>
          </a:endParaRPr>
        </a:p>
      </dsp:txBody>
      <dsp:txXfrm>
        <a:off x="2723827" y="27511"/>
        <a:ext cx="5779306" cy="652162"/>
      </dsp:txXfrm>
    </dsp:sp>
    <dsp:sp modelId="{F40D94EA-52E0-4740-A924-EAF350BDF213}">
      <dsp:nvSpPr>
        <dsp:cNvPr id="0" name=""/>
        <dsp:cNvSpPr/>
      </dsp:nvSpPr>
      <dsp:spPr>
        <a:xfrm>
          <a:off x="4153" y="1076159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Донације и трансфери</a:t>
          </a:r>
          <a:endParaRPr lang="en-US" sz="1700" b="1" kern="1200" dirty="0">
            <a:latin typeface="+mj-lt"/>
          </a:endParaRPr>
        </a:p>
      </dsp:txBody>
      <dsp:txXfrm>
        <a:off x="4153" y="1076159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740874"/>
          <a:ext cx="424949" cy="120702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40874"/>
          <a:ext cx="5779306" cy="120702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latin typeface="+mj-lt"/>
            </a:rPr>
            <a:t>Донације</a:t>
          </a:r>
          <a:r>
            <a:rPr lang="sr-Cyrl-CS" sz="1400" b="1" kern="1200" dirty="0">
              <a:latin typeface="+mj-lt"/>
            </a:rPr>
            <a:t> </a:t>
          </a:r>
          <a:r>
            <a:rPr lang="sr-Cyrl-CS" sz="1400" kern="1200" dirty="0">
              <a:latin typeface="+mj-lt"/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+mj-lt"/>
            </a:rPr>
            <a:t>Трансфери п</a:t>
          </a:r>
          <a:r>
            <a:rPr lang="ru-RU" altLang="en-US" sz="1400" kern="1200" dirty="0">
              <a:latin typeface="+mj-lt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+mj-lt"/>
            </a:rPr>
            <a:t>огу бити </a:t>
          </a:r>
          <a:r>
            <a:rPr lang="sr-Cyrl-RS" altLang="en-US" sz="1400" b="1" kern="1200" dirty="0">
              <a:latin typeface="+mj-lt"/>
            </a:rPr>
            <a:t>наменски (</a:t>
          </a:r>
          <a:r>
            <a:rPr lang="sr-Cyrl-RS" altLang="en-US" sz="1400" kern="1200" dirty="0">
              <a:latin typeface="+mj-lt"/>
            </a:rPr>
            <a:t>за тачно утврђене намене) или </a:t>
          </a:r>
          <a:r>
            <a:rPr lang="sr-Cyrl-RS" altLang="en-US" sz="1400" b="1" kern="1200" dirty="0">
              <a:latin typeface="+mj-lt"/>
            </a:rPr>
            <a:t>ненаменски (</a:t>
          </a:r>
          <a:r>
            <a:rPr lang="sr-Cyrl-RS" altLang="en-US" sz="1400" kern="1200" dirty="0">
              <a:latin typeface="+mj-lt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+mj-lt"/>
            </a:rPr>
            <a:t> </a:t>
          </a:r>
          <a:r>
            <a:rPr lang="sr-Cyrl-RS" altLang="en-US" sz="1400" kern="1200" dirty="0">
              <a:latin typeface="+mj-lt"/>
            </a:rPr>
            <a:t>.</a:t>
          </a:r>
          <a:endParaRPr lang="en-US" sz="1400" kern="1200" dirty="0">
            <a:latin typeface="+mj-lt"/>
          </a:endParaRPr>
        </a:p>
      </dsp:txBody>
      <dsp:txXfrm>
        <a:off x="2723827" y="740874"/>
        <a:ext cx="5779306" cy="1207026"/>
      </dsp:txXfrm>
    </dsp:sp>
    <dsp:sp modelId="{CCB8139E-CA19-491D-9FCD-6BF28923C725}">
      <dsp:nvSpPr>
        <dsp:cNvPr id="0" name=""/>
        <dsp:cNvSpPr/>
      </dsp:nvSpPr>
      <dsp:spPr>
        <a:xfrm>
          <a:off x="4153" y="2166881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Непорески приходи</a:t>
          </a:r>
          <a:endParaRPr lang="en-US" sz="1700" b="1" kern="1200" dirty="0">
            <a:latin typeface="+mj-lt"/>
          </a:endParaRPr>
        </a:p>
      </dsp:txBody>
      <dsp:txXfrm>
        <a:off x="4153" y="2166881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2009100"/>
          <a:ext cx="424949" cy="6521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009100"/>
          <a:ext cx="5779306" cy="65216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+mj-lt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>
            <a:latin typeface="+mj-lt"/>
          </a:endParaRPr>
        </a:p>
      </dsp:txBody>
      <dsp:txXfrm>
        <a:off x="2723827" y="2009100"/>
        <a:ext cx="5779306" cy="652162"/>
      </dsp:txXfrm>
    </dsp:sp>
    <dsp:sp modelId="{9312B733-3AEB-49F6-8245-08553BA2949B}">
      <dsp:nvSpPr>
        <dsp:cNvPr id="0" name=""/>
        <dsp:cNvSpPr/>
      </dsp:nvSpPr>
      <dsp:spPr>
        <a:xfrm>
          <a:off x="4153" y="2722463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Примања од продаје нефинансијске имовине</a:t>
          </a:r>
          <a:endParaRPr lang="en-US" sz="1700" b="1" kern="1200" dirty="0">
            <a:latin typeface="+mj-lt"/>
          </a:endParaRPr>
        </a:p>
      </dsp:txBody>
      <dsp:txXfrm>
        <a:off x="4153" y="2722463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22463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22463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sp:txBody>
      <dsp:txXfrm>
        <a:off x="2723827" y="2722463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72425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Примања од задуживања и  продаје финансијске имовине</a:t>
          </a:r>
          <a:endParaRPr lang="en-US" sz="1700" b="1" kern="1200" dirty="0">
            <a:latin typeface="+mj-lt"/>
          </a:endParaRPr>
        </a:p>
      </dsp:txBody>
      <dsp:txXfrm>
        <a:off x="4153" y="3772425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72425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72425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>
              <a:latin typeface="+mj-lt"/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>
            <a:latin typeface="+mj-lt"/>
          </a:endParaRPr>
        </a:p>
      </dsp:txBody>
      <dsp:txXfrm>
        <a:off x="2723827" y="3772425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32763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>
              <a:latin typeface="+mj-lt"/>
            </a:rPr>
            <a:t>Пренета средства из ранијих година</a:t>
          </a:r>
          <a:endParaRPr lang="en-US" sz="1700" b="1" kern="1200" dirty="0">
            <a:latin typeface="+mj-lt"/>
          </a:endParaRPr>
        </a:p>
      </dsp:txBody>
      <dsp:txXfrm>
        <a:off x="4153" y="5032763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32763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32763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</a:t>
          </a:r>
          <a:r>
            <a:rPr lang="sr-Cyrl-RS" altLang="en-US" sz="1400" kern="1200" dirty="0">
              <a:latin typeface="+mj-lt"/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kern="1200" dirty="0">
            <a:latin typeface="+mj-lt"/>
          </a:endParaRPr>
        </a:p>
      </dsp:txBody>
      <dsp:txXfrm>
        <a:off x="2723827" y="5032763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+mj-lt"/>
            </a:rPr>
            <a:t>Укупни буџетски приходи и примања  </a:t>
          </a:r>
          <a:r>
            <a:rPr lang="sr-Cyrl-RS" sz="1400" kern="1200" dirty="0" smtClean="0">
              <a:latin typeface="+mj-lt"/>
            </a:rPr>
            <a:t>3</a:t>
          </a:r>
          <a:r>
            <a:rPr lang="en-US" sz="1400" kern="1200" dirty="0" smtClean="0">
              <a:latin typeface="+mj-lt"/>
            </a:rPr>
            <a:t>.</a:t>
          </a:r>
          <a:r>
            <a:rPr lang="sr-Cyrl-RS" altLang="en-US" sz="1400" kern="1200" dirty="0" smtClean="0">
              <a:latin typeface="+mj-lt"/>
            </a:rPr>
            <a:t>585.0</a:t>
          </a:r>
          <a:r>
            <a:rPr lang="en-US" sz="1400" kern="1200" dirty="0" smtClean="0">
              <a:latin typeface="+mj-lt"/>
            </a:rPr>
            <a:t>00</a:t>
          </a:r>
          <a:r>
            <a:rPr lang="sr-Cyrl-RS" sz="1400" kern="1200" dirty="0" smtClean="0">
              <a:latin typeface="+mj-lt"/>
            </a:rPr>
            <a:t>.000динара</a:t>
          </a:r>
          <a:endParaRPr lang="en-US" sz="1400" kern="1200" dirty="0">
            <a:latin typeface="+mj-lt"/>
          </a:endParaRPr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Приходи од  пореза  </a:t>
          </a:r>
          <a:r>
            <a:rPr lang="sr-Cyrl-RS" sz="1000" kern="1200" dirty="0" smtClean="0">
              <a:latin typeface="+mj-lt"/>
            </a:rPr>
            <a:t>1.837.723.000</a:t>
          </a:r>
          <a:r>
            <a:rPr lang="sr-Cyrl-RS" sz="1000" kern="1200" dirty="0" smtClean="0">
              <a:solidFill>
                <a:srgbClr val="FF0000"/>
              </a:solidFill>
              <a:latin typeface="+mj-lt"/>
            </a:rPr>
            <a:t>    </a:t>
          </a:r>
          <a:r>
            <a:rPr lang="sr-Cyrl-RS" sz="1000" kern="1200" dirty="0" smtClean="0">
              <a:latin typeface="+mj-lt"/>
            </a:rPr>
            <a:t>   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23081" y="85923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latin typeface="+mj-lt"/>
            </a:rPr>
            <a:t>Трансфери</a:t>
          </a:r>
          <a:r>
            <a:rPr lang="en-US" sz="1000" kern="1200" dirty="0" smtClean="0">
              <a:latin typeface="+mj-lt"/>
            </a:rPr>
            <a:t> </a:t>
          </a:r>
          <a:r>
            <a:rPr lang="sr-Cyrl-RS" sz="1000" kern="1200" dirty="0" smtClean="0">
              <a:latin typeface="+mj-lt"/>
            </a:rPr>
            <a:t>и донације 109.533.000</a:t>
          </a:r>
          <a:r>
            <a:rPr lang="sr-Latn-RS" sz="1000" kern="1200" dirty="0" smtClean="0">
              <a:solidFill>
                <a:srgbClr val="FF0000"/>
              </a:solidFill>
              <a:latin typeface="+mj-lt"/>
            </a:rPr>
            <a:t>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4318178" y="1054329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Други приходи  </a:t>
          </a:r>
          <a:r>
            <a:rPr lang="sr-Cyrl-RS" sz="1000" kern="1200" dirty="0" smtClean="0">
              <a:latin typeface="+mj-lt"/>
            </a:rPr>
            <a:t>1.617.044.000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Примања од продаје нефинансијске имовине  </a:t>
          </a:r>
          <a:r>
            <a:rPr lang="sr-Cyrl-RS" sz="1000" kern="1200" dirty="0" smtClean="0">
              <a:latin typeface="+mj-lt"/>
            </a:rPr>
            <a:t>700.000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Примања од продаје финансијске имовине  </a:t>
          </a:r>
          <a:r>
            <a:rPr lang="sr-Cyrl-RS" sz="1000" kern="1200" dirty="0" smtClean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latin typeface="+mj-lt"/>
            </a:rPr>
            <a:t>Пренета средства из ранијих година</a:t>
          </a:r>
          <a:r>
            <a:rPr lang="sr-Latn-RS" sz="1000" kern="1200" dirty="0">
              <a:latin typeface="+mj-lt"/>
            </a:rPr>
            <a:t> </a:t>
          </a:r>
          <a:r>
            <a:rPr lang="sr-Cyrl-RS" sz="1000" kern="1200" dirty="0" smtClean="0">
              <a:latin typeface="+mj-lt"/>
            </a:rPr>
            <a:t>20.000.000</a:t>
          </a:r>
          <a:r>
            <a:rPr lang="sr-Latn-RS" sz="1000" kern="1200" dirty="0" smtClean="0">
              <a:latin typeface="+mj-lt"/>
            </a:rPr>
            <a:t> </a:t>
          </a:r>
          <a:r>
            <a:rPr lang="sr-Cyrl-RS" sz="1000" kern="1200" dirty="0">
              <a:latin typeface="+mj-lt"/>
            </a:rPr>
            <a:t>динара</a:t>
          </a:r>
          <a:endParaRPr lang="en-US" sz="1000" kern="1200" dirty="0">
            <a:latin typeface="+mj-lt"/>
          </a:endParaRPr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87524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Расходи за запослене</a:t>
          </a:r>
          <a:endParaRPr lang="en-US" sz="1300" b="1" kern="1200" dirty="0"/>
        </a:p>
      </dsp:txBody>
      <dsp:txXfrm>
        <a:off x="0" y="187524"/>
        <a:ext cx="2070791" cy="257400"/>
      </dsp:txXfrm>
    </dsp:sp>
    <dsp:sp modelId="{02385D1D-92EB-445D-B736-940004751C79}">
      <dsp:nvSpPr>
        <dsp:cNvPr id="0" name=""/>
        <dsp:cNvSpPr/>
      </dsp:nvSpPr>
      <dsp:spPr>
        <a:xfrm>
          <a:off x="2070791" y="78933"/>
          <a:ext cx="414158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50613" y="78933"/>
          <a:ext cx="5632553" cy="4745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50613" y="78933"/>
        <a:ext cx="5632553" cy="474581"/>
      </dsp:txXfrm>
    </dsp:sp>
    <dsp:sp modelId="{F40D94EA-52E0-4740-A924-EAF350BDF213}">
      <dsp:nvSpPr>
        <dsp:cNvPr id="0" name=""/>
        <dsp:cNvSpPr/>
      </dsp:nvSpPr>
      <dsp:spPr>
        <a:xfrm>
          <a:off x="0" y="801408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Коришћење роба и услуга </a:t>
          </a:r>
          <a:endParaRPr lang="en-US" sz="1300" kern="1200" dirty="0"/>
        </a:p>
      </dsp:txBody>
      <dsp:txXfrm>
        <a:off x="0" y="801408"/>
        <a:ext cx="2070791" cy="257400"/>
      </dsp:txXfrm>
    </dsp:sp>
    <dsp:sp modelId="{0E930D30-96BC-4D43-B65A-EE88C46DBE48}">
      <dsp:nvSpPr>
        <dsp:cNvPr id="0" name=""/>
        <dsp:cNvSpPr/>
      </dsp:nvSpPr>
      <dsp:spPr>
        <a:xfrm>
          <a:off x="2070791" y="600314"/>
          <a:ext cx="414158" cy="659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50613" y="600314"/>
          <a:ext cx="5632553" cy="65958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50613" y="600314"/>
        <a:ext cx="5632553" cy="659587"/>
      </dsp:txXfrm>
    </dsp:sp>
    <dsp:sp modelId="{CCB8139E-CA19-491D-9FCD-6BF28923C725}">
      <dsp:nvSpPr>
        <dsp:cNvPr id="0" name=""/>
        <dsp:cNvSpPr/>
      </dsp:nvSpPr>
      <dsp:spPr>
        <a:xfrm>
          <a:off x="0" y="1596277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Дотације и трансфери</a:t>
          </a:r>
          <a:endParaRPr lang="en-US" sz="1300" b="1" kern="1200" dirty="0"/>
        </a:p>
      </dsp:txBody>
      <dsp:txXfrm>
        <a:off x="0" y="1596277"/>
        <a:ext cx="2070791" cy="257400"/>
      </dsp:txXfrm>
    </dsp:sp>
    <dsp:sp modelId="{14D1633C-A097-4A5A-8269-B04E98857E56}">
      <dsp:nvSpPr>
        <dsp:cNvPr id="0" name=""/>
        <dsp:cNvSpPr/>
      </dsp:nvSpPr>
      <dsp:spPr>
        <a:xfrm>
          <a:off x="2070791" y="1306702"/>
          <a:ext cx="414158" cy="836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50613" y="1306702"/>
          <a:ext cx="5632553" cy="8365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50613" y="1306702"/>
        <a:ext cx="5632553" cy="836550"/>
      </dsp:txXfrm>
    </dsp:sp>
    <dsp:sp modelId="{9312B733-3AEB-49F6-8245-08553BA2949B}">
      <dsp:nvSpPr>
        <dsp:cNvPr id="0" name=""/>
        <dsp:cNvSpPr/>
      </dsp:nvSpPr>
      <dsp:spPr>
        <a:xfrm>
          <a:off x="0" y="2298643"/>
          <a:ext cx="2072816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расходи</a:t>
          </a:r>
          <a:endParaRPr lang="en-US" sz="1300" b="1" kern="1200" dirty="0"/>
        </a:p>
      </dsp:txBody>
      <dsp:txXfrm>
        <a:off x="0" y="2298643"/>
        <a:ext cx="2072816" cy="257400"/>
      </dsp:txXfrm>
    </dsp:sp>
    <dsp:sp modelId="{435AB433-2559-485A-A03D-C32F36288071}">
      <dsp:nvSpPr>
        <dsp:cNvPr id="0" name=""/>
        <dsp:cNvSpPr/>
      </dsp:nvSpPr>
      <dsp:spPr>
        <a:xfrm>
          <a:off x="2072815" y="2190052"/>
          <a:ext cx="414563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53204" y="2190052"/>
          <a:ext cx="5638059" cy="4745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53204" y="2190052"/>
        <a:ext cx="5638059" cy="474581"/>
      </dsp:txXfrm>
    </dsp:sp>
    <dsp:sp modelId="{EFAACCF6-3A6A-4536-89B0-F0A7C44F6BE1}">
      <dsp:nvSpPr>
        <dsp:cNvPr id="0" name=""/>
        <dsp:cNvSpPr/>
      </dsp:nvSpPr>
      <dsp:spPr>
        <a:xfrm>
          <a:off x="0" y="2820024"/>
          <a:ext cx="2072816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Субвенције</a:t>
          </a:r>
          <a:endParaRPr lang="en-US" sz="1300" b="1" kern="1200" dirty="0"/>
        </a:p>
      </dsp:txBody>
      <dsp:txXfrm>
        <a:off x="0" y="2820024"/>
        <a:ext cx="2072816" cy="257400"/>
      </dsp:txXfrm>
    </dsp:sp>
    <dsp:sp modelId="{6497CA82-45EE-4BD1-AEB4-CC3961FBFB74}">
      <dsp:nvSpPr>
        <dsp:cNvPr id="0" name=""/>
        <dsp:cNvSpPr/>
      </dsp:nvSpPr>
      <dsp:spPr>
        <a:xfrm>
          <a:off x="2072815" y="2711433"/>
          <a:ext cx="414563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53204" y="2711433"/>
          <a:ext cx="5638059" cy="474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53204" y="2711433"/>
        <a:ext cx="5638059" cy="474581"/>
      </dsp:txXfrm>
    </dsp:sp>
    <dsp:sp modelId="{939B76D1-BB33-4E50-9ECD-839FB5787B95}">
      <dsp:nvSpPr>
        <dsp:cNvPr id="0" name=""/>
        <dsp:cNvSpPr/>
      </dsp:nvSpPr>
      <dsp:spPr>
        <a:xfrm>
          <a:off x="0" y="3795877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Социјална заштита</a:t>
          </a:r>
          <a:endParaRPr lang="en-US" sz="1300" b="1" kern="1200" dirty="0"/>
        </a:p>
      </dsp:txBody>
      <dsp:txXfrm>
        <a:off x="0" y="3795877"/>
        <a:ext cx="2070791" cy="257400"/>
      </dsp:txXfrm>
    </dsp:sp>
    <dsp:sp modelId="{7845F59F-6101-48DE-ABCC-EC5351843F5B}">
      <dsp:nvSpPr>
        <dsp:cNvPr id="0" name=""/>
        <dsp:cNvSpPr/>
      </dsp:nvSpPr>
      <dsp:spPr>
        <a:xfrm>
          <a:off x="2070791" y="3232814"/>
          <a:ext cx="414158" cy="1383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50613" y="3232814"/>
          <a:ext cx="5632553" cy="138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50613" y="3232814"/>
        <a:ext cx="5632553" cy="1383525"/>
      </dsp:txXfrm>
    </dsp:sp>
    <dsp:sp modelId="{B471A916-B6F4-4017-A447-E2C98CEE19B9}">
      <dsp:nvSpPr>
        <dsp:cNvPr id="0" name=""/>
        <dsp:cNvSpPr/>
      </dsp:nvSpPr>
      <dsp:spPr>
        <a:xfrm>
          <a:off x="0" y="4755643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Буџетска резерва</a:t>
          </a:r>
          <a:endParaRPr lang="en-US" sz="1300" b="1" kern="1200" dirty="0"/>
        </a:p>
      </dsp:txBody>
      <dsp:txXfrm>
        <a:off x="0" y="4755643"/>
        <a:ext cx="2070791" cy="257400"/>
      </dsp:txXfrm>
    </dsp:sp>
    <dsp:sp modelId="{7F976215-9D17-4223-A92A-D3302071B429}">
      <dsp:nvSpPr>
        <dsp:cNvPr id="0" name=""/>
        <dsp:cNvSpPr/>
      </dsp:nvSpPr>
      <dsp:spPr>
        <a:xfrm>
          <a:off x="2070791" y="4663139"/>
          <a:ext cx="414158" cy="442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50613" y="4663139"/>
          <a:ext cx="5632553" cy="44240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Буџетска резерва </a:t>
          </a:r>
          <a:r>
            <a:rPr lang="sr-Cyrl-RS" sz="13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50613" y="4663139"/>
        <a:ext cx="5632553" cy="442406"/>
      </dsp:txXfrm>
    </dsp:sp>
    <dsp:sp modelId="{320B77C6-F8A0-4CEB-8B55-79E4A1BAF9E9}">
      <dsp:nvSpPr>
        <dsp:cNvPr id="0" name=""/>
        <dsp:cNvSpPr/>
      </dsp:nvSpPr>
      <dsp:spPr>
        <a:xfrm>
          <a:off x="0" y="5329308"/>
          <a:ext cx="2070791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Капитални издаци</a:t>
          </a:r>
          <a:endParaRPr lang="en-US" sz="1300" b="1" kern="1200" dirty="0"/>
        </a:p>
      </dsp:txBody>
      <dsp:txXfrm>
        <a:off x="0" y="5329308"/>
        <a:ext cx="2070791" cy="257400"/>
      </dsp:txXfrm>
    </dsp:sp>
    <dsp:sp modelId="{803A06C6-F698-48F4-A91D-0B2B17EECBA4}">
      <dsp:nvSpPr>
        <dsp:cNvPr id="0" name=""/>
        <dsp:cNvSpPr/>
      </dsp:nvSpPr>
      <dsp:spPr>
        <a:xfrm>
          <a:off x="2070791" y="5152346"/>
          <a:ext cx="414158" cy="611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50613" y="5152346"/>
          <a:ext cx="5632553" cy="6113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Капитални издаци </a:t>
          </a:r>
          <a:r>
            <a:rPr lang="sr-Cyrl-RS" sz="13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300" kern="1200" dirty="0"/>
        </a:p>
      </dsp:txBody>
      <dsp:txXfrm>
        <a:off x="2650613" y="5152346"/>
        <a:ext cx="5632553" cy="6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2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1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jetina.org.rs/sr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pPr algn="ctr"/>
            <a:r>
              <a:rPr lang="sr-Cyrl-RS" dirty="0">
                <a:latin typeface="+mj-lt"/>
              </a:rPr>
              <a:t>ГРАЂАНСКИ ВОДИЧ </a:t>
            </a:r>
            <a:r>
              <a:rPr lang="sr-Cyrl-RS" dirty="0" smtClean="0">
                <a:latin typeface="+mj-lt"/>
              </a:rPr>
              <a:t>КРОЗ </a:t>
            </a:r>
            <a:r>
              <a:rPr lang="sr-Cyrl-RS" dirty="0">
                <a:latin typeface="+mj-lt"/>
              </a:rPr>
              <a:t>ОДЛУКУ О БУЏЕТУ за </a:t>
            </a:r>
            <a:r>
              <a:rPr lang="sr-Cyrl-RS" dirty="0" smtClean="0">
                <a:latin typeface="+mj-lt"/>
              </a:rPr>
              <a:t>202</a:t>
            </a:r>
            <a:r>
              <a:rPr lang="sr-Latn-RS" dirty="0" smtClean="0">
                <a:latin typeface="+mj-lt"/>
              </a:rPr>
              <a:t>5</a:t>
            </a:r>
            <a:r>
              <a:rPr lang="sr-Cyrl-RS" dirty="0" smtClean="0">
                <a:latin typeface="+mj-lt"/>
              </a:rPr>
              <a:t>. годинУ </a:t>
            </a:r>
          </a:p>
          <a:p>
            <a:pPr indent="457200"/>
            <a:r>
              <a:rPr lang="sr-Cyrl-RS" dirty="0" smtClean="0"/>
              <a:t> </a:t>
            </a:r>
            <a:r>
              <a:rPr altLang="sr-Cyrl-RS" dirty="0" smtClean="0"/>
              <a:t>           </a:t>
            </a:r>
            <a:r>
              <a:rPr lang="sr-Cyrl-RS" altLang="en-US" dirty="0" smtClean="0"/>
              <a:t>  </a:t>
            </a:r>
            <a:r>
              <a:rPr altLang="sr-Cyrl-RS" dirty="0" smtClean="0"/>
              <a:t>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05137"/>
            <a:ext cx="4399376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766665"/>
              </p:ext>
            </p:extLst>
          </p:nvPr>
        </p:nvGraphicFramePr>
        <p:xfrm>
          <a:off x="467995" y="98123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4" y="260647"/>
            <a:ext cx="8474383" cy="765317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2025. годину-ОДЛУКА О БУЏЕТУ ОПШТИНЕ ЧАЈЕТИНА</a:t>
            </a:r>
            <a:endParaRPr lang="en-US" sz="30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4835088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2025. годину – у процентима </a:t>
            </a:r>
            <a:endParaRPr lang="en-US" sz="29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683945" y="1268884"/>
          <a:ext cx="734481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300834"/>
              </p:ext>
            </p:extLst>
          </p:nvPr>
        </p:nvGraphicFramePr>
        <p:xfrm>
          <a:off x="683568" y="1052736"/>
          <a:ext cx="7632848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предходну одлуку за </a:t>
            </a:r>
            <a:r>
              <a:rPr lang="sr-Cyrl-RS" dirty="0" smtClean="0"/>
              <a:t>202</a:t>
            </a:r>
            <a:r>
              <a:rPr lang="en-U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5560" y="12684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>
                <a:latin typeface="+mj-lt"/>
              </a:rPr>
              <a:t>Укупни приходи и примања наше општине у </a:t>
            </a:r>
            <a:r>
              <a:rPr lang="sr-Cyrl-RS" dirty="0" smtClean="0">
                <a:latin typeface="+mj-lt"/>
              </a:rPr>
              <a:t>20</a:t>
            </a:r>
            <a:r>
              <a:rPr lang="en-US" dirty="0" smtClean="0">
                <a:latin typeface="+mj-lt"/>
              </a:rPr>
              <a:t>2</a:t>
            </a:r>
            <a:r>
              <a:rPr lang="sr-Cyrl-RS" altLang="en-US" dirty="0" smtClean="0">
                <a:latin typeface="+mj-lt"/>
              </a:rPr>
              <a:t>5</a:t>
            </a:r>
            <a:r>
              <a:rPr lang="sr-Cyrl-RS" dirty="0" smtClean="0">
                <a:latin typeface="+mj-lt"/>
              </a:rPr>
              <a:t>. </a:t>
            </a:r>
            <a:r>
              <a:rPr lang="sr-Cyrl-RS" dirty="0">
                <a:latin typeface="+mj-lt"/>
              </a:rPr>
              <a:t>години су се </a:t>
            </a:r>
            <a:r>
              <a:rPr lang="sr-Cyrl-RS" dirty="0" smtClean="0">
                <a:latin typeface="+mj-lt"/>
              </a:rPr>
              <a:t>смањили</a:t>
            </a:r>
            <a:r>
              <a:rPr lang="sr-Cyrl-RS" b="1" dirty="0" smtClean="0">
                <a:latin typeface="+mj-lt"/>
              </a:rPr>
              <a:t> </a:t>
            </a:r>
            <a:r>
              <a:rPr lang="sr-Cyrl-RS" dirty="0">
                <a:latin typeface="+mj-lt"/>
              </a:rPr>
              <a:t>у односу на предходну Одлуку о буџету за </a:t>
            </a:r>
            <a:r>
              <a:rPr lang="sr-Cyrl-RS" dirty="0" smtClean="0">
                <a:latin typeface="+mj-lt"/>
              </a:rPr>
              <a:t>202</a:t>
            </a:r>
            <a:r>
              <a:rPr lang="en-US" dirty="0" smtClean="0">
                <a:latin typeface="+mj-lt"/>
              </a:rPr>
              <a:t>4</a:t>
            </a:r>
            <a:r>
              <a:rPr lang="sr-Cyrl-RS" dirty="0" smtClean="0">
                <a:latin typeface="+mj-lt"/>
              </a:rPr>
              <a:t>. годину, за</a:t>
            </a:r>
            <a:r>
              <a:rPr lang="sr-Cyrl-RS" b="1" dirty="0" smtClean="0">
                <a:latin typeface="+mj-lt"/>
              </a:rPr>
              <a:t> </a:t>
            </a:r>
            <a:r>
              <a:rPr lang="sr-Cyrl-RS" dirty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365.000.000 динара</a:t>
            </a:r>
            <a:r>
              <a:rPr lang="sr-Cyrl-RS" dirty="0">
                <a:latin typeface="+mj-lt"/>
              </a:rPr>
              <a:t>, односно за</a:t>
            </a:r>
            <a:r>
              <a:rPr lang="sr-Cyrl-RS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9,24</a:t>
            </a:r>
            <a:r>
              <a:rPr lang="sr-Cyrl-RS" b="1" dirty="0" smtClean="0">
                <a:latin typeface="+mj-lt"/>
              </a:rPr>
              <a:t>%</a:t>
            </a:r>
            <a:r>
              <a:rPr lang="sr-Cyrl-R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4430395"/>
            <a:ext cx="7310755" cy="1772285"/>
          </a:xfrm>
        </p:spPr>
        <p:txBody>
          <a:bodyPr>
            <a:normAutofit fontScale="95000"/>
          </a:bodyPr>
          <a:lstStyle/>
          <a:p>
            <a:pPr marL="0" indent="0">
              <a:spcBef>
                <a:spcPts val="0"/>
              </a:spcBef>
            </a:pPr>
            <a:r>
              <a:rPr lang="sr-Cyrl-RS" sz="2400" b="0" dirty="0" smtClean="0">
                <a:solidFill>
                  <a:srgbClr val="C00000"/>
                </a:solidFill>
                <a:latin typeface="+mj-lt"/>
              </a:rPr>
              <a:t>Порески </a:t>
            </a:r>
            <a:r>
              <a:rPr lang="sr-Cyrl-RS" sz="2400" b="0" dirty="0">
                <a:solidFill>
                  <a:srgbClr val="C00000"/>
                </a:solidFill>
                <a:latin typeface="+mj-lt"/>
              </a:rPr>
              <a:t>приходи</a:t>
            </a:r>
            <a:r>
              <a:rPr lang="sr-Cyrl-RS" sz="2400" b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sr-Cyrl-RS" sz="2400" dirty="0"/>
              <a:t>су повећани за </a:t>
            </a:r>
            <a:r>
              <a:rPr lang="en-US" sz="2400" dirty="0" smtClean="0"/>
              <a:t>3</a:t>
            </a:r>
            <a:r>
              <a:rPr lang="sr-Cyrl-RS" sz="2400" dirty="0" smtClean="0"/>
              <a:t>5.450.</a:t>
            </a:r>
            <a:r>
              <a:rPr lang="en-US" sz="2400" dirty="0" smtClean="0"/>
              <a:t>000</a:t>
            </a:r>
            <a:endParaRPr lang="sr-Cyrl-RS" sz="2400" dirty="0"/>
          </a:p>
          <a:p>
            <a:pPr marL="0" indent="0"/>
            <a:endParaRPr lang="sr-Cyrl-RS" sz="2800" dirty="0">
              <a:solidFill>
                <a:srgbClr val="FF0000"/>
              </a:solidFill>
            </a:endParaRPr>
          </a:p>
          <a:p>
            <a:pPr marL="0" lvl="0" indent="0"/>
            <a:endParaRPr lang="en-US" sz="2400" dirty="0"/>
          </a:p>
          <a:p>
            <a:pPr marL="0" indent="0">
              <a:buNone/>
            </a:pPr>
            <a:endParaRPr lang="sr-Cyrl-RS" sz="2400" b="1" dirty="0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1028700" y="4653280"/>
            <a:ext cx="485775" cy="1066800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60" y="2420888"/>
            <a:ext cx="6022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dirty="0">
                <a:solidFill>
                  <a:srgbClr val="C00000"/>
                </a:solidFill>
                <a:latin typeface="+mj-lt"/>
                <a:sym typeface="+mn-ea"/>
              </a:rPr>
              <a:t>Суфицит</a:t>
            </a:r>
            <a:r>
              <a:rPr lang="sr-Cyrl-RS" dirty="0">
                <a:solidFill>
                  <a:srgbClr val="000000"/>
                </a:solidFill>
                <a:sym typeface="+mn-ea"/>
              </a:rPr>
              <a:t> је 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смањен </a:t>
            </a:r>
            <a:r>
              <a:rPr lang="sr-Cyrl-RS" dirty="0">
                <a:solidFill>
                  <a:srgbClr val="000000"/>
                </a:solidFill>
                <a:sym typeface="+mn-ea"/>
              </a:rPr>
              <a:t>за 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4.516.429 динара</a:t>
            </a:r>
          </a:p>
          <a:p>
            <a:pPr lvl="0"/>
            <a:r>
              <a:rPr lang="sr-Cyrl-RS" dirty="0" smtClean="0">
                <a:solidFill>
                  <a:srgbClr val="C00000"/>
                </a:solidFill>
                <a:latin typeface="+mj-lt"/>
                <a:sym typeface="+mn-ea"/>
              </a:rPr>
              <a:t>Трансфери и донације 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су смањени за 282.710.366 динара</a:t>
            </a:r>
          </a:p>
          <a:p>
            <a:pPr lvl="0"/>
            <a:r>
              <a:rPr lang="sr-Cyrl-RS" dirty="0" smtClean="0">
                <a:solidFill>
                  <a:srgbClr val="C00000"/>
                </a:solidFill>
                <a:latin typeface="+mj-lt"/>
                <a:sym typeface="+mn-ea"/>
              </a:rPr>
              <a:t>Непорески приходи 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су смањени за 112.123.205 динара</a:t>
            </a:r>
          </a:p>
          <a:p>
            <a:pPr lvl="0"/>
            <a:r>
              <a:rPr lang="sr-Cyrl-RS" dirty="0" smtClean="0">
                <a:solidFill>
                  <a:srgbClr val="C00000"/>
                </a:solidFill>
                <a:latin typeface="+mj-lt"/>
                <a:sym typeface="+mn-ea"/>
              </a:rPr>
              <a:t>Примања од продаје нефинансијске имовине 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су </a:t>
            </a:r>
          </a:p>
          <a:p>
            <a:pPr lvl="0"/>
            <a:r>
              <a:rPr lang="sr-Cyrl-RS" dirty="0" smtClean="0">
                <a:solidFill>
                  <a:srgbClr val="000000"/>
                </a:solidFill>
                <a:sym typeface="+mn-ea"/>
              </a:rPr>
              <a:t>смањена за 1.100.000</a:t>
            </a:r>
          </a:p>
          <a:p>
            <a:pPr lvl="0"/>
            <a:endParaRPr lang="sr-Cyrl-R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</a:t>
            </a:r>
            <a:r>
              <a:rPr lang="sr-Cyrl-RS" sz="1700" dirty="0" smtClean="0"/>
              <a:t>Укупно </a:t>
            </a:r>
            <a:r>
              <a:rPr lang="sr-Cyrl-RS" sz="1700" dirty="0"/>
              <a:t>планирани расходи и издаци у </a:t>
            </a:r>
            <a:r>
              <a:rPr lang="sr-Cyrl-RS" sz="1700" dirty="0" smtClean="0"/>
              <a:t>2025. години по Одлуци 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24" name="Rectangle: Rounded Corners 23"/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3.585.000.000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/>
          <p:nvPr>
            <p:extLst>
              <p:ext uri="{D42A27DB-BD31-4B8C-83A1-F6EECF244321}">
                <p14:modId xmlns:p14="http://schemas.microsoft.com/office/powerpoint/2010/main" val="3470868304"/>
              </p:ext>
            </p:extLst>
          </p:nvPr>
        </p:nvGraphicFramePr>
        <p:xfrm>
          <a:off x="395536" y="883753"/>
          <a:ext cx="8291264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/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2025. 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7"/>
                <a:lumOff val="-2742"/>
                <a:alphaOff val="0"/>
              </a:schemeClr>
            </a:fillRef>
            <a:effectRef idx="0">
              <a:schemeClr val="accent3">
                <a:hueOff val="11250264"/>
                <a:satOff val="-16877"/>
                <a:lumOff val="-27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6"/>
                <a:lumOff val="-2350"/>
                <a:alphaOff val="0"/>
              </a:schemeClr>
            </a:fillRef>
            <a:effectRef idx="0">
              <a:schemeClr val="accent3">
                <a:hueOff val="9643083"/>
                <a:satOff val="-14466"/>
                <a:lumOff val="-23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4"/>
                <a:lumOff val="-1958"/>
                <a:alphaOff val="0"/>
              </a:schemeClr>
            </a:fillRef>
            <a:effectRef idx="0">
              <a:schemeClr val="accent3">
                <a:hueOff val="8035903"/>
                <a:satOff val="-12054"/>
                <a:lumOff val="-19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3"/>
                <a:lumOff val="-1566"/>
                <a:alphaOff val="0"/>
              </a:schemeClr>
            </a:fillRef>
            <a:effectRef idx="0">
              <a:schemeClr val="accent3">
                <a:hueOff val="6428722"/>
                <a:satOff val="-9643"/>
                <a:lumOff val="-15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1"/>
                <a:lumOff val="-1173"/>
                <a:alphaOff val="0"/>
              </a:schemeClr>
            </a:fillRef>
            <a:effectRef idx="0">
              <a:schemeClr val="accent3">
                <a:hueOff val="4821541"/>
                <a:satOff val="-7231"/>
                <a:lumOff val="-11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0"/>
                <a:lumOff val="-781"/>
                <a:alphaOff val="0"/>
              </a:schemeClr>
            </a:fillRef>
            <a:effectRef idx="0">
              <a:schemeClr val="accent3">
                <a:hueOff val="3214361"/>
                <a:satOff val="-4820"/>
                <a:lumOff val="-7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8"/>
                <a:lumOff val="-389"/>
                <a:alphaOff val="0"/>
              </a:schemeClr>
            </a:fillRef>
            <a:effectRef idx="0">
              <a:schemeClr val="accent3">
                <a:hueOff val="1607181"/>
                <a:satOff val="-2408"/>
                <a:lumOff val="-3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3.585.000.000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1.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080.900.000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8"/>
                <a:lumOff val="-389"/>
                <a:alphaOff val="0"/>
              </a:schemeClr>
            </a:fillRef>
            <a:effectRef idx="0">
              <a:schemeClr val="accent3">
                <a:hueOff val="1607181"/>
                <a:satOff val="-2408"/>
                <a:lumOff val="-3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1</a:t>
              </a:r>
              <a:r>
                <a:rPr lang="sr-Cyrl-RS" altLang="sr-Cyrl-RS" sz="800" dirty="0" smtClean="0">
                  <a:solidFill>
                    <a:schemeClr val="bg1"/>
                  </a:solidFill>
                </a:rPr>
                <a:t>59.938.000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0"/>
                <a:lumOff val="-781"/>
                <a:alphaOff val="0"/>
              </a:schemeClr>
            </a:fillRef>
            <a:effectRef idx="0">
              <a:schemeClr val="accent3">
                <a:hueOff val="3214361"/>
                <a:satOff val="-4820"/>
                <a:lumOff val="-7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dirty="0">
                  <a:solidFill>
                    <a:schemeClr val="bg1"/>
                  </a:solidFill>
                </a:rPr>
                <a:t> </a:t>
              </a:r>
              <a:r>
                <a:rPr lang="sr-Cyrl-RS" sz="800" dirty="0" smtClean="0">
                  <a:solidFill>
                    <a:schemeClr val="bg1"/>
                  </a:solidFill>
                </a:rPr>
                <a:t>435.508.000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1"/>
                <a:lumOff val="-1173"/>
                <a:alphaOff val="0"/>
              </a:schemeClr>
            </a:fillRef>
            <a:effectRef idx="0">
              <a:schemeClr val="accent3">
                <a:hueOff val="4821541"/>
                <a:satOff val="-7231"/>
                <a:lumOff val="-11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</a:t>
              </a:r>
              <a:r>
                <a:rPr lang="sr-Cyrl-RS" sz="800" dirty="0">
                  <a:solidFill>
                    <a:schemeClr val="bg1"/>
                  </a:solidFill>
                </a:rPr>
                <a:t> </a:t>
              </a:r>
              <a:r>
                <a:rPr lang="sr-Cyrl-RS" sz="800" dirty="0" smtClean="0">
                  <a:solidFill>
                    <a:schemeClr val="bg1"/>
                  </a:solidFill>
                </a:rPr>
                <a:t>давања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164.100.000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3"/>
                <a:lumOff val="-1566"/>
                <a:alphaOff val="0"/>
              </a:schemeClr>
            </a:fillRef>
            <a:effectRef idx="0">
              <a:schemeClr val="accent3">
                <a:hueOff val="6428722"/>
                <a:satOff val="-9643"/>
                <a:lumOff val="-156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sr-Cyrl-RS" sz="800" dirty="0">
                  <a:solidFill>
                    <a:schemeClr val="bg1"/>
                  </a:solidFill>
                </a:rPr>
                <a:t> </a:t>
              </a:r>
              <a:r>
                <a:rPr lang="sr-Cyrl-RS" sz="800" dirty="0" smtClean="0">
                  <a:solidFill>
                    <a:schemeClr val="bg1"/>
                  </a:solidFill>
                </a:rPr>
                <a:t>481.800.000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4"/>
                <a:lumOff val="-1958"/>
                <a:alphaOff val="0"/>
              </a:schemeClr>
            </a:fillRef>
            <a:effectRef idx="0">
              <a:schemeClr val="accent3">
                <a:hueOff val="8035903"/>
                <a:satOff val="-12054"/>
                <a:lumOff val="-19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en-US" sz="800" kern="1200" dirty="0" smtClean="0">
                  <a:solidFill>
                    <a:schemeClr val="bg1"/>
                  </a:solidFill>
                </a:rPr>
                <a:t>1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47.330.000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6"/>
                <a:lumOff val="-2350"/>
                <a:alphaOff val="0"/>
              </a:schemeClr>
            </a:fillRef>
            <a:effectRef idx="0">
              <a:schemeClr val="accent3">
                <a:hueOff val="9643083"/>
                <a:satOff val="-14466"/>
                <a:lumOff val="-23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sr-Cyrl-RS" sz="800" dirty="0" smtClean="0">
                  <a:solidFill>
                    <a:schemeClr val="bg1"/>
                  </a:solidFill>
                </a:rPr>
                <a:t>55.000.000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7"/>
                <a:lumOff val="-2742"/>
                <a:alphaOff val="0"/>
              </a:schemeClr>
            </a:fillRef>
            <a:effectRef idx="0">
              <a:schemeClr val="accent3">
                <a:hueOff val="11250264"/>
                <a:satOff val="-16877"/>
                <a:lumOff val="-27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1.</a:t>
              </a:r>
              <a:r>
                <a:rPr lang="sr-Cyrl-RS" sz="800" dirty="0" smtClean="0">
                  <a:solidFill>
                    <a:schemeClr val="bg1"/>
                  </a:solidFill>
                </a:rPr>
                <a:t>060.424.000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-1908720" y="188640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-1895475" y="-2143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-1836712" y="-243408"/>
          <a:ext cx="13333387" cy="777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/>
          <p:cNvGraphicFramePr/>
          <p:nvPr/>
        </p:nvGraphicFramePr>
        <p:xfrm>
          <a:off x="-1477010" y="-366712"/>
          <a:ext cx="130873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69476117"/>
              </p:ext>
            </p:extLst>
          </p:nvPr>
        </p:nvGraphicFramePr>
        <p:xfrm>
          <a:off x="-1332865" y="-366712"/>
          <a:ext cx="130873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361661"/>
              </p:ext>
            </p:extLst>
          </p:nvPr>
        </p:nvGraphicFramePr>
        <p:xfrm>
          <a:off x="-1764704" y="404664"/>
          <a:ext cx="13239750" cy="751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</a:t>
            </a:r>
            <a:r>
              <a:rPr lang="sr-Cyrl-RS" sz="2800" dirty="0" smtClean="0"/>
              <a:t>променило у буџету за 2025.</a:t>
            </a:r>
            <a:r>
              <a:rPr lang="en-US" sz="2800" dirty="0" smtClean="0"/>
              <a:t> </a:t>
            </a:r>
            <a:r>
              <a:rPr lang="sr-Cyrl-RS" sz="2800" dirty="0" smtClean="0"/>
              <a:t>ГОДИНУ</a:t>
            </a:r>
            <a:r>
              <a:rPr lang="en-US" altLang="sr-Cyrl-RS" sz="2800" dirty="0" smtClean="0"/>
              <a:t> </a:t>
            </a:r>
            <a:r>
              <a:rPr lang="sr-Cyrl-RS" sz="2800" dirty="0"/>
              <a:t>у односу НА </a:t>
            </a:r>
            <a:r>
              <a:rPr lang="sr-Cyrl-RS" altLang="en-US" sz="2800" dirty="0"/>
              <a:t>предходну одлуку за </a:t>
            </a:r>
            <a:r>
              <a:rPr lang="sr-Cyrl-RS" altLang="en-US" sz="2800" dirty="0" smtClean="0"/>
              <a:t>2024.годину</a:t>
            </a:r>
            <a:r>
              <a:rPr lang="sr-Cyrl-RS" sz="2800" dirty="0"/>
              <a:t>?</a:t>
            </a:r>
            <a:endParaRPr lang="sr-Latn-R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Расходи и издаци буџета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општине у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2025.годину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су се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смањили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у односу на предходну Одлуку о буџету за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202</a:t>
            </a:r>
            <a:r>
              <a:rPr lang="en-US" sz="2000" b="0" dirty="0" smtClean="0">
                <a:latin typeface="+mj-lt"/>
                <a:cs typeface="Arial" panose="020B0604020202020204" pitchFamily="34" charset="0"/>
              </a:rPr>
              <a:t>4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годину за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365.</a:t>
            </a:r>
            <a:r>
              <a:rPr lang="sr-Latn-RS" sz="2000" b="0" dirty="0" smtClean="0">
                <a:latin typeface="+mj-lt"/>
                <a:cs typeface="Arial" panose="020B0604020202020204" pitchFamily="34" charset="0"/>
              </a:rPr>
              <a:t>000.000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r-Cyrl-RS" sz="2000" b="0" dirty="0">
                <a:latin typeface="+mj-lt"/>
                <a:cs typeface="Arial" panose="020B0604020202020204" pitchFamily="34" charset="0"/>
              </a:rPr>
              <a:t>динара, односно за </a:t>
            </a:r>
            <a:r>
              <a:rPr lang="sr-Cyrl-RS" sz="2000" b="0" dirty="0" smtClean="0">
                <a:latin typeface="+mj-lt"/>
                <a:cs typeface="Arial" panose="020B0604020202020204" pitchFamily="34" charset="0"/>
              </a:rPr>
              <a:t>9,24%.</a:t>
            </a:r>
            <a:endParaRPr lang="en-US" sz="2000" b="0" dirty="0">
              <a:latin typeface="+mj-lt"/>
              <a:cs typeface="Arial" panose="020B0604020202020204" pitchFamily="34" charset="0"/>
            </a:endParaRPr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814641" y="2587942"/>
            <a:ext cx="6851650" cy="1934845"/>
          </a:xfrm>
        </p:spPr>
        <p:txBody>
          <a:bodyPr rtlCol="0">
            <a:noAutofit/>
          </a:bodyPr>
          <a:lstStyle/>
          <a:p>
            <a:r>
              <a:rPr lang="ru-RU" altLang="en-US" sz="1700" b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Капитални издаци </a:t>
            </a:r>
            <a:r>
              <a:rPr lang="ru-RU" altLang="en-US" sz="1700" b="0" dirty="0">
                <a:cs typeface="Arial" panose="020B0604020202020204" pitchFamily="34" charset="0"/>
              </a:rPr>
              <a:t>су </a:t>
            </a:r>
            <a:r>
              <a:rPr lang="ru-RU" altLang="en-US" sz="1700" b="0" dirty="0" smtClean="0">
                <a:cs typeface="Arial" panose="020B0604020202020204" pitchFamily="34" charset="0"/>
              </a:rPr>
              <a:t>смањени </a:t>
            </a:r>
            <a:r>
              <a:rPr lang="ru-RU" altLang="en-US" sz="1700" b="0" dirty="0">
                <a:cs typeface="Arial" panose="020B0604020202020204" pitchFamily="34" charset="0"/>
              </a:rPr>
              <a:t>за </a:t>
            </a:r>
            <a:r>
              <a:rPr lang="ru-RU" altLang="en-US" sz="1700" b="0" dirty="0" smtClean="0">
                <a:cs typeface="Arial" panose="020B0604020202020204" pitchFamily="34" charset="0"/>
              </a:rPr>
              <a:t>351.061.000 динара;</a:t>
            </a:r>
            <a:endParaRPr lang="ru-RU" altLang="en-US" sz="17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/>
            <a:r>
              <a:rPr lang="ru-RU" altLang="en-US" sz="1700" b="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Субвенције</a:t>
            </a:r>
            <a:r>
              <a:rPr lang="ru-RU" altLang="en-US" sz="1700" dirty="0" smtClean="0"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1700" b="0" dirty="0"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sz="1700" b="0" dirty="0" smtClean="0">
                <a:cs typeface="Arial" panose="020B0604020202020204" pitchFamily="34" charset="0"/>
                <a:sym typeface="+mn-ea"/>
              </a:rPr>
              <a:t>повећане</a:t>
            </a:r>
            <a:r>
              <a:rPr lang="ru-RU" altLang="en-US" sz="1700" b="0" dirty="0" smtClean="0"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1700" b="0" dirty="0">
                <a:cs typeface="Arial" panose="020B0604020202020204" pitchFamily="34" charset="0"/>
                <a:sym typeface="+mn-ea"/>
              </a:rPr>
              <a:t>за </a:t>
            </a:r>
            <a:r>
              <a:rPr lang="sr-Cyrl-RS" altLang="ru-RU" sz="1700" b="0" dirty="0" smtClean="0">
                <a:cs typeface="Arial" panose="020B0604020202020204" pitchFamily="34" charset="0"/>
                <a:sym typeface="+mn-ea"/>
              </a:rPr>
              <a:t>69.110.000 </a:t>
            </a:r>
            <a:r>
              <a:rPr lang="ru-RU" altLang="en-US" sz="1700" b="0" dirty="0" smtClean="0">
                <a:cs typeface="Arial" panose="020B0604020202020204" pitchFamily="34" charset="0"/>
                <a:sym typeface="+mn-ea"/>
              </a:rPr>
              <a:t>динара;</a:t>
            </a:r>
            <a:endParaRPr lang="ru-RU" altLang="en-US" sz="1700" dirty="0">
              <a:cs typeface="Arial" panose="020B0604020202020204" pitchFamily="34" charset="0"/>
            </a:endParaRPr>
          </a:p>
          <a:p>
            <a:pPr lvl="0"/>
            <a:r>
              <a:rPr lang="sr-Cyrl-RS" sz="1700" b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Расходи за запослене</a:t>
            </a:r>
            <a:r>
              <a:rPr lang="sr-Cyrl-RS" sz="170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sr-Cyrl-RS" sz="1700" b="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повећани</a:t>
            </a:r>
            <a:r>
              <a:rPr lang="sr-Cyrl-RS" sz="1700" b="0" dirty="0">
                <a:cs typeface="Arial" panose="020B0604020202020204" pitchFamily="34" charset="0"/>
                <a:sym typeface="+mn-ea"/>
              </a:rPr>
              <a:t> су за </a:t>
            </a:r>
            <a:r>
              <a:rPr lang="sr-Cyrl-RS" sz="1700" b="0" dirty="0" smtClean="0">
                <a:cs typeface="Arial" panose="020B0604020202020204" pitchFamily="34" charset="0"/>
                <a:sym typeface="+mn-ea"/>
              </a:rPr>
              <a:t>15.592.000 </a:t>
            </a:r>
            <a:r>
              <a:rPr lang="sr-Cyrl-RS" sz="1700" b="0" dirty="0">
                <a:cs typeface="Arial" panose="020B0604020202020204" pitchFamily="34" charset="0"/>
                <a:sym typeface="+mn-ea"/>
              </a:rPr>
              <a:t>динара;</a:t>
            </a:r>
            <a:endParaRPr lang="en-US" sz="1700" dirty="0">
              <a:cs typeface="Arial" panose="020B0604020202020204" pitchFamily="34" charset="0"/>
            </a:endParaRPr>
          </a:p>
          <a:p>
            <a:pPr lvl="0"/>
            <a:r>
              <a:rPr lang="sr-Cyrl-RS" altLang="en-US" sz="1700" b="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Средства </a:t>
            </a:r>
            <a:r>
              <a:rPr lang="sr-Cyrl-RS" altLang="en-US" sz="1700" b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резерве</a:t>
            </a:r>
            <a:r>
              <a:rPr lang="sr-Cyrl-RS" altLang="en-US" sz="170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+mn-ea"/>
              </a:rPr>
              <a:t> </a:t>
            </a:r>
            <a:r>
              <a:rPr lang="sr-Cyrl-RS" altLang="en-US" sz="1700" b="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су</a:t>
            </a:r>
            <a:r>
              <a:rPr lang="sr-Cyrl-RS" altLang="en-US" sz="1700" b="0" dirty="0" smtClean="0">
                <a:cs typeface="Arial" panose="020B0604020202020204" pitchFamily="34" charset="0"/>
                <a:sym typeface="+mn-ea"/>
              </a:rPr>
              <a:t> повећана </a:t>
            </a:r>
            <a:r>
              <a:rPr lang="sr-Cyrl-RS" altLang="en-US" sz="1700" b="0" dirty="0">
                <a:cs typeface="Arial" panose="020B0604020202020204" pitchFamily="34" charset="0"/>
                <a:sym typeface="+mn-ea"/>
              </a:rPr>
              <a:t>за</a:t>
            </a:r>
            <a:r>
              <a:rPr lang="sr-Cyrl-RS" altLang="en-US" sz="1700" b="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sr-Cyrl-RS" altLang="en-US" sz="1700" b="0" dirty="0" smtClean="0">
                <a:cs typeface="Arial" panose="020B0604020202020204" pitchFamily="34" charset="0"/>
                <a:sym typeface="+mn-ea"/>
              </a:rPr>
              <a:t>35.000.000 динара</a:t>
            </a:r>
          </a:p>
          <a:p>
            <a:pPr lvl="0"/>
            <a:r>
              <a:rPr lang="ru-RU" sz="1700" b="0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Дотације и трансфери</a:t>
            </a:r>
            <a:r>
              <a:rPr lang="ru-RU" sz="1700" dirty="0">
                <a:solidFill>
                  <a:srgbClr val="0070C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sz="1700" b="0" dirty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sz="1700" b="0" dirty="0" smtClean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смањени</a:t>
            </a:r>
            <a:r>
              <a:rPr lang="ru-RU" sz="1700" b="0" dirty="0" smtClean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sz="1700" b="0" dirty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за </a:t>
            </a:r>
            <a:r>
              <a:rPr lang="ru-RU" sz="1700" b="0" dirty="0" smtClean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7.248.000 </a:t>
            </a:r>
            <a:r>
              <a:rPr lang="ru-RU" sz="1700" b="0" dirty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динара</a:t>
            </a:r>
            <a:r>
              <a:rPr lang="ru-RU" sz="1700" b="0" dirty="0" smtClean="0">
                <a:solidFill>
                  <a:schemeClr val="hlink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;</a:t>
            </a:r>
            <a:endParaRPr lang="sr-Latn-RS" altLang="en-US" sz="1700" dirty="0"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Tx/>
            </a:pPr>
            <a:r>
              <a:rPr lang="ru-RU" sz="1700" b="0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Расходи за социјалну заштиту</a:t>
            </a:r>
            <a:r>
              <a:rPr lang="ru-RU" sz="1700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sz="1700" b="0" dirty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су </a:t>
            </a:r>
            <a:r>
              <a:rPr lang="ru-RU" sz="1700" b="0" dirty="0" smtClean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повећани </a:t>
            </a:r>
            <a:r>
              <a:rPr lang="ru-RU" sz="1700" b="0" dirty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за </a:t>
            </a:r>
            <a:r>
              <a:rPr lang="ru-RU" sz="1700" b="0" dirty="0" smtClean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8.760.000 динара;</a:t>
            </a:r>
            <a:endParaRPr lang="ru-RU" sz="1700" b="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Tx/>
            </a:pPr>
            <a:endParaRPr lang="ru-RU" sz="17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/>
            <a:endParaRPr lang="ru-RU" sz="1700" b="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187450" y="2708910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667943" y="530129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9180" y="5242560"/>
            <a:ext cx="6461760" cy="1465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Остали </a:t>
            </a:r>
            <a:r>
              <a:rPr lang="ru-RU" b="1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расходи</a:t>
            </a:r>
            <a:r>
              <a:rPr lang="ru-RU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dirty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dirty="0" smtClean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смањени </a:t>
            </a:r>
            <a:r>
              <a:rPr lang="ru-RU" dirty="0" smtClean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ru-RU" dirty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за </a:t>
            </a:r>
            <a:r>
              <a:rPr lang="sr-Cyrl-RS" altLang="ru-RU" dirty="0" smtClean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27.023.000 </a:t>
            </a:r>
            <a:r>
              <a:rPr lang="ru-RU" dirty="0" smtClean="0"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динара;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Коришћење </a:t>
            </a:r>
            <a:r>
              <a:rPr lang="sr-Cyrl-RS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  <a:sym typeface="+mn-ea"/>
              </a:rPr>
              <a:t>роба и услуга </a:t>
            </a:r>
            <a:r>
              <a:rPr lang="sr-Cyrl-RS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је </a:t>
            </a:r>
            <a:r>
              <a:rPr lang="sr-Cyrl-RS" dirty="0" smtClean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смањено  </a:t>
            </a:r>
            <a:r>
              <a:rPr lang="sr-Cyrl-RS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за</a:t>
            </a:r>
            <a:r>
              <a:rPr lang="sr-Cyrl-RS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sr-Cyrl-RS" dirty="0" smtClean="0">
                <a:cs typeface="Arial" panose="020B0604020202020204" pitchFamily="34" charset="0"/>
                <a:sym typeface="+mn-ea"/>
              </a:rPr>
              <a:t>108.130.000 </a:t>
            </a:r>
            <a:r>
              <a:rPr lang="sr-Cyrl-RS" dirty="0" smtClean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динара;</a:t>
            </a:r>
            <a:endParaRPr lang="sr-Cyrl-RS" altLang="en-US" dirty="0" smtClean="0"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11824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</a:t>
                      </a:r>
                      <a:r>
                        <a:rPr lang="sr-Cyrl-RS" sz="1200" dirty="0" smtClean="0"/>
                        <a:t> за 2025. годину  </a:t>
                      </a:r>
                      <a:r>
                        <a:rPr lang="sr-Cyrl-RS" sz="1200" dirty="0"/>
                        <a:t>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94.500.000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2,64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488.700.000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13,63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42.500.000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1,18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299.041.000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8,34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240.900.000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6,72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174.950.000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4,88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620.450.000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17,31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295.892.000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8,25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75.390.000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2,10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23.000.000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0,64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136.438.000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3,81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21.800.000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0,61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226.477.000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6,32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241.400.000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6,73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534.149.000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14,90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64.163.000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1,79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200" dirty="0" smtClean="0"/>
                        <a:t>5.250.000</a:t>
                      </a:r>
                      <a:endParaRPr lang="sr-Cyrl-RS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200" dirty="0" smtClean="0"/>
                        <a:t>0,15</a:t>
                      </a:r>
                      <a:endParaRPr lang="sr-Cyrl-RS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200" dirty="0"/>
                        <a:t>Укупни расходи по програмима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3.585.000.000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49725211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827584" y="98072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827405" y="1010285"/>
          <a:ext cx="8773160" cy="54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1129030" y="1009650"/>
          <a:ext cx="8674100" cy="537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26560194"/>
              </p:ext>
            </p:extLst>
          </p:nvPr>
        </p:nvGraphicFramePr>
        <p:xfrm>
          <a:off x="828040" y="1009650"/>
          <a:ext cx="9102090" cy="549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772990"/>
              </p:ext>
            </p:extLst>
          </p:nvPr>
        </p:nvGraphicFramePr>
        <p:xfrm>
          <a:off x="251520" y="0"/>
          <a:ext cx="9865096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</a:t>
            </a:r>
            <a:r>
              <a:rPr lang="sr-Cyrl-RS" sz="3000" b="1" dirty="0" smtClean="0"/>
              <a:t>директним, </a:t>
            </a:r>
            <a:r>
              <a:rPr lang="sr-Cyrl-RS" sz="3000" b="1" dirty="0"/>
              <a:t>индиректним </a:t>
            </a:r>
            <a:r>
              <a:rPr lang="sr-Cyrl-RS" sz="3000" b="1" dirty="0" smtClean="0"/>
              <a:t>И ОСТАЛИМ буџетским </a:t>
            </a:r>
            <a:r>
              <a:rPr lang="sr-Cyrl-RS" sz="3000" b="1" dirty="0"/>
              <a:t>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357762"/>
              </p:ext>
            </p:extLst>
          </p:nvPr>
        </p:nvGraphicFramePr>
        <p:xfrm>
          <a:off x="683568" y="1340768"/>
          <a:ext cx="7488833" cy="416052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Р.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бр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Назив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буџетског </a:t>
                      </a:r>
                      <a:r>
                        <a:rPr lang="en-US" sz="1500" dirty="0" err="1">
                          <a:effectLst/>
                        </a:rPr>
                        <a:t>корисника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2025.</a:t>
                      </a:r>
                      <a:r>
                        <a:rPr lang="en-US" sz="1200" dirty="0" smtClean="0"/>
                        <a:t>-</a:t>
                      </a:r>
                      <a:r>
                        <a:rPr lang="sr-Cyrl-RS" sz="1200" dirty="0" smtClean="0"/>
                        <a:t>годину  </a:t>
                      </a:r>
                      <a:r>
                        <a:rPr lang="sr-Cyrl-RS" sz="1200" dirty="0"/>
                        <a:t>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+mn-lt"/>
                        </a:rPr>
                        <a:t>Скупштина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 </a:t>
                      </a:r>
                      <a:r>
                        <a:rPr lang="sr-Cyrl-RS" sz="1500" dirty="0">
                          <a:effectLst/>
                          <a:latin typeface="+mn-lt"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37.372.000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1,04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 panose="02020603050405020304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21.360.000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0,60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</a:rPr>
                        <a:t>Општинско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n-lt"/>
                        </a:rPr>
                        <a:t>веће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5.431.000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0,15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4.555.000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0,13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Times New Roman" panose="02020603050405020304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2.674.339.000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74,60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6.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n-lt"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20.238.000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0,56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n-lt"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16.500.000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0,46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</a:rPr>
                        <a:t>8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Times New Roman" panose="02020603050405020304"/>
                        </a:rPr>
                        <a:t>Основне школе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75.390.000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2,10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9.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Times New Roman" panose="02020603050405020304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+mn-lt"/>
                          <a:ea typeface="Times New Roman" panose="02020603050405020304"/>
                        </a:rPr>
                        <a:t> школа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23.000.000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0,64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</a:rPr>
                        <a:t>10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П</a:t>
                      </a:r>
                      <a:r>
                        <a:rPr lang="sr-Cyrl-RS" sz="1500" dirty="0">
                          <a:effectLst/>
                          <a:latin typeface="+mn-lt"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  <a:latin typeface="+mn-lt"/>
                        </a:rPr>
                        <a:t>„Радост“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295.892.000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8,25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sr-Cyrl-R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Times New Roman" panose="02020603050405020304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54.382.000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1,52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sr-Cyrl-RS" sz="12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+mn-lt"/>
                        </a:rPr>
                        <a:t>Туристичка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  <a:latin typeface="+mn-lt"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  <a:latin typeface="+mn-lt"/>
                        </a:rPr>
                        <a:t> Златибор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194.841.000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5,44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1</a:t>
                      </a:r>
                      <a:r>
                        <a:rPr lang="sr-Cyrl-RS" sz="1200" dirty="0" smtClean="0">
                          <a:effectLst/>
                          <a:latin typeface="+mj-lt"/>
                        </a:rPr>
                        <a:t>3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47.315.000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1,32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+mj-lt"/>
                          <a:ea typeface="Times New Roman" panose="02020603050405020304"/>
                        </a:rPr>
                        <a:t>14.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500" dirty="0">
                          <a:effectLst/>
                          <a:latin typeface="+mn-lt"/>
                          <a:ea typeface="Times New Roman" panose="02020603050405020304"/>
                        </a:rPr>
                        <a:t>Културни центар Златибор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114.385.000</a:t>
                      </a:r>
                      <a:endParaRPr lang="sr-Cyrl-RS" alt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3,19</a:t>
                      </a:r>
                      <a:endParaRPr lang="sr-Cyrl-RS" alt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</a:rPr>
                        <a:t>У К У П Н О:</a:t>
                      </a:r>
                      <a:endParaRPr lang="en-US" sz="1500" b="1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3.585.000.000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Times New Roman" panose="02020603050405020304"/>
                        </a:rPr>
                        <a:t>100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912177"/>
              </p:ext>
            </p:extLst>
          </p:nvPr>
        </p:nvGraphicFramePr>
        <p:xfrm>
          <a:off x="457200" y="1340768"/>
          <a:ext cx="7751203" cy="514237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2025.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2026.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2027.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постројења за пречишћавање отпадних вода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altLang="en-U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1.000.000</a:t>
                      </a:r>
                      <a:endParaRPr lang="sr-Cyrl-RS" alt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30.000.000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40.000.000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 рециклажног дворишта „Широка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30.000.000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примарних и секундарних водовода и канализација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221.000.000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83.000.000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спортских свлачионица,терена и трим стаза,голф терена, терена за фудбал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20.000.000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путева и улица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330.000.000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 Агро бизнис центра, млекаре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50.000.000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altLang="en-US" sz="1100" dirty="0">
                          <a:effectLst/>
                          <a:latin typeface="+mj-lt"/>
                          <a:ea typeface="Times New Roman" panose="02020603050405020304"/>
                        </a:rPr>
                        <a:t>30.000.000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25.000.000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фискултурне сале са затвореним базеном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Реконструкција културног центра Сирогојно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6.000.000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Доградња Вртића на Златибору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50.000.000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50.000.000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30.000.000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објекта за одлагање СПЖП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12.000.000</a:t>
                      </a:r>
                      <a:endParaRPr lang="sr-Cyrl-RS" alt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>
                          <a:effectLst/>
                          <a:latin typeface="+mj-lt"/>
                          <a:ea typeface="Times New Roman" panose="02020603050405020304"/>
                        </a:rPr>
                        <a:t>10.000.000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  <a:cs typeface="Rod" pitchFamily="49" charset="-79"/>
                        </a:rPr>
                        <a:t>Изградња гробља на Златибору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j-lt"/>
                          <a:ea typeface="Times New Roman" panose="02020603050405020304"/>
                        </a:rPr>
                        <a:t>3.000.000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/>
            <a:r>
              <a:rPr lang="sr-Cyrl-RS" dirty="0"/>
              <a:t>Уколико сте заинтересовани да сагледате у целини </a:t>
            </a:r>
            <a:r>
              <a:rPr lang="sr-Cyrl-RS" dirty="0" smtClean="0"/>
              <a:t>Одлуку о </a:t>
            </a:r>
            <a:r>
              <a:rPr lang="sr-Cyrl-RS" dirty="0"/>
              <a:t>буџету општине </a:t>
            </a:r>
            <a:r>
              <a:rPr lang="sr-Cyrl-RS" dirty="0" smtClean="0"/>
              <a:t>Чајетина  за 2025.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www.cajetina.org.rs/sr</a:t>
            </a:r>
            <a:r>
              <a:rPr lang="sr-Cyrl-RS" dirty="0" smtClean="0"/>
              <a:t>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2025.</a:t>
            </a:r>
            <a:r>
              <a:rPr lang="sr-Cyrl-RS" dirty="0"/>
              <a:t> </a:t>
            </a:r>
            <a:r>
              <a:rPr lang="sr-Cyrl-RS" dirty="0" smtClean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предходну Одлуку о </a:t>
            </a:r>
            <a:r>
              <a:rPr lang="sr-Cyrl-RS" dirty="0" smtClean="0"/>
              <a:t>буџету</a:t>
            </a:r>
            <a:r>
              <a:rPr lang="en-US" dirty="0" smtClean="0"/>
              <a:t> </a:t>
            </a:r>
            <a:r>
              <a:rPr lang="sr-Cyrl-RS" dirty="0" smtClean="0"/>
              <a:t>за 2024?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5.</a:t>
            </a:r>
            <a:r>
              <a:rPr lang="sr-Cyrl-RS" dirty="0"/>
              <a:t> </a:t>
            </a:r>
            <a:r>
              <a:rPr lang="sr-Cyrl-RS" dirty="0" smtClean="0"/>
              <a:t>годину.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предходну Одлуку о </a:t>
            </a:r>
            <a:r>
              <a:rPr lang="sr-Cyrl-RS" dirty="0" smtClean="0"/>
              <a:t>буџету</a:t>
            </a:r>
            <a:r>
              <a:rPr lang="en-US" dirty="0" smtClean="0"/>
              <a:t> </a:t>
            </a:r>
            <a:r>
              <a:rPr lang="sr-Cyrl-RS" dirty="0" smtClean="0"/>
              <a:t>за 2024?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dirty="0">
                <a:latin typeface="+mj-lt"/>
              </a:rPr>
              <a:t>Драги суграђани и </a:t>
            </a:r>
            <a:r>
              <a:rPr lang="sr-Cyrl-RS" dirty="0" err="1">
                <a:latin typeface="+mj-lt"/>
              </a:rPr>
              <a:t>суграђанке</a:t>
            </a:r>
            <a:r>
              <a:rPr lang="sr-Cyrl-RS" dirty="0">
                <a:latin typeface="+mj-lt"/>
              </a:rPr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altLang="en-US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+mj-lt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altLang="en-US" sz="1700" dirty="0">
                <a:cs typeface="Calibri" panose="020F0502020204030204" pitchFamily="34" charset="0"/>
              </a:rPr>
              <a:t>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latin typeface="+mj-lt"/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>
                <a:latin typeface="+mn-lt"/>
                <a:cs typeface="Calibri" panose="020F0502020204030204" pitchFamily="34" charset="0"/>
              </a:rPr>
              <a:t>- </a:t>
            </a:r>
            <a:r>
              <a:rPr lang="ru-RU" altLang="en-US" sz="1700" dirty="0" smtClean="0">
                <a:latin typeface="+mn-lt"/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n-lt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+mn-lt"/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n-lt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+mn-lt"/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n-lt"/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latin typeface="+mn-lt"/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latin typeface="+mn-lt"/>
                <a:cs typeface="Calibri" panose="020F0502020204030204" pitchFamily="34" charset="0"/>
              </a:rPr>
              <a:t>Месне заједнице</a:t>
            </a:r>
            <a:endParaRPr lang="ru-RU" altLang="en-US" sz="1700" dirty="0" smtClean="0"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sr-Cyrl-RS" altLang="ru-RU" sz="1700" dirty="0" smtClean="0">
                <a:latin typeface="+mn-lt"/>
                <a:cs typeface="Calibri" panose="020F0502020204030204" pitchFamily="34" charset="0"/>
              </a:rPr>
              <a:t>   - Културни центар Златибор</a:t>
            </a:r>
            <a:endParaRPr lang="ru-RU" altLang="en-US" sz="1700" dirty="0"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latin typeface="+mj-lt"/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>
                <a:latin typeface="+mn-lt"/>
                <a:cs typeface="Calibri" panose="020F0502020204030204" pitchFamily="34" charset="0"/>
              </a:rPr>
              <a:t>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n-lt"/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+mn-lt"/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>
                <a:latin typeface="+mj-lt"/>
              </a:rPr>
              <a:t>БУЏЕТ</a:t>
            </a:r>
            <a:r>
              <a:rPr lang="sr-Cyrl-RS" sz="1700" b="1" dirty="0"/>
              <a:t>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3300842"/>
              </p:ext>
            </p:extLst>
          </p:nvPr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>
                <a:latin typeface="+mj-lt"/>
              </a:rPr>
              <a:t>Грађани и њихова удружења</a:t>
            </a:r>
            <a:endParaRPr lang="en-US" sz="10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>
                <a:latin typeface="+mj-lt"/>
              </a:rPr>
              <a:t>Јавна предузећа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0645027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r>
              <a:rPr lang="sr-Cyrl-RS" sz="1700" dirty="0">
                <a:latin typeface="+mj-lt"/>
              </a:rPr>
              <a:t>Укупни </a:t>
            </a:r>
            <a:r>
              <a:rPr lang="sr-Cyrl-RS" sz="1700" b="1" dirty="0">
                <a:latin typeface="+mj-lt"/>
              </a:rPr>
              <a:t>јавни приходи и примања </a:t>
            </a:r>
            <a:r>
              <a:rPr lang="sr-Cyrl-RS" sz="1700" dirty="0">
                <a:latin typeface="+mj-lt"/>
              </a:rPr>
              <a:t>општине</a:t>
            </a:r>
            <a:r>
              <a:rPr lang="sr-Cyrl-RS" sz="1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Чајетина</a:t>
            </a:r>
            <a:r>
              <a:rPr lang="sr-Cyrl-RS" sz="17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по Одлуци о буџету за 20</a:t>
            </a:r>
            <a:r>
              <a:rPr lang="en-US" sz="1700" dirty="0" smtClean="0">
                <a:latin typeface="+mj-lt"/>
              </a:rPr>
              <a:t>2</a:t>
            </a:r>
            <a:r>
              <a:rPr lang="sr-Cyrl-RS" altLang="en-US" sz="1700" dirty="0" smtClean="0">
                <a:latin typeface="+mj-lt"/>
              </a:rPr>
              <a:t>5.</a:t>
            </a:r>
            <a:r>
              <a:rPr lang="sr-Cyrl-RS" sz="1700" dirty="0" smtClean="0">
                <a:latin typeface="+mj-lt"/>
              </a:rPr>
              <a:t> годину, износе</a:t>
            </a:r>
            <a:endParaRPr lang="sr-Cyrl-RS" sz="1600" dirty="0">
              <a:latin typeface="+mj-lt"/>
            </a:endParaRPr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>
                <a:latin typeface="+mj-lt"/>
              </a:rPr>
              <a:t>Одлуком </a:t>
            </a:r>
            <a:r>
              <a:rPr lang="sr-Cyrl-RS" sz="1700" dirty="0" smtClean="0">
                <a:latin typeface="+mj-lt"/>
              </a:rPr>
              <a:t>о </a:t>
            </a:r>
            <a:r>
              <a:rPr lang="sr-Cyrl-RS" sz="1700" dirty="0">
                <a:latin typeface="+mj-lt"/>
              </a:rPr>
              <a:t>буџету општине </a:t>
            </a:r>
            <a:r>
              <a:rPr lang="sr-Cyrl-RS" sz="1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Чајетина</a:t>
            </a:r>
            <a:r>
              <a:rPr lang="sr-Cyrl-RS" sz="17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 </a:t>
            </a:r>
            <a:r>
              <a:rPr lang="sr-Cyrl-RS" sz="1700" dirty="0">
                <a:latin typeface="+mj-lt"/>
              </a:rPr>
              <a:t>за </a:t>
            </a:r>
            <a:r>
              <a:rPr lang="sr-Cyrl-RS" sz="1700" dirty="0" smtClean="0">
                <a:latin typeface="+mj-lt"/>
              </a:rPr>
              <a:t>2025. </a:t>
            </a:r>
            <a:r>
              <a:rPr lang="sr-Cyrl-RS" sz="1700" dirty="0">
                <a:latin typeface="+mj-lt"/>
              </a:rPr>
              <a:t>годину </a:t>
            </a:r>
            <a:r>
              <a:rPr lang="sr-Cyrl-RS" sz="1700" dirty="0" smtClean="0">
                <a:latin typeface="+mj-lt"/>
              </a:rPr>
              <a:t>планирана </a:t>
            </a:r>
            <a:r>
              <a:rPr lang="sr-Cyrl-RS" sz="1700" dirty="0">
                <a:latin typeface="+mj-lt"/>
              </a:rPr>
              <a:t>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RS" sz="1700" dirty="0" smtClean="0">
                <a:latin typeface="+mj-lt"/>
              </a:rPr>
              <a:t>3.530.400.000 динара</a:t>
            </a:r>
            <a:r>
              <a:rPr lang="sr-Cyrl-RS" sz="1700" dirty="0">
                <a:latin typeface="+mj-lt"/>
              </a:rPr>
              <a:t>, пренета средства из ранијих година у износу од </a:t>
            </a:r>
            <a:r>
              <a:rPr lang="sr-Cyrl-RS" sz="1700" dirty="0" smtClean="0">
                <a:latin typeface="+mj-lt"/>
              </a:rPr>
              <a:t>20.000.000 динара и средства из осталих извора у износу од 34.600.000 динара.</a:t>
            </a:r>
            <a:endParaRPr lang="sr-Cyrl-RS" sz="17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0850034"/>
              </p:ext>
            </p:extLst>
          </p:nvPr>
        </p:nvGraphicFramePr>
        <p:xfrm>
          <a:off x="516890" y="4529455"/>
          <a:ext cx="8341360" cy="167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/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8844" y="1839830"/>
            <a:ext cx="49794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3.585.000.000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2207</Words>
  <Application>Microsoft Office PowerPoint</Application>
  <PresentationFormat>Projekcija na ekranu (4:3)</PresentationFormat>
  <Paragraphs>525</Paragraphs>
  <Slides>23</Slides>
  <Notes>4</Notes>
  <HiddenSlides>0</HiddenSlides>
  <MMClips>0</MMClips>
  <ScaleCrop>false</ScaleCrop>
  <HeadingPairs>
    <vt:vector size="6" baseType="variant">
      <vt:variant>
        <vt:lpstr>Korišćeni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34" baseType="lpstr">
      <vt:lpstr>SimSun</vt:lpstr>
      <vt:lpstr>Arial</vt:lpstr>
      <vt:lpstr>Calibri</vt:lpstr>
      <vt:lpstr>Franklin Gothic Book</vt:lpstr>
      <vt:lpstr>Franklin Gothic Medium</vt:lpstr>
      <vt:lpstr>Rod</vt:lpstr>
      <vt:lpstr>Times New Roman</vt:lpstr>
      <vt:lpstr>Tunga</vt:lpstr>
      <vt:lpstr>Wingdings</vt:lpstr>
      <vt:lpstr>Custom Design</vt:lpstr>
      <vt:lpstr>Angles</vt:lpstr>
      <vt:lpstr>PowerPoint prezentacija</vt:lpstr>
      <vt:lpstr>PowerPoint prezentacija</vt:lpstr>
      <vt:lpstr>PowerPoint prezentacija</vt:lpstr>
      <vt:lpstr>PowerPoint prezentacija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2025. годину-ОДЛУКА О БУЏЕТУ ОПШТИНЕ ЧАЈЕТИНА</vt:lpstr>
      <vt:lpstr>Структура планираних прихода и примања за 2025. годину – у процентима </vt:lpstr>
      <vt:lpstr>Шта се променило у односу на предходну одлуку за 2024. годину?</vt:lpstr>
      <vt:lpstr>На шта се троше јавна средства?</vt:lpstr>
      <vt:lpstr>PowerPoint prezentacija</vt:lpstr>
      <vt:lpstr>Структура планираних расхода и издатака                         буџета за 2025. </vt:lpstr>
      <vt:lpstr>Структура планираних расхода и издатака буџета за 2019. годину</vt:lpstr>
      <vt:lpstr>Шта се променило у буџету за 2025. ГОДИНУ у односу НА предходну одлуку за 2024.годину?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директним, индиректним И ОСТАЛИМ буџетским корисницима</vt:lpstr>
      <vt:lpstr>Најважнији пројекти од интереса за локалну заједницу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Tamara Arsic</cp:lastModifiedBy>
  <cp:revision>634</cp:revision>
  <cp:lastPrinted>2025-01-23T07:59:59Z</cp:lastPrinted>
  <dcterms:created xsi:type="dcterms:W3CDTF">2006-08-16T00:00:00Z</dcterms:created>
  <dcterms:modified xsi:type="dcterms:W3CDTF">2025-01-23T10:23:24Z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885A4DD8F89C489AAFF35DBA44580A98_13</vt:lpwstr>
  </property>
  <property fmtid="{D5CDD505-2E9C-101B-9397-08002B2CF9AE}" pid="3" name="KSOProductBuildVer">
    <vt:lpwstr>1033-12.2.0.13412</vt:lpwstr>
  </property>
</Properties>
</file>