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handoutMasterIdLst>
    <p:handoutMasterId r:id="rId29"/>
  </p:handoutMasterIdLst>
  <p:sldIdLst>
    <p:sldId id="256" r:id="rId4"/>
    <p:sldId id="257" r:id="rId5"/>
    <p:sldId id="258" r:id="rId7"/>
    <p:sldId id="259" r:id="rId8"/>
    <p:sldId id="275" r:id="rId9"/>
    <p:sldId id="262" r:id="rId10"/>
    <p:sldId id="282" r:id="rId11"/>
    <p:sldId id="261" r:id="rId12"/>
    <p:sldId id="263" r:id="rId13"/>
    <p:sldId id="283" r:id="rId14"/>
    <p:sldId id="264" r:id="rId15"/>
    <p:sldId id="277" r:id="rId16"/>
    <p:sldId id="279" r:id="rId17"/>
    <p:sldId id="266" r:id="rId18"/>
    <p:sldId id="284" r:id="rId19"/>
    <p:sldId id="268" r:id="rId20"/>
    <p:sldId id="276" r:id="rId21"/>
    <p:sldId id="280" r:id="rId22"/>
    <p:sldId id="271" r:id="rId23"/>
    <p:sldId id="272" r:id="rId24"/>
    <p:sldId id="273" r:id="rId25"/>
    <p:sldId id="274" r:id="rId26"/>
    <p:sldId id="281" r:id="rId27"/>
    <p:sldId id="278" r:id="rId28"/>
  </p:sldIdLst>
  <p:sldSz cx="9144000" cy="6858000" type="screen4x3"/>
  <p:notesSz cx="6735445" cy="98659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/>
  <p:cmAuthor id="2" name="Milena Radomirovic" initials="MR" lastIdx="2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 showGuides="1">
      <p:cViewPr varScale="1">
        <p:scale>
          <a:sx n="104" d="100"/>
          <a:sy n="104" d="100"/>
        </p:scale>
        <p:origin x="-1824" y="48"/>
      </p:cViewPr>
      <p:guideLst>
        <p:guide orient="horz" pos="2160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0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Ruzica%20Resimic\Desktop\OPSTINA%20Gradjanski%20vodic%20kroza%20odluku%20o%20budzetu%20(1)\2023\Prilog%202%20-%20Pomocni%20dokument%20za%20tabele%20i%20grafike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Ruzica%20Resimic\Desktop\OPSTINA%20Gradjanski%20vodic%20kroza%20odluku%20o%20budzetu%20(1)\2024\Prilog%202%20-%20Pomocni%20dokument%20za%20tabele%20i%20grafik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2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3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Ruzica%20Resimic\Desktop\OPSTINA%20Gradjanski%20vodic%20kroza%20odluku%20o%20budzetu%20(1)\2023\Prilog%202%20-%20Pomocni%20dokument%20za%20tabele%20i%20grafike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Ruzica%20Resimic\Desktop\OPSTINA%20Gradjanski%20vodic%20kroza%20odluku%20o%20budzetu%20(1)\2024\Prilog%202%20-%20Pomocni%20dokument%20za%20tabele%20i%20grafik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Ruzica%20Resimic\Desktop\OPSTINA%20Gradjanski%20vodic%20kroza%20odluku%20o%20budzetu%20(1)\2024\Prilog%202%20-%20Pomocni%20dokument%20za%20tabele%20i%20grafik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Ruzica%20Resimic\Desktop\OPSTINA%20Gradjanski%20vodic%20kroza%20odluku%20o%20budzetu%20(1)\2023\Prilog%202%20-%20Pomocni%20dokument%20za%20tabele%20i%20grafike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Ruzica%20Resimic\Desktop\OPSTINA%20Gradjanski%20vodic%20kroza%20odluku%20o%20budzetu%20(1)\2024\Prilog%202%20-%20Pomocni%20dokument%20za%20tabele%20i%20grafik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05883033693424"/>
          <c:y val="0.310401785422535"/>
          <c:w val="0.628467134982549"/>
          <c:h val="0.55553768720086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00429354266001804"/>
                  <c:y val="-0.0274613555658484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27.90%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трансфери
</a:t>
                    </a:r>
                    <a:r>
                      <a:rPr lang="sr-Cyrl-RS" smtClean="0"/>
                      <a:t>5.62%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429490150403002"/>
                  <c:y val="-0.0146065153620503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55.21%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86547767815618"/>
                  <c:y val="0.01303270032422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390344119157678"/>
                  <c:y val="-0.0407843137254902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ренета </a:t>
                    </a:r>
                    <a:r>
                      <a:rPr lang="ru-RU" dirty="0"/>
                      <a:t>средства ихз претходне године
</a:t>
                    </a:r>
                    <a:r>
                      <a:rPr lang="ru-RU" dirty="0" smtClean="0"/>
                      <a:t>11.22%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623417500</c:v>
                </c:pt>
                <c:pt idx="1">
                  <c:v>100032191</c:v>
                </c:pt>
                <c:pt idx="2">
                  <c:v>942540309</c:v>
                </c:pt>
                <c:pt idx="3">
                  <c:v>1010000</c:v>
                </c:pt>
                <c:pt idx="4" c:formatCode="General">
                  <c:v>0</c:v>
                </c:pt>
                <c:pt idx="5">
                  <c:v>220000000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"/>
          <c:y val="0.311784097576038"/>
          <c:w val="0.536017212024152"/>
          <c:h val="0.473969059749884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08885464817668"/>
                  <c:y val="-0.08470588235294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36979969183359"/>
                  <c:y val="0.1380392156862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018029041333862"/>
                  <c:y val="0.0401545164445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431211314413037"/>
                  <c:y val="0.09118116822599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61128873279329"/>
                  <c:y val="0.0142140638944599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3.92%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07533148284522"/>
                  <c:y val="-0.1236086768953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061633281972265"/>
                  <c:y val="-0.1286274509803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760143810991269"/>
                  <c:y val="-0.1098039215686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243125000</c:v>
                </c:pt>
                <c:pt idx="1">
                  <c:v>614650600</c:v>
                </c:pt>
                <c:pt idx="2">
                  <c:v>119000000</c:v>
                </c:pt>
                <c:pt idx="3">
                  <c:v>88315000</c:v>
                </c:pt>
                <c:pt idx="4">
                  <c:v>90250000</c:v>
                </c:pt>
                <c:pt idx="5">
                  <c:v>221948400</c:v>
                </c:pt>
                <c:pt idx="6">
                  <c:v>893711000</c:v>
                </c:pt>
                <c:pt idx="7">
                  <c:v>30000000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"/>
          <c:y val="0.311784097576038"/>
          <c:w val="0.536017212024152"/>
          <c:h val="0.473969059749884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08885464817668"/>
                  <c:y val="-0.08470588235294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360207707849468"/>
                  <c:y val="0.1380391691941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018029041333862"/>
                  <c:y val="0.0401545164445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40243433599577"/>
                  <c:y val="0.03262826149240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24438225797315"/>
                  <c:y val="0.0175599442792361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3.22%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39907173473819"/>
                  <c:y val="-0.15874042093546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061633281972265"/>
                  <c:y val="-0.1286274509803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760143810991269"/>
                  <c:y val="-0.1098039215686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303837000</c:v>
                </c:pt>
                <c:pt idx="1">
                  <c:v>939909000</c:v>
                </c:pt>
                <c:pt idx="2">
                  <c:v>376803000</c:v>
                </c:pt>
                <c:pt idx="3">
                  <c:v>107660000</c:v>
                </c:pt>
                <c:pt idx="4">
                  <c:v>107400000</c:v>
                </c:pt>
                <c:pt idx="5">
                  <c:v>205704000</c:v>
                </c:pt>
                <c:pt idx="6">
                  <c:v>1258687000</c:v>
                </c:pt>
                <c:pt idx="7">
                  <c:v>35000000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"/>
          <c:y val="0.311784097576038"/>
          <c:w val="0.536017212024152"/>
          <c:h val="0.473969059749884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0803105767499286"/>
                  <c:y val="-0.00954750472827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277964631192359"/>
                  <c:y val="0.2426073801599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018029041333862"/>
                  <c:y val="0.0401545164445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40243433599577"/>
                  <c:y val="0.03262826149240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0616164519938"/>
                  <c:y val="-0.0690355659088778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3.27%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97032809442942"/>
                  <c:y val="-0.238800445804093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остали расходи
4.84%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10993703250344"/>
                  <c:y val="-0.1531357388039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43629499391265"/>
                  <c:y val="-0.05915369524532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376836000</c:v>
                </c:pt>
                <c:pt idx="1">
                  <c:v>1027047000</c:v>
                </c:pt>
                <c:pt idx="2">
                  <c:v>402530000</c:v>
                </c:pt>
                <c:pt idx="3">
                  <c:v>160220000</c:v>
                </c:pt>
                <c:pt idx="4">
                  <c:v>120200000</c:v>
                </c:pt>
                <c:pt idx="5">
                  <c:v>177495000</c:v>
                </c:pt>
                <c:pt idx="6">
                  <c:v>1373672000</c:v>
                </c:pt>
                <c:pt idx="7">
                  <c:v>35000000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"/>
          <c:y val="0.311784097576038"/>
          <c:w val="0.536017212024152"/>
          <c:h val="0.473969059749884"/>
        </c:manualLayout>
      </c:layout>
      <c:pie3DChart>
        <c:varyColors val="1"/>
        <c:ser>
          <c:idx val="0"/>
          <c:order val="0"/>
          <c:spPr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08885464817668"/>
                  <c:y val="-0.0847058823529412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 defTabSz="914400"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расходи за запослене10.26%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360207707849468"/>
                  <c:y val="0.138039169194189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 defTabSz="914400"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коришћење услуга и роба29.45%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018029041333862"/>
                  <c:y val="0.040154516444541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 defTabSz="914400"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субвенције10.73%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40243433599577"/>
                  <c:y val="0.0326282614924076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 defTabSz="914400"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дотације и трансфери4.40%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24438225797315"/>
                  <c:y val="0.0175599442792361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</a:t>
                    </a:r>
                    <a:r>
                      <a:rPr altLang="sr-Cyrl-RS"/>
                      <a:t>61</a:t>
                    </a:r>
                    <a:r>
                      <a:rPr lang="sr-Cyrl-RS"/>
                      <a:t>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39907173473819"/>
                  <c:y val="-0.158740420935463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остали расходи
</a:t>
                    </a:r>
                    <a:r>
                      <a:rPr altLang="sr-Cyrl-RS"/>
                      <a:t>5</a:t>
                    </a:r>
                    <a:r>
                      <a:rPr lang="sr-Cyrl-RS"/>
                      <a:t>.</a:t>
                    </a:r>
                    <a:r>
                      <a:rPr altLang="sr-Cyrl-RS"/>
                      <a:t>09</a:t>
                    </a:r>
                    <a:r>
                      <a:rPr lang="sr-Cyrl-RS"/>
                      <a:t>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061633281972265"/>
                  <c:y val="-0.128627450980392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 defTabSz="914400"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капитални издаци36.04%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760143810991269"/>
                  <c:y val="-0.1098039215686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'[Prilog 2 - Pomocni dokument za tabele i grafike.xlsx]Rashodi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'[Prilog 2 - Pomocni dokument za tabele i grafike.xlsx]Rashodi i izdaci'!$D$6:$D$13</c:f>
              <c:numCache>
                <c:formatCode>General</c:formatCode>
                <c:ptCount val="8"/>
                <c:pt idx="0">
                  <c:v>369065000</c:v>
                </c:pt>
                <c:pt idx="1">
                  <c:v>1059745700</c:v>
                </c:pt>
                <c:pt idx="2">
                  <c:v>386000000</c:v>
                </c:pt>
                <c:pt idx="3">
                  <c:v>160220000</c:v>
                </c:pt>
                <c:pt idx="4">
                  <c:v>130000000</c:v>
                </c:pt>
                <c:pt idx="5">
                  <c:v>177495000</c:v>
                </c:pt>
                <c:pt idx="6">
                  <c:v>1296841300</c:v>
                </c:pt>
                <c:pt idx="7">
                  <c:v>15000000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"/>
          <c:y val="0.311784097576038"/>
          <c:w val="0.536017212024152"/>
          <c:h val="0.473969059749884"/>
        </c:manualLayout>
      </c:layout>
      <c:pie3DChart>
        <c:varyColors val="1"/>
        <c:ser>
          <c:idx val="0"/>
          <c:order val="0"/>
          <c:spPr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08885464817668"/>
                  <c:y val="-0.08470588235294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360207707849468"/>
                  <c:y val="0.1380391691941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018029041333862"/>
                  <c:y val="0.0401545164445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40243433599577"/>
                  <c:y val="0.03262826149240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23710423759469"/>
                  <c:y val="0.0175599442792361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3.85%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39907173473819"/>
                  <c:y val="-0.158740420935463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остали расходи
4.32%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061633281972265"/>
                  <c:y val="-0.1286274509803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760143810991269"/>
                  <c:y val="-0.1098039215686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'[Prilog 2 - Pomocni dokument za tabele i grafike.xlsx]Rashodi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'[Prilog 2 - Pomocni dokument za tabele i grafike.xlsx]Rashodi i izdaci'!$D$6:$D$13</c:f>
              <c:numCache>
                <c:formatCode>General</c:formatCode>
                <c:ptCount val="8"/>
                <c:pt idx="0">
                  <c:v>408154000</c:v>
                </c:pt>
                <c:pt idx="1">
                  <c:v>1052906000</c:v>
                </c:pt>
                <c:pt idx="2">
                  <c:v>569020000</c:v>
                </c:pt>
                <c:pt idx="3">
                  <c:v>160001000</c:v>
                </c:pt>
                <c:pt idx="4">
                  <c:v>151200000</c:v>
                </c:pt>
                <c:pt idx="5">
                  <c:v>169836000</c:v>
                </c:pt>
                <c:pt idx="6">
                  <c:v>1364883000</c:v>
                </c:pt>
                <c:pt idx="7">
                  <c:v>55000000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316076294277929"/>
          <c:y val="0.375899470899471"/>
          <c:w val="0.40236148955495"/>
          <c:h val="0.36484126984127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00726612170753867"/>
                  <c:y val="-0.187830687830688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СТАНОВАЊЕ, УРБАНИЗАМ И ПРОСТОРНО ПЛАНИРАЊЕ
</a:t>
                    </a:r>
                    <a:r>
                      <a:rPr lang="ru-RU" dirty="0" smtClean="0"/>
                      <a:t>4.95%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1707538601272"/>
                  <c:y val="-0.288359788359788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 КОМУНАЛНЕ ДЕЛАТНОСТИ 
</a:t>
                    </a:r>
                    <a:r>
                      <a:rPr lang="sr-Cyrl-RS" dirty="0" smtClean="0"/>
                      <a:t>20.23</a:t>
                    </a:r>
                    <a:r>
                      <a:rPr lang="sr-Cyrl-RS" dirty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258855585831"/>
                  <c:y val="-0.171957671957672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ЛОКАЛНИ ЕКОНОМСКИ РАЗВОЈ 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622161671208"/>
                  <c:y val="-0.0687830687830688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РАЗВОЈ ТУРИЗМА
</a:t>
                    </a:r>
                    <a:r>
                      <a:rPr lang="sr-Cyrl-RS" dirty="0" smtClean="0"/>
                      <a:t>15.48%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6257947320618"/>
                  <c:y val="-0.0634920634920635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ПОЉОПРИВРЕДА И РУРАЛНИ РАЗВОЈ
</a:t>
                    </a:r>
                    <a:r>
                      <a:rPr lang="ru-RU" dirty="0" smtClean="0"/>
                      <a:t>2.55%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454132606721162"/>
                  <c:y val="0.00264550264550265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 ЗАШТИТА ЖИВОТНЕ СРЕДИНЕ
</a:t>
                    </a:r>
                    <a:r>
                      <a:rPr lang="sr-Cyrl-RS" dirty="0" smtClean="0"/>
                      <a:t>0.04%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08991825613079"/>
                  <c:y val="0.14021164021164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ОРГАНИЗАЦИЈА САОБРАЋАЈА И САОБРАЋАЈНА ИНФРАСТРУКТУРА
</a:t>
                    </a:r>
                    <a:r>
                      <a:rPr lang="ru-RU" dirty="0" smtClean="0"/>
                      <a:t>9.10</a:t>
                    </a:r>
                    <a:r>
                      <a:rPr lang="ru-RU" dirty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326975476839237"/>
                  <c:y val="0.126996625421822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Предшколско васпитање и образовање
</a:t>
                    </a:r>
                    <a:r>
                      <a:rPr lang="ru-RU" dirty="0" smtClean="0"/>
                      <a:t>5.27%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0163487738419619"/>
                  <c:y val="0.164021164021164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Основно образовање И ВАСПИТАЊЕ
</a:t>
                    </a:r>
                    <a:r>
                      <a:rPr lang="ru-RU" dirty="0" smtClean="0"/>
                      <a:t>1.75%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230699364214351"/>
                  <c:y val="0.121693121693122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Средње образовање И ВАСПИТАЊЕ
</a:t>
                    </a:r>
                    <a:r>
                      <a:rPr lang="ru-RU" dirty="0" smtClean="0"/>
                      <a:t>0.43</a:t>
                    </a:r>
                    <a:r>
                      <a:rPr lang="ru-RU" dirty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454132606721163"/>
                  <c:y val="0.0502643419572553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СОЦИЈАЛНА И ДЕЧИЈА ЗАШТИТА 
</a:t>
                    </a:r>
                    <a:r>
                      <a:rPr lang="ru-RU" dirty="0" smtClean="0"/>
                      <a:t>2.98%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36239782016349"/>
                  <c:y val="-0.0264550264550265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ЗДРАВСТВЕНА ЗАШТИТА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134423251589464"/>
                  <c:y val="-0.137566137566138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Развој културе и информисања
</a:t>
                    </a:r>
                    <a:r>
                      <a:rPr lang="ru-RU" dirty="0" smtClean="0"/>
                      <a:t>2.89%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094011027913064"/>
                  <c:y val="-0.148148148148148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Развој спорта и омладине
</a:t>
                    </a:r>
                    <a:r>
                      <a:rPr lang="ru-RU" dirty="0" smtClean="0"/>
                      <a:t>17.14</a:t>
                    </a:r>
                    <a:r>
                      <a:rPr lang="ru-RU" dirty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247048138056312"/>
                  <c:y val="-0.103174603174603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ОПШТЕ УСЛУГЕ ЛОКАЛНЕ САМОУПРАВЕ
</a:t>
                    </a:r>
                    <a:r>
                      <a:rPr lang="ru-RU" dirty="0" smtClean="0"/>
                      <a:t>15.16</a:t>
                    </a:r>
                    <a:r>
                      <a:rPr lang="ru-RU" dirty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0.114441416893733"/>
                  <c:y val="-0.216931216931217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ПОЛИТИЧКИ СИСТЕМ ЛОКАЛНЕ САМОУПРАВЕ
</a:t>
                    </a:r>
                    <a:r>
                      <a:rPr lang="ru-RU" dirty="0" smtClean="0"/>
                      <a:t>1.44%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.127156986848034"/>
                  <c:y val="-0.01058201058201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62800000</c:v>
                </c:pt>
                <c:pt idx="1">
                  <c:v>364801000</c:v>
                </c:pt>
                <c:pt idx="2">
                  <c:v>4700000</c:v>
                </c:pt>
                <c:pt idx="3">
                  <c:v>337059000</c:v>
                </c:pt>
                <c:pt idx="4">
                  <c:v>46100000</c:v>
                </c:pt>
                <c:pt idx="5">
                  <c:v>1000000</c:v>
                </c:pt>
                <c:pt idx="6">
                  <c:v>68000000</c:v>
                </c:pt>
                <c:pt idx="7">
                  <c:v>111053500</c:v>
                </c:pt>
                <c:pt idx="8">
                  <c:v>41815000</c:v>
                </c:pt>
                <c:pt idx="9">
                  <c:v>10000000</c:v>
                </c:pt>
                <c:pt idx="10">
                  <c:v>60920000</c:v>
                </c:pt>
                <c:pt idx="11">
                  <c:v>5900000</c:v>
                </c:pt>
                <c:pt idx="12">
                  <c:v>62582000</c:v>
                </c:pt>
                <c:pt idx="13">
                  <c:v>334671000</c:v>
                </c:pt>
                <c:pt idx="14">
                  <c:v>340750500</c:v>
                </c:pt>
                <c:pt idx="15">
                  <c:v>34848000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"/>
          <c:y val="0.311784097576038"/>
          <c:w val="0.536017212024152"/>
          <c:h val="0.473969059749884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08885464817668"/>
                  <c:y val="-0.08470588235294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36979969183359"/>
                  <c:y val="0.1380392156862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018029041333862"/>
                  <c:y val="0.0401545164445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431211314413037"/>
                  <c:y val="0.09118116822599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431432617685379"/>
                  <c:y val="-0.0108800389913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73959938366718"/>
                  <c:y val="-0.1286274509803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061633281972265"/>
                  <c:y val="-0.1286274509803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760143810991269"/>
                  <c:y val="-0.1098039215686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316076294277929"/>
          <c:y val="0.375899470899471"/>
          <c:w val="0.40236148955495"/>
          <c:h val="0.36484126984127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00726612170753867"/>
                  <c:y val="-0.1878306878306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1707538601272"/>
                  <c:y val="-0.2883597883597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258855585831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622161671208"/>
                  <c:y val="-0.06878306878306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6257947320618"/>
                  <c:y val="-0.06349206349206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454132606721162"/>
                  <c:y val="0.002645502645502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08991825613079"/>
                  <c:y val="0.140211640211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</c:dLbl>
            <c:dLbl>
              <c:idx val="8"/>
              <c:layout>
                <c:manualLayout>
                  <c:x val="0.0163487738419619"/>
                  <c:y val="0.1640211640211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230699364214351"/>
                  <c:y val="0.1216931216931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454132606721163"/>
                  <c:y val="0.050264341957255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36239782016349"/>
                  <c:y val="-0.02645502645502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134423251589464"/>
                  <c:y val="-0.1375661375661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094011027913064"/>
                  <c:y val="-0.1481481481481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247048138056312"/>
                  <c:y val="-0.1031746031746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0.114441416893733"/>
                  <c:y val="-0.2169312169312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.127156986848034"/>
                  <c:y val="-0.01058201058201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94390600</c:v>
                </c:pt>
                <c:pt idx="1">
                  <c:v>536700000</c:v>
                </c:pt>
                <c:pt idx="2">
                  <c:v>6700000</c:v>
                </c:pt>
                <c:pt idx="3">
                  <c:v>166740000</c:v>
                </c:pt>
                <c:pt idx="4">
                  <c:v>67800000</c:v>
                </c:pt>
                <c:pt idx="5">
                  <c:v>1550000</c:v>
                </c:pt>
                <c:pt idx="6">
                  <c:v>273000000</c:v>
                </c:pt>
                <c:pt idx="7">
                  <c:v>114000000</c:v>
                </c:pt>
                <c:pt idx="8">
                  <c:v>41450000</c:v>
                </c:pt>
                <c:pt idx="9">
                  <c:v>10000000</c:v>
                </c:pt>
                <c:pt idx="10">
                  <c:v>76455000</c:v>
                </c:pt>
                <c:pt idx="11">
                  <c:v>6200000</c:v>
                </c:pt>
                <c:pt idx="12">
                  <c:v>82072000</c:v>
                </c:pt>
                <c:pt idx="13">
                  <c:v>167263000</c:v>
                </c:pt>
                <c:pt idx="14">
                  <c:v>394418400</c:v>
                </c:pt>
                <c:pt idx="15">
                  <c:v>38261000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316076294277929"/>
          <c:y val="0.375899470899471"/>
          <c:w val="0.40236148955495"/>
          <c:h val="0.36484126984127"/>
        </c:manualLayout>
      </c:layout>
      <c:pie3DChart>
        <c:varyColors val="1"/>
        <c:ser>
          <c:idx val="0"/>
          <c:order val="0"/>
          <c:spPr/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0217983651226158"/>
                  <c:y val="-0.2010582010582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744777475022707"/>
                  <c:y val="-0.2883597883597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2147125729595"/>
                  <c:y val="-0.185606762018335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 defTabSz="914400"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ЛОКАЛНИ ЕКОНОМСКИ РАЗВОЈ 1.0</a:t>
                    </a:r>
                    <a:r>
                      <a:rPr lang="sr-Cyrl-RS" altLang="en-US"/>
                      <a:t>7</a:t>
                    </a:r>
                    <a: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551026625758974"/>
                  <c:y val="-0.0899470899470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6257947320618"/>
                  <c:y val="-0.06349206349206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599455040871935"/>
                  <c:y val="0.01058201058201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999091734786558"/>
                  <c:y val="0.025864891888514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ОРГАНИЗАЦИЈА САОБРАЋАЈА И САОБРАЋАЈНА ИНФРАСТРУКТУРА
23.51%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326975476839237"/>
                  <c:y val="0.1269966254218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03542234332425"/>
                  <c:y val="0.2592590509519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990247949251575"/>
                  <c:y val="0.1428569345498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0544973431454583"/>
                  <c:y val="0.03439132608423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0526793823796548"/>
                  <c:y val="-0.06349206349206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105454285123752"/>
                  <c:y val="-0.117982466280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107318223748977"/>
                  <c:y val="-0.1664031039905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167120799273388"/>
                  <c:y val="-0.09523809523809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0.114441416893733"/>
                  <c:y val="-0.2169312169312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.127156986848034"/>
                  <c:y val="-0.01058201058201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'[Prilog 2 - Pomocni dokument za tabele i grafike.xlsx]Programi'!$D$5:$D$21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'[Prilog 2 - Pomocni dokument za tabele i grafike.xlsx]Programi'!$E$5:$E$21</c:f>
              <c:numCache>
                <c:formatCode>General</c:formatCode>
                <c:ptCount val="17"/>
                <c:pt idx="0">
                  <c:v>110133000</c:v>
                </c:pt>
                <c:pt idx="1">
                  <c:v>635600000</c:v>
                </c:pt>
                <c:pt idx="2">
                  <c:v>35970000</c:v>
                </c:pt>
                <c:pt idx="3">
                  <c:v>253890000</c:v>
                </c:pt>
                <c:pt idx="4">
                  <c:v>167580000</c:v>
                </c:pt>
                <c:pt idx="5">
                  <c:v>112700000</c:v>
                </c:pt>
                <c:pt idx="6">
                  <c:v>845800000</c:v>
                </c:pt>
                <c:pt idx="7">
                  <c:v>242406000</c:v>
                </c:pt>
                <c:pt idx="8">
                  <c:v>91115000</c:v>
                </c:pt>
                <c:pt idx="9">
                  <c:v>23495000</c:v>
                </c:pt>
                <c:pt idx="10">
                  <c:v>107710000</c:v>
                </c:pt>
                <c:pt idx="11">
                  <c:v>15200000</c:v>
                </c:pt>
                <c:pt idx="12">
                  <c:v>230559000</c:v>
                </c:pt>
                <c:pt idx="13">
                  <c:v>258500000</c:v>
                </c:pt>
                <c:pt idx="14">
                  <c:v>413117000</c:v>
                </c:pt>
                <c:pt idx="15">
                  <c:v>49425000</c:v>
                </c:pt>
                <c:pt idx="16">
                  <c:v>4800000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316076294277929"/>
          <c:y val="0.375899470899471"/>
          <c:w val="0.40236148955495"/>
          <c:h val="0.36484126984127"/>
        </c:manualLayout>
      </c:layout>
      <c:pie3DChart>
        <c:varyColors val="1"/>
        <c:ser>
          <c:idx val="0"/>
          <c:order val="0"/>
          <c:spPr/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0217983651226158"/>
                  <c:y val="-0.2010582010582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744777475022707"/>
                  <c:y val="-0.2883597883597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754536962277"/>
                  <c:y val="-0.1769233848921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551026625758974"/>
                  <c:y val="-0.0899470899470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6257947320618"/>
                  <c:y val="-0.06349206349206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599455040871935"/>
                  <c:y val="0.01058201058201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772151764069135"/>
                  <c:y val="0.0492746814368706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ОРГАНИЗАЦИЈА САОБРАЋАЈА И САОБРАЋАЈНА ИНФРАСТРУКТУРА
18.13%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326975476839237"/>
                  <c:y val="0.1269966254218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03542234332425"/>
                  <c:y val="0.259259050951964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 defTabSz="914400"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Основно образовање И ВАСПИТАЊЕ2.</a:t>
                    </a:r>
                    <a:r>
                      <a:rPr lang="sr-Cyrl-RS" altLang="en-US"/>
                      <a:t>09</a:t>
                    </a:r>
                    <a: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990247949251575"/>
                  <c:y val="0.1428569345498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0544973431454583"/>
                  <c:y val="0.03439132608423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0526793823796548"/>
                  <c:y val="-0.06349206349206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0926430517711172"/>
                  <c:y val="-0.1693123776194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122156092886209"/>
                  <c:y val="-0.1851851851851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167120799273388"/>
                  <c:y val="-0.09523809523809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0.114441416893733"/>
                  <c:y val="-0.2169312169312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.127156986848034"/>
                  <c:y val="-0.01058201058201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'[Prilog 2 - Pomocni dokument za tabele i grafike.xlsx]Programi'!$D$5:$D$21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'[Prilog 2 - Pomocni dokument za tabele i grafike.xlsx]Programi'!$E$5:$E$21</c:f>
              <c:numCache>
                <c:formatCode>General</c:formatCode>
                <c:ptCount val="17"/>
                <c:pt idx="0">
                  <c:v>110133000</c:v>
                </c:pt>
                <c:pt idx="1">
                  <c:v>525100000</c:v>
                </c:pt>
                <c:pt idx="2">
                  <c:v>41300000</c:v>
                </c:pt>
                <c:pt idx="3">
                  <c:v>399420000</c:v>
                </c:pt>
                <c:pt idx="4">
                  <c:v>236750000</c:v>
                </c:pt>
                <c:pt idx="5">
                  <c:v>105350000</c:v>
                </c:pt>
                <c:pt idx="6">
                  <c:v>712650000</c:v>
                </c:pt>
                <c:pt idx="7">
                  <c:v>270595000</c:v>
                </c:pt>
                <c:pt idx="8">
                  <c:v>82365000</c:v>
                </c:pt>
                <c:pt idx="9">
                  <c:v>23535000</c:v>
                </c:pt>
                <c:pt idx="10">
                  <c:v>125451000</c:v>
                </c:pt>
                <c:pt idx="11">
                  <c:v>20500000</c:v>
                </c:pt>
                <c:pt idx="12">
                  <c:v>227673000</c:v>
                </c:pt>
                <c:pt idx="13">
                  <c:v>446520000</c:v>
                </c:pt>
                <c:pt idx="14">
                  <c:v>536553000</c:v>
                </c:pt>
                <c:pt idx="15">
                  <c:v>62305000</c:v>
                </c:pt>
                <c:pt idx="16">
                  <c:v>4800000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4528630762449"/>
          <c:y val="0.333744881889764"/>
          <c:w val="0.628467134982549"/>
          <c:h val="0.55553768720086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00429354266001804"/>
                  <c:y val="-0.0274613555658484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32.45%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трансфери
</a:t>
                    </a:r>
                    <a:r>
                      <a:rPr lang="sr-Cyrl-RS" smtClean="0"/>
                      <a:t>6.12%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429490150403002"/>
                  <c:y val="-0.0146065153620503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54.24%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/>
                      <a:t>примања од продаје нефинансијске имовине
</a:t>
                    </a:r>
                    <a:r>
                      <a:rPr lang="ru-RU" smtClean="0"/>
                      <a:t>0.03%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84801523703087"/>
                  <c:y val="0.07787431298483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390344119157678"/>
                  <c:y val="-0.0407843137254902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пренета средства ихз претходне године
</a:t>
                    </a:r>
                    <a:r>
                      <a:rPr lang="ru-RU" dirty="0" smtClean="0"/>
                      <a:t>7.16%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673453500</c:v>
                </c:pt>
                <c:pt idx="1">
                  <c:v>123574448</c:v>
                </c:pt>
                <c:pt idx="2">
                  <c:v>1128922052</c:v>
                </c:pt>
                <c:pt idx="3">
                  <c:v>1050000</c:v>
                </c:pt>
                <c:pt idx="4" c:formatCode="General">
                  <c:v>0</c:v>
                </c:pt>
                <c:pt idx="5">
                  <c:v>150000000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316076294277929"/>
          <c:y val="0.375899470899471"/>
          <c:w val="0.40236148955495"/>
          <c:h val="0.36484126984127"/>
        </c:manualLayout>
      </c:layout>
      <c:pie3DChart>
        <c:varyColors val="1"/>
        <c:ser>
          <c:idx val="0"/>
          <c:order val="0"/>
          <c:spPr/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0217983651226158"/>
                  <c:y val="-0.2010582010582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744777475022707"/>
                  <c:y val="-0.2883597883597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754536962277"/>
                  <c:y val="-0.1769233848921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698229081458709"/>
                  <c:y val="-0.0573760573760573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 defTabSz="914400"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РАЗВОЈ ТУРИЗМА10.1</a:t>
                    </a:r>
                    <a:r>
                      <a:rPr lang="sr-Cyrl-RS" altLang="en-US"/>
                      <a:t>7</a:t>
                    </a:r>
                    <a: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6257947320618"/>
                  <c:y val="-0.0634920634920635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 defTabSz="914400"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ПОЉОПРИВРЕДА И РУРАЛНИ РАЗВОЈ6.0</a:t>
                    </a:r>
                    <a:r>
                      <a:rPr lang="sr-Cyrl-RS" altLang="en-US"/>
                      <a:t>3</a:t>
                    </a:r>
                    <a: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599455040871935"/>
                  <c:y val="0.01058201058201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772151764069135"/>
                  <c:y val="0.0492746814368706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ОРГАНИЗАЦИЈА САОБРАЋАЈА И САОБРАЋАЈНА ИНФРАСТРУКТУРА
18.13%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326975476839237"/>
                  <c:y val="0.1269966254218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03542234332425"/>
                  <c:y val="0.259259050951964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 defTabSz="914400"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Основно образовање И ВАСПИТАЊЕ2.</a:t>
                    </a:r>
                    <a:r>
                      <a:rPr lang="sr-Cyrl-RS" altLang="en-US"/>
                      <a:t>09</a:t>
                    </a:r>
                    <a: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990247949251575"/>
                  <c:y val="0.142856934549848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 defTabSz="914400">
                      <a:defRPr lang="en-US"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Средње образовање И ВАСПИТАЊЕ0.</a:t>
                    </a:r>
                    <a:r>
                      <a:rPr lang="sr-Cyrl-RS" altLang="en-US"/>
                      <a:t>59</a:t>
                    </a:r>
                    <a: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0544973431454583"/>
                  <c:y val="0.03439132608423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0526793823796548"/>
                  <c:y val="-0.06349206349206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0926430517711172"/>
                  <c:y val="-0.1693123776194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10938924483263"/>
                  <c:y val="-0.1916531916531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167120799273388"/>
                  <c:y val="-0.09523809523809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0.114441416893733"/>
                  <c:y val="-0.2169312169312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.127156986848034"/>
                  <c:y val="-0.01058201058201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'[Prilog 2 - Pomocni dokument za tabele i grafike.xlsx]Programi'!$D$5:$D$21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'[Prilog 2 - Pomocni dokument za tabele i grafike.xlsx]Programi'!$E$5:$E$21</c:f>
              <c:numCache>
                <c:formatCode>General</c:formatCode>
                <c:ptCount val="17"/>
                <c:pt idx="0">
                  <c:v>110133000</c:v>
                </c:pt>
                <c:pt idx="1">
                  <c:v>525100000</c:v>
                </c:pt>
                <c:pt idx="2">
                  <c:v>41300000</c:v>
                </c:pt>
                <c:pt idx="3">
                  <c:v>399420000</c:v>
                </c:pt>
                <c:pt idx="4">
                  <c:v>236750000</c:v>
                </c:pt>
                <c:pt idx="5">
                  <c:v>105350000</c:v>
                </c:pt>
                <c:pt idx="6">
                  <c:v>712650000</c:v>
                </c:pt>
                <c:pt idx="7">
                  <c:v>270595000</c:v>
                </c:pt>
                <c:pt idx="8">
                  <c:v>82365000</c:v>
                </c:pt>
                <c:pt idx="9">
                  <c:v>23535000</c:v>
                </c:pt>
                <c:pt idx="10">
                  <c:v>125451000</c:v>
                </c:pt>
                <c:pt idx="11">
                  <c:v>20500000</c:v>
                </c:pt>
                <c:pt idx="12">
                  <c:v>227673000</c:v>
                </c:pt>
                <c:pt idx="13">
                  <c:v>446520000</c:v>
                </c:pt>
                <c:pt idx="14">
                  <c:v>536553000</c:v>
                </c:pt>
                <c:pt idx="15">
                  <c:v>62305000</c:v>
                </c:pt>
                <c:pt idx="16">
                  <c:v>4800000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4528630762449"/>
          <c:y val="0.333744881889764"/>
          <c:w val="0.628467134982549"/>
          <c:h val="0.55553768720086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00429354266001804"/>
                  <c:y val="-0.02746135556584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429490150403002"/>
                  <c:y val="-0.01460651536205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86547767815618"/>
                  <c:y val="0.01303270032422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24134917920962"/>
                  <c:y val="-0.04604898792339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710290500</c:v>
                </c:pt>
                <c:pt idx="1">
                  <c:v>86650191</c:v>
                </c:pt>
                <c:pt idx="2">
                  <c:v>1250455309</c:v>
                </c:pt>
                <c:pt idx="3">
                  <c:v>550000</c:v>
                </c:pt>
                <c:pt idx="4" c:formatCode="General">
                  <c:v>0</c:v>
                </c:pt>
                <c:pt idx="5">
                  <c:v>253054000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4528630762449"/>
          <c:y val="0.333744881889764"/>
          <c:w val="0.628467134982549"/>
          <c:h val="0.55553768720086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00429354266001804"/>
                  <c:y val="-0.02746135556584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429490150403002"/>
                  <c:y val="-0.0146065153620503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други приходи
50.41%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86547767815618"/>
                  <c:y val="0.01303270032422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390344119157678"/>
                  <c:y val="-0.0407843137254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909142500</c:v>
                </c:pt>
                <c:pt idx="1">
                  <c:v>93539192</c:v>
                </c:pt>
                <c:pt idx="2">
                  <c:v>1680818308</c:v>
                </c:pt>
                <c:pt idx="3">
                  <c:v>1500000</c:v>
                </c:pt>
                <c:pt idx="4" c:formatCode="General">
                  <c:v>0</c:v>
                </c:pt>
                <c:pt idx="5">
                  <c:v>650000000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4528630762449"/>
          <c:y val="0.333744881889764"/>
          <c:w val="0.628467134982549"/>
          <c:h val="0.55553768720086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00429354266001804"/>
                  <c:y val="-0.0274613555658484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Порески приходи
31.56%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429490150403002"/>
                  <c:y val="-0.0146065153620503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други приходи
60.15%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981270460862527"/>
                  <c:y val="-0.0316427259716241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примања од продаје нефинансијске имовине
0.03%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93320368623126"/>
                  <c:y val="0.078263401814908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390344119157678"/>
                  <c:y val="-0.0407843137254902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 defTabSz="914400"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пренета средства из претходне године5.72%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1159442500</c:v>
                </c:pt>
                <c:pt idx="1">
                  <c:v>93152191</c:v>
                </c:pt>
                <c:pt idx="2">
                  <c:v>2209606309</c:v>
                </c:pt>
                <c:pt idx="3">
                  <c:v>800000</c:v>
                </c:pt>
                <c:pt idx="4" c:formatCode="General">
                  <c:v>0</c:v>
                </c:pt>
                <c:pt idx="5">
                  <c:v>210000000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4528630762449"/>
          <c:y val="0.333744881889764"/>
          <c:w val="0.628467134982549"/>
          <c:h val="0.555537687200865"/>
        </c:manualLayout>
      </c:layout>
      <c:pie3DChart>
        <c:varyColors val="1"/>
        <c:ser>
          <c:idx val="0"/>
          <c:order val="0"/>
          <c:spPr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00429354266001804"/>
                  <c:y val="-0.0274613555658484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Порески приходи
3</a:t>
                    </a:r>
                    <a:r>
                      <a:rPr altLang="sr-Cyrl-RS"/>
                      <a:t>7</a:t>
                    </a:r>
                    <a:r>
                      <a:rPr lang="sr-Cyrl-RS"/>
                      <a:t>.</a:t>
                    </a:r>
                    <a:r>
                      <a:rPr altLang="sr-Cyrl-RS"/>
                      <a:t>54</a:t>
                    </a:r>
                    <a:r>
                      <a:rPr lang="sr-Cyrl-RS"/>
                      <a:t>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429490150403002"/>
                  <c:y val="-0.0146065153620503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други приходи
</a:t>
                    </a:r>
                    <a:r>
                      <a:rPr altLang="sr-Cyrl-RS"/>
                      <a:t>53</a:t>
                    </a:r>
                    <a:r>
                      <a:rPr lang="sr-Cyrl-RS"/>
                      <a:t>.</a:t>
                    </a:r>
                    <a:r>
                      <a:rPr altLang="sr-Cyrl-RS"/>
                      <a:t>24</a:t>
                    </a:r>
                    <a:r>
                      <a:rPr lang="sr-Cyrl-RS"/>
                      <a:t>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примања од продаје нефинансијске имовине
0.0</a:t>
                    </a:r>
                    <a:r>
                      <a:rPr altLang="sr-Cyrl-RS"/>
                      <a:t>2</a:t>
                    </a:r>
                    <a:r>
                      <a:rPr lang="sr-Cyrl-RS"/>
                      <a:t>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86547767815618"/>
                  <c:y val="0.01303270032422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86283466934667"/>
                  <c:y val="-0.058959247462710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'[Prilog 2 - Pomocni dokument za tabele i grafike.xlsx]Prihodi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'[Prilog 2 - Pomocni dokument za tabele i grafike.xlsx]Prihodi i primanja'!$D$6:$D$11</c:f>
              <c:numCache>
                <c:formatCode>#,##0</c:formatCode>
                <c:ptCount val="6"/>
                <c:pt idx="0">
                  <c:v>1350842500</c:v>
                </c:pt>
                <c:pt idx="1">
                  <c:v>320617446</c:v>
                </c:pt>
                <c:pt idx="2">
                  <c:v>1915411706</c:v>
                </c:pt>
                <c:pt idx="3">
                  <c:v>600000</c:v>
                </c:pt>
                <c:pt idx="4" c:formatCode="General">
                  <c:v>0</c:v>
                </c:pt>
                <c:pt idx="5">
                  <c:v>10528348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4528630762449"/>
          <c:y val="0.333744881889764"/>
          <c:w val="0.628467134982549"/>
          <c:h val="0.555537687200865"/>
        </c:manualLayout>
      </c:layout>
      <c:pie3DChart>
        <c:varyColors val="1"/>
        <c:ser>
          <c:idx val="0"/>
          <c:order val="0"/>
          <c:spPr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00429354266001804"/>
                  <c:y val="-0.0274613555658484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Порески приходи
44.90%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429490150403002"/>
                  <c:y val="-0.0146065153620503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други приходи
41.22%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/>
                      <a:t>примања од продаје нефинансијске имовине
0.02%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61665138707637"/>
                  <c:y val="0.003620935618341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48580577799962"/>
                  <c:y val="-0.05725490196078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'[Prilog 2 - Pomocni dokument za tabele i grafike.xlsx]Prihodi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'[Prilog 2 - Pomocni dokument za tabele i grafike.xlsx]Prihodi i primanja'!$D$6:$D$11</c:f>
              <c:numCache>
                <c:formatCode>#,##0</c:formatCode>
                <c:ptCount val="6"/>
                <c:pt idx="0">
                  <c:v>1764923000</c:v>
                </c:pt>
                <c:pt idx="1">
                  <c:v>500552191</c:v>
                </c:pt>
                <c:pt idx="2">
                  <c:v>1620424809</c:v>
                </c:pt>
                <c:pt idx="3">
                  <c:v>600000</c:v>
                </c:pt>
                <c:pt idx="4" c:formatCode="General">
                  <c:v>0</c:v>
                </c:pt>
                <c:pt idx="5">
                  <c:v>44500000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"/>
          <c:y val="0.311784097576038"/>
          <c:w val="0.536017212024152"/>
          <c:h val="0.473969059749884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08885464817668"/>
                  <c:y val="-0.08470588235294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36979969183359"/>
                  <c:y val="0.1380392156862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018029041333862"/>
                  <c:y val="0.0401545164445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431211314413037"/>
                  <c:y val="0.09118116822599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431432617685379"/>
                  <c:y val="-0.0108800389913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73959938366718"/>
                  <c:y val="-0.1286274509803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061633281972265"/>
                  <c:y val="-0.1286274509803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760143810991269"/>
                  <c:y val="-0.1098039215686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218767915</c:v>
                </c:pt>
                <c:pt idx="1">
                  <c:v>620183836</c:v>
                </c:pt>
                <c:pt idx="2">
                  <c:v>67201000</c:v>
                </c:pt>
                <c:pt idx="3">
                  <c:v>95213000</c:v>
                </c:pt>
                <c:pt idx="4">
                  <c:v>81200000</c:v>
                </c:pt>
                <c:pt idx="5">
                  <c:v>195320000</c:v>
                </c:pt>
                <c:pt idx="6">
                  <c:v>1018724249</c:v>
                </c:pt>
                <c:pt idx="7">
                  <c:v>10390000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"/>
          <c:y val="0.311784097576038"/>
          <c:w val="0.536017212024152"/>
          <c:h val="0.473969059749884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08885464817668"/>
                  <c:y val="-0.0847058823529412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расходи за запослене
</a:t>
                    </a:r>
                    <a:r>
                      <a:rPr lang="sr-Cyrl-RS" dirty="0" smtClean="0"/>
                      <a:t>10.62%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36979969183359"/>
                  <c:y val="0.138039215686275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коришћење услуга и роба
</a:t>
                    </a:r>
                    <a:r>
                      <a:rPr lang="ru-RU" dirty="0" smtClean="0"/>
                      <a:t>32.11%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018029041333862"/>
                  <c:y val="0.040154516444541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субвенције
</a:t>
                    </a:r>
                    <a:r>
                      <a:rPr lang="sr-Cyrl-RS" dirty="0" smtClean="0"/>
                      <a:t>7.38%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431211314413037"/>
                  <c:y val="0.0911811682259918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дотације и трансфери
</a:t>
                    </a:r>
                    <a:r>
                      <a:rPr lang="sr-Cyrl-RS" dirty="0" smtClean="0"/>
                      <a:t>3.79%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431432617685379"/>
                  <c:y val="-0.010880038991362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социјална помоћ
</a:t>
                    </a:r>
                    <a:r>
                      <a:rPr lang="sr-Cyrl-RS" dirty="0" smtClean="0"/>
                      <a:t>4.26%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73959938366718"/>
                  <c:y val="-0.128627450980392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остали расходи
</a:t>
                    </a:r>
                    <a:r>
                      <a:rPr lang="sr-Cyrl-RS" dirty="0" smtClean="0"/>
                      <a:t>9.97%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061633281972265"/>
                  <c:y val="-0.128627450980392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капитални издаци
</a:t>
                    </a:r>
                    <a:r>
                      <a:rPr lang="sr-Cyrl-RS" dirty="0" smtClean="0"/>
                      <a:t>31.15%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760143810991269"/>
                  <c:y val="-0.109803921568627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pPr>
                      <a:defRPr lang="en-US"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средства резерве 
</a:t>
                    </a:r>
                    <a:r>
                      <a:rPr lang="sr-Cyrl-RS" dirty="0" smtClean="0"/>
                      <a:t>0.72%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/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 smtClean="0"/>
            <a:t>Скупштина општине</a:t>
          </a:r>
          <a:endParaRPr lang="sr-Cyrl-RS" sz="1600" dirty="0"/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 smtClean="0"/>
            <a:t>Општински правобранилац</a:t>
          </a:r>
        </a:p>
        <a:p>
          <a:r>
            <a:rPr lang="sr-Cyrl-RS" sz="1600" dirty="0" smtClean="0"/>
            <a:t>Општинска управа</a:t>
          </a:r>
          <a:endParaRPr lang="en-US" sz="1600" dirty="0"/>
        </a:p>
      </dgm:t>
    </dgm:pt>
    <dgm:pt modelId="{5EF0D46A-B998-45D9-BE84-B88288A3455A}" cxnId="{8132406A-FEC2-47D3-92A5-198F9BF4DB6B}" type="parTrans">
      <dgm:prSet/>
      <dgm:spPr/>
      <dgm:t>
        <a:bodyPr/>
        <a:lstStyle/>
        <a:p>
          <a:endParaRPr lang="en-US"/>
        </a:p>
      </dgm:t>
    </dgm:pt>
    <dgm:pt modelId="{D3D7414D-A0EC-4776-9C1B-2828FCAA13DF}" cxnId="{8132406A-FEC2-47D3-92A5-198F9BF4DB6B}" type="sibTrans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 smtClean="0">
              <a:solidFill>
                <a:schemeClr val="accent1">
                  <a:lumMod val="75000"/>
                </a:schemeClr>
              </a:solidFill>
            </a:rPr>
            <a:t>Културне </a:t>
          </a:r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cxnId="{D9932761-9BDF-4FD0-8911-4ABD16EE8703}" type="parTrans">
      <dgm:prSet/>
      <dgm:spPr/>
      <dgm:t>
        <a:bodyPr/>
        <a:lstStyle/>
        <a:p>
          <a:endParaRPr lang="en-US"/>
        </a:p>
      </dgm:t>
    </dgm:pt>
    <dgm:pt modelId="{FDA33D62-3016-4584-BF43-2DBBB14A066A}" cxnId="{D9932761-9BDF-4FD0-8911-4ABD16EE8703}" type="sibTrans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 smtClean="0"/>
            <a:t>Средња </a:t>
          </a:r>
          <a:r>
            <a:rPr lang="sr-Cyrl-RS" sz="1200" dirty="0"/>
            <a:t>школе</a:t>
          </a:r>
        </a:p>
        <a:p>
          <a:r>
            <a:rPr lang="sr-Cyrl-RS" sz="1200" dirty="0"/>
            <a:t>Дом </a:t>
          </a:r>
          <a:r>
            <a:rPr lang="sr-Cyrl-RS" sz="1200" dirty="0" smtClean="0"/>
            <a:t>здравља</a:t>
          </a:r>
          <a:endParaRPr lang="en-US" sz="1200" dirty="0" smtClean="0"/>
        </a:p>
        <a:p>
          <a:r>
            <a:rPr lang="sr-Cyrl-RS" sz="1200" dirty="0" smtClean="0"/>
            <a:t>Центар за социјални рад</a:t>
          </a:r>
          <a:endParaRPr lang="en-US" sz="1200" dirty="0"/>
        </a:p>
      </dgm:t>
    </dgm:pt>
    <dgm:pt modelId="{A38DE29F-85F5-4579-AADA-99391004BA45}" cxnId="{37DBBC31-0F9C-4EEF-B983-1B1BD8728434}" type="parTrans">
      <dgm:prSet/>
      <dgm:spPr/>
      <dgm:t>
        <a:bodyPr/>
        <a:lstStyle/>
        <a:p>
          <a:endParaRPr lang="en-US"/>
        </a:p>
      </dgm:t>
    </dgm:pt>
    <dgm:pt modelId="{26D4FA14-60D5-40E5-B665-764CA26A018F}" cxnId="{37DBBC31-0F9C-4EEF-B983-1B1BD8728434}" type="sibTrans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cxnId="{487FD65B-B6F4-4CE6-AC18-CBA1C7BC6CD8}" type="parTrans">
      <dgm:prSet/>
      <dgm:spPr/>
      <dgm:t>
        <a:bodyPr/>
        <a:lstStyle/>
        <a:p>
          <a:endParaRPr lang="en-US"/>
        </a:p>
      </dgm:t>
    </dgm:pt>
    <dgm:pt modelId="{EBD18A8D-98B2-4C8A-B1B4-4169A0689B2C}" cxnId="{487FD65B-B6F4-4CE6-AC18-CBA1C7BC6CD8}" type="sibTrans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cxnId="{AF284A92-A842-400F-96D2-9B85FD48F842}" type="parTrans">
      <dgm:prSet/>
      <dgm:spPr/>
      <dgm:t>
        <a:bodyPr/>
        <a:lstStyle/>
        <a:p>
          <a:endParaRPr lang="en-US"/>
        </a:p>
      </dgm:t>
    </dgm:pt>
    <dgm:pt modelId="{CF55BBF8-6284-4BA7-9983-520960D17E18}" cxnId="{AF284A92-A842-400F-96D2-9B85FD48F842}" type="sibTrans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cxnId="{AF9C8EEE-81F3-442F-9504-7988DBF2C7F9}" type="parTrans">
      <dgm:prSet/>
      <dgm:spPr/>
      <dgm:t>
        <a:bodyPr/>
        <a:lstStyle/>
        <a:p>
          <a:endParaRPr lang="en-US"/>
        </a:p>
      </dgm:t>
    </dgm:pt>
    <dgm:pt modelId="{B1936762-DD2F-4289-8425-BB02188F1FAF}" cxnId="{AF9C8EEE-81F3-442F-9504-7988DBF2C7F9}" type="sibTrans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r-Latn-R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sr-Latn-R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11251" custScaleY="107242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cxnId="{CF53189B-03B9-480C-9F3B-492BF30A5ABC}" type="parTrans">
      <dgm:prSet/>
      <dgm:spPr/>
      <dgm:t>
        <a:bodyPr/>
        <a:lstStyle/>
        <a:p>
          <a:endParaRPr lang="en-US"/>
        </a:p>
      </dgm:t>
    </dgm:pt>
    <dgm:pt modelId="{B5AC9C0B-1D20-4957-A866-89ED18231A73}" cxnId="{CF53189B-03B9-480C-9F3B-492BF30A5ABC}" type="sibTrans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phldr="0" custT="1"/>
      <dgm:spPr/>
      <dgm:t>
        <a:bodyPr vert="horz" wrap="square" anchor="t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Закони и прописи:</a:t>
          </a:r>
          <a:r>
            <a:rPr lang="sr-Cyrl-RS" sz="1400" dirty="0"/>
            <a:t/>
          </a:r>
          <a:endParaRPr lang="sr-Cyrl-RS" sz="1400" dirty="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Закон о финансирању локалне самоуправе,</a:t>
          </a:r>
          <a:r>
            <a:rPr lang="sr-Latn-RS" sz="1400" dirty="0"/>
            <a:t/>
          </a:r>
          <a:endParaRPr lang="sr-Latn-RS" sz="1400" dirty="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Закон о буџетском систему,</a:t>
          </a:r>
          <a:r>
            <a:rPr lang="sr-Latn-RS" sz="1400" dirty="0"/>
            <a:t/>
          </a:r>
          <a:endParaRPr lang="sr-Latn-RS" sz="1400" dirty="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Закон о локалној самоуправи, </a:t>
          </a:r>
          <a:r>
            <a:rPr lang="sr-Latn-RS" sz="1400" dirty="0"/>
            <a:t/>
          </a:r>
          <a:endParaRPr lang="sr-Latn-RS" sz="1400" dirty="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2024. </a:t>
          </a:r>
          <a:r>
            <a:rPr lang="sr-Cyrl-RS" sz="1400" dirty="0"/>
            <a:t>годину и др.</a:t>
          </a:r>
          <a:r>
            <a:rPr lang="sr-Cyrl-RS" sz="1400" dirty="0"/>
            <a:t/>
          </a:r>
          <a:endParaRPr lang="sr-Cyrl-RS" sz="1400" dirty="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r>
            <a:rPr lang="sr-Cyrl-RS" sz="1400" dirty="0"/>
            <a:t/>
          </a:r>
          <a:endParaRPr lang="sr-Cyrl-RS" sz="1400" dirty="0"/>
        </a:p>
      </dgm:t>
    </dgm:pt>
    <dgm:pt modelId="{F2167233-387A-4C2A-92FA-201B800AF2E5}" cxnId="{0AB02483-E4D3-420D-A162-9A04961AD080}" type="parTrans">
      <dgm:prSet/>
      <dgm:spPr/>
      <dgm:t>
        <a:bodyPr/>
        <a:lstStyle/>
        <a:p>
          <a:endParaRPr lang="en-US"/>
        </a:p>
      </dgm:t>
    </dgm:pt>
    <dgm:pt modelId="{C4F81D71-55D6-477B-91FF-B7E8CDA27FA4}" cxnId="{0AB02483-E4D3-420D-A162-9A04961AD080}" type="sibTrans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cxnId="{80C29D85-EEF6-4CDD-B560-22A3DF252388}" type="parTrans">
      <dgm:prSet/>
      <dgm:spPr/>
      <dgm:t>
        <a:bodyPr/>
        <a:lstStyle/>
        <a:p>
          <a:endParaRPr lang="en-US"/>
        </a:p>
      </dgm:t>
    </dgm:pt>
    <dgm:pt modelId="{518CC24E-4035-4B8A-A82C-EA8D78A041FF}" cxnId="{80C29D85-EEF6-4CDD-B560-22A3DF252388}" type="sibTrans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cxnId="{E7BA0A68-6244-439A-98AD-6AD7291195CA}" type="parTrans">
      <dgm:prSet/>
      <dgm:spPr/>
      <dgm:t>
        <a:bodyPr/>
        <a:lstStyle/>
        <a:p>
          <a:endParaRPr lang="en-US"/>
        </a:p>
      </dgm:t>
    </dgm:pt>
    <dgm:pt modelId="{DF00040C-AB67-4D43-B520-7E02E511DCB9}" cxnId="{E7BA0A68-6244-439A-98AD-6AD7291195CA}" type="sibTrans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cxnId="{BEA13542-8969-409E-8D0A-6088868169AE}" type="parTrans">
      <dgm:prSet/>
      <dgm:spPr/>
      <dgm:t>
        <a:bodyPr/>
        <a:lstStyle/>
        <a:p>
          <a:endParaRPr lang="en-US"/>
        </a:p>
      </dgm:t>
    </dgm:pt>
    <dgm:pt modelId="{D22C3584-0D16-4A12-B343-F9C335256014}" cxnId="{BEA13542-8969-409E-8D0A-6088868169AE}" type="sibTrans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cxnId="{5003625D-D3B3-48D2-9DFF-F28B8D636D4E}" type="parTrans">
      <dgm:prSet/>
      <dgm:spPr/>
      <dgm:t>
        <a:bodyPr/>
        <a:lstStyle/>
        <a:p>
          <a:endParaRPr lang="en-US"/>
        </a:p>
      </dgm:t>
    </dgm:pt>
    <dgm:pt modelId="{F823D820-3815-46B0-8D53-E3C09C351FFB}" cxnId="{5003625D-D3B3-48D2-9DFF-F28B8D636D4E}" type="sibTrans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sr-Latn-RS"/>
        </a:p>
      </dgm:t>
    </dgm:pt>
    <dgm:pt modelId="{61AA8207-A6A4-4905-9FD1-93C90724B340}" type="pres">
      <dgm:prSet presAssocID="{F2167233-387A-4C2A-92FA-201B800AF2E5}" presName="connTx" presStyleCnt="0"/>
      <dgm:spPr/>
      <dgm:t>
        <a:bodyPr/>
        <a:lstStyle/>
        <a:p>
          <a:endParaRPr lang="sr-Latn-R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sr-Latn-RS"/>
        </a:p>
      </dgm:t>
    </dgm:pt>
    <dgm:pt modelId="{D23E054D-0742-441B-9D09-9EB576968A6E}" type="pres">
      <dgm:prSet presAssocID="{346E9DC4-0947-473F-AED9-9AECED92978F}" presName="connTx" presStyleCnt="0"/>
      <dgm:spPr/>
      <dgm:t>
        <a:bodyPr/>
        <a:lstStyle/>
        <a:p>
          <a:endParaRPr lang="sr-Latn-R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sr-Latn-RS"/>
        </a:p>
      </dgm:t>
    </dgm:pt>
    <dgm:pt modelId="{92BF821D-14E3-40BB-B3C5-212A94A9CA22}" type="pres">
      <dgm:prSet presAssocID="{9324F21A-CF22-404B-991C-F0FAD04F1E1A}" presName="connTx" presStyleCnt="0"/>
      <dgm:spPr/>
      <dgm:t>
        <a:bodyPr/>
        <a:lstStyle/>
        <a:p>
          <a:endParaRPr lang="sr-Latn-R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sr-Latn-RS"/>
        </a:p>
      </dgm:t>
    </dgm:pt>
    <dgm:pt modelId="{7E8E6685-0078-4B86-BC52-3A0FBAF76686}" type="pres">
      <dgm:prSet presAssocID="{F68F9F1A-A0AC-4627-BB76-A21CB9C16ACA}" presName="connTx" presStyleCnt="0"/>
      <dgm:spPr/>
      <dgm:t>
        <a:bodyPr/>
        <a:lstStyle/>
        <a:p>
          <a:endParaRPr lang="sr-Latn-R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sr-Latn-RS"/>
        </a:p>
      </dgm:t>
    </dgm:pt>
    <dgm:pt modelId="{EE9BE54A-48D2-43A6-AD4C-394C0EDDA292}" type="pres">
      <dgm:prSet presAssocID="{B764CED6-B38C-4590-855F-1F4460EB1A27}" presName="connTx" presStyleCnt="0"/>
      <dgm:spPr/>
      <dgm:t>
        <a:bodyPr/>
        <a:lstStyle/>
        <a:p>
          <a:endParaRPr lang="sr-Latn-R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CF53189B-03B9-480C-9F3B-492BF30A5ABC}" srcId="{0E2CB039-CC31-48A4-8156-6B36281AE8EC}" destId="{00360BBF-6709-42DA-A6DE-B8193ABE792F}" srcOrd="0" destOrd="0" parTransId="{F529A454-219A-454C-B138-14C3B361B39F}" sibTransId="{B5AC9C0B-1D20-4957-A866-89ED18231A73}"/>
    <dgm:cxn modelId="{0AB02483-E4D3-420D-A162-9A04961AD080}" srcId="{00360BBF-6709-42DA-A6DE-B8193ABE792F}" destId="{0150A799-C83B-499D-BB9F-10C758CEFD9B}" srcOrd="0" destOrd="0" parTransId="{F2167233-387A-4C2A-92FA-201B800AF2E5}" sibTransId="{C4F81D71-55D6-477B-91FF-B7E8CDA27FA4}"/>
    <dgm:cxn modelId="{80C29D85-EEF6-4CDD-B560-22A3DF252388}" srcId="{00360BBF-6709-42DA-A6DE-B8193ABE792F}" destId="{DA59984A-EA45-43D5-8622-7135015E39DC}" srcOrd="1" destOrd="0" parTransId="{346E9DC4-0947-473F-AED9-9AECED92978F}" sibTransId="{518CC24E-4035-4B8A-A82C-EA8D78A041FF}"/>
    <dgm:cxn modelId="{E7BA0A68-6244-439A-98AD-6AD7291195CA}" srcId="{00360BBF-6709-42DA-A6DE-B8193ABE792F}" destId="{12F72430-90C8-46E7-9363-A8933111BAFD}" srcOrd="2" destOrd="0" parTransId="{9324F21A-CF22-404B-991C-F0FAD04F1E1A}" sibTransId="{DF00040C-AB67-4D43-B520-7E02E511DCB9}"/>
    <dgm:cxn modelId="{BEA13542-8969-409E-8D0A-6088868169AE}" srcId="{00360BBF-6709-42DA-A6DE-B8193ABE792F}" destId="{CACC7C31-0A19-4B77-8109-9AAB9EC25D20}" srcOrd="3" destOrd="0" parTransId="{F68F9F1A-A0AC-4627-BB76-A21CB9C16ACA}" sibTransId="{D22C3584-0D16-4A12-B343-F9C335256014}"/>
    <dgm:cxn modelId="{5003625D-D3B3-48D2-9DFF-F28B8D636D4E}" srcId="{00360BBF-6709-42DA-A6DE-B8193ABE792F}" destId="{24C9F698-7D4E-4709-8117-FB7CF1BB6ECA}" srcOrd="4" destOrd="0" parTransId="{B764CED6-B38C-4590-855F-1F4460EB1A27}" sibTransId="{F823D820-3815-46B0-8D53-E3C09C351FFB}"/>
    <dgm:cxn modelId="{6D0DB9EA-21F0-4CB6-B87E-6F320B6A64F7}" type="presOf" srcId="{0E2CB039-CC31-48A4-8156-6B36281AE8EC}" destId="{25DAE38A-FD8C-46C3-B34D-A50FB369E7DF}" srcOrd="0" destOrd="0" presId="urn:microsoft.com/office/officeart/2008/layout/HorizontalMultiLevelHierarchy"/>
    <dgm:cxn modelId="{2EDB0003-C7B7-4080-84DB-17F0B3D1BBF1}" type="presParOf" srcId="{25DAE38A-FD8C-46C3-B34D-A50FB369E7DF}" destId="{CB26C9DD-3124-450D-81B6-4B010B30C520}" srcOrd="0" destOrd="0" presId="urn:microsoft.com/office/officeart/2008/layout/HorizontalMultiLevelHierarchy"/>
    <dgm:cxn modelId="{07561892-B47C-4985-88F4-BD53B7154A40}" type="presParOf" srcId="{CB26C9DD-3124-450D-81B6-4B010B30C520}" destId="{D1C52863-34A6-4E04-9740-6E0567681A8F}" srcOrd="0" destOrd="0" presId="urn:microsoft.com/office/officeart/2008/layout/HorizontalMultiLevelHierarchy"/>
    <dgm:cxn modelId="{14776B1E-A759-4C5E-B334-7E18673B458A}" type="presOf" srcId="{00360BBF-6709-42DA-A6DE-B8193ABE792F}" destId="{D1C52863-34A6-4E04-9740-6E0567681A8F}" srcOrd="0" destOrd="0" presId="urn:microsoft.com/office/officeart/2008/layout/HorizontalMultiLevelHierarchy"/>
    <dgm:cxn modelId="{9D9A6879-147B-4430-87F4-BC8A874017BB}" type="presParOf" srcId="{CB26C9DD-3124-450D-81B6-4B010B30C520}" destId="{CFBE3A7D-7CD3-413D-AA64-9100FA79E8D0}" srcOrd="1" destOrd="0" presId="urn:microsoft.com/office/officeart/2008/layout/HorizontalMultiLevelHierarchy"/>
    <dgm:cxn modelId="{4C0149FC-9391-40BA-97DD-9B7423D0F020}" type="presParOf" srcId="{CFBE3A7D-7CD3-413D-AA64-9100FA79E8D0}" destId="{25CF5DCC-0AE9-4D09-ABC1-8BE4D97FDFCB}" srcOrd="0" destOrd="1" presId="urn:microsoft.com/office/officeart/2008/layout/HorizontalMultiLevelHierarchy"/>
    <dgm:cxn modelId="{870CEA73-87FC-4DC9-B5AA-57FBBEAC02D5}" type="presOf" srcId="{F2167233-387A-4C2A-92FA-201B800AF2E5}" destId="{25CF5DCC-0AE9-4D09-ABC1-8BE4D97FDFCB}" srcOrd="0" destOrd="0" presId="urn:microsoft.com/office/officeart/2008/layout/HorizontalMultiLevelHierarchy"/>
    <dgm:cxn modelId="{6248B56B-26CF-46DD-9445-3E79D2A3DF1A}" type="presParOf" srcId="{25CF5DCC-0AE9-4D09-ABC1-8BE4D97FDFCB}" destId="{61AA8207-A6A4-4905-9FD1-93C90724B340}" srcOrd="0" destOrd="0" presId="urn:microsoft.com/office/officeart/2008/layout/HorizontalMultiLevelHierarchy"/>
    <dgm:cxn modelId="{B2E588AE-0087-4EEC-AE3C-8AC103C9F98D}" type="presOf" srcId="{F2167233-387A-4C2A-92FA-201B800AF2E5}" destId="{61AA8207-A6A4-4905-9FD1-93C90724B340}" srcOrd="1" destOrd="0" presId="urn:microsoft.com/office/officeart/2008/layout/HorizontalMultiLevelHierarchy"/>
    <dgm:cxn modelId="{6FC17F3A-9BB0-41E8-B495-89DCA625DB03}" type="presParOf" srcId="{CFBE3A7D-7CD3-413D-AA64-9100FA79E8D0}" destId="{E4E2AF43-D45C-43E2-8E5A-8B4F8328AA50}" srcOrd="1" destOrd="1" presId="urn:microsoft.com/office/officeart/2008/layout/HorizontalMultiLevelHierarchy"/>
    <dgm:cxn modelId="{644EF1C3-1797-4634-BA0C-C25B85D6D1C6}" type="presParOf" srcId="{E4E2AF43-D45C-43E2-8E5A-8B4F8328AA50}" destId="{AD67EDBF-32B4-495C-A262-4812FBE80932}" srcOrd="0" destOrd="1" presId="urn:microsoft.com/office/officeart/2008/layout/HorizontalMultiLevelHierarchy"/>
    <dgm:cxn modelId="{DC7D32C3-06FB-44A6-9ED1-804DD8D43B2C}" type="presOf" srcId="{0150A799-C83B-499D-BB9F-10C758CEFD9B}" destId="{AD67EDBF-32B4-495C-A262-4812FBE80932}" srcOrd="0" destOrd="0" presId="urn:microsoft.com/office/officeart/2008/layout/HorizontalMultiLevelHierarchy"/>
    <dgm:cxn modelId="{B3EA9D09-EDF6-478C-9D29-91BE6565A1A7}" type="presParOf" srcId="{E4E2AF43-D45C-43E2-8E5A-8B4F8328AA50}" destId="{BD88E36A-E711-4840-AED6-01651340FCD0}" srcOrd="1" destOrd="1" presId="urn:microsoft.com/office/officeart/2008/layout/HorizontalMultiLevelHierarchy"/>
    <dgm:cxn modelId="{718C4A3D-25FA-41F9-837A-0F02152795F6}" type="presParOf" srcId="{CFBE3A7D-7CD3-413D-AA64-9100FA79E8D0}" destId="{F1903401-CDA9-4777-A04C-F19A89F110A0}" srcOrd="2" destOrd="1" presId="urn:microsoft.com/office/officeart/2008/layout/HorizontalMultiLevelHierarchy"/>
    <dgm:cxn modelId="{F4E8078D-33EB-4928-BE3F-33C7C5222B79}" type="presOf" srcId="{346E9DC4-0947-473F-AED9-9AECED92978F}" destId="{F1903401-CDA9-4777-A04C-F19A89F110A0}" srcOrd="0" destOrd="0" presId="urn:microsoft.com/office/officeart/2008/layout/HorizontalMultiLevelHierarchy"/>
    <dgm:cxn modelId="{71B3879F-8E30-44DB-B5B9-5E89D541B036}" type="presParOf" srcId="{F1903401-CDA9-4777-A04C-F19A89F110A0}" destId="{D23E054D-0742-441B-9D09-9EB576968A6E}" srcOrd="0" destOrd="2" presId="urn:microsoft.com/office/officeart/2008/layout/HorizontalMultiLevelHierarchy"/>
    <dgm:cxn modelId="{AAF51BB9-B194-4E2C-B023-30B396EE92E8}" type="presOf" srcId="{346E9DC4-0947-473F-AED9-9AECED92978F}" destId="{D23E054D-0742-441B-9D09-9EB576968A6E}" srcOrd="1" destOrd="0" presId="urn:microsoft.com/office/officeart/2008/layout/HorizontalMultiLevelHierarchy"/>
    <dgm:cxn modelId="{AC3955A1-6F4F-4EAC-8BCA-7350CBFCC42E}" type="presParOf" srcId="{CFBE3A7D-7CD3-413D-AA64-9100FA79E8D0}" destId="{145ADC9F-A830-493F-9981-28A949B5D57E}" srcOrd="3" destOrd="1" presId="urn:microsoft.com/office/officeart/2008/layout/HorizontalMultiLevelHierarchy"/>
    <dgm:cxn modelId="{98F009EA-41BB-47A3-9E4D-836B2298FBBB}" type="presParOf" srcId="{145ADC9F-A830-493F-9981-28A949B5D57E}" destId="{A288E7CD-845A-4B30-8D9E-0FCFF4059FF8}" srcOrd="0" destOrd="3" presId="urn:microsoft.com/office/officeart/2008/layout/HorizontalMultiLevelHierarchy"/>
    <dgm:cxn modelId="{0D1F5E6D-88E2-4E92-B73E-2C5A33E881A0}" type="presOf" srcId="{DA59984A-EA45-43D5-8622-7135015E39DC}" destId="{A288E7CD-845A-4B30-8D9E-0FCFF4059FF8}" srcOrd="0" destOrd="0" presId="urn:microsoft.com/office/officeart/2008/layout/HorizontalMultiLevelHierarchy"/>
    <dgm:cxn modelId="{416C5C16-E6D3-4F59-B4F5-A3CEBB095FAE}" type="presParOf" srcId="{145ADC9F-A830-493F-9981-28A949B5D57E}" destId="{8AF56EA1-EF0C-41F7-A64B-4E0DC746E609}" srcOrd="1" destOrd="3" presId="urn:microsoft.com/office/officeart/2008/layout/HorizontalMultiLevelHierarchy"/>
    <dgm:cxn modelId="{0D3D0B74-5EE8-4D0C-ACDE-16F05978ED6D}" type="presParOf" srcId="{CFBE3A7D-7CD3-413D-AA64-9100FA79E8D0}" destId="{531482B3-13DA-4E77-8EF9-7A508768A321}" srcOrd="4" destOrd="1" presId="urn:microsoft.com/office/officeart/2008/layout/HorizontalMultiLevelHierarchy"/>
    <dgm:cxn modelId="{1FE897E5-21DF-407B-8D74-E3C9044483FA}" type="presOf" srcId="{9324F21A-CF22-404B-991C-F0FAD04F1E1A}" destId="{531482B3-13DA-4E77-8EF9-7A508768A321}" srcOrd="0" destOrd="0" presId="urn:microsoft.com/office/officeart/2008/layout/HorizontalMultiLevelHierarchy"/>
    <dgm:cxn modelId="{7E50797F-CD22-4896-9649-15120BE9A89D}" type="presParOf" srcId="{531482B3-13DA-4E77-8EF9-7A508768A321}" destId="{92BF821D-14E3-40BB-B3C5-212A94A9CA22}" srcOrd="0" destOrd="4" presId="urn:microsoft.com/office/officeart/2008/layout/HorizontalMultiLevelHierarchy"/>
    <dgm:cxn modelId="{CEF30DD7-378F-4F7D-8177-D14AEC795445}" type="presOf" srcId="{9324F21A-CF22-404B-991C-F0FAD04F1E1A}" destId="{92BF821D-14E3-40BB-B3C5-212A94A9CA22}" srcOrd="1" destOrd="0" presId="urn:microsoft.com/office/officeart/2008/layout/HorizontalMultiLevelHierarchy"/>
    <dgm:cxn modelId="{1C4A2374-1495-4F31-A425-DA7F8A7D590C}" type="presParOf" srcId="{CFBE3A7D-7CD3-413D-AA64-9100FA79E8D0}" destId="{CB322892-7746-46FA-9A5A-A13AAAB16AEB}" srcOrd="5" destOrd="1" presId="urn:microsoft.com/office/officeart/2008/layout/HorizontalMultiLevelHierarchy"/>
    <dgm:cxn modelId="{D1927B22-E8C9-418B-A5F8-79A46628F97E}" type="presParOf" srcId="{CB322892-7746-46FA-9A5A-A13AAAB16AEB}" destId="{573F9BF2-AC82-43FC-A361-118085DB3D65}" srcOrd="0" destOrd="5" presId="urn:microsoft.com/office/officeart/2008/layout/HorizontalMultiLevelHierarchy"/>
    <dgm:cxn modelId="{88D7303B-11EE-482D-BD3E-465B1418C865}" type="presOf" srcId="{12F72430-90C8-46E7-9363-A8933111BAFD}" destId="{573F9BF2-AC82-43FC-A361-118085DB3D65}" srcOrd="0" destOrd="0" presId="urn:microsoft.com/office/officeart/2008/layout/HorizontalMultiLevelHierarchy"/>
    <dgm:cxn modelId="{C3F6ADBE-878F-4042-A53B-362DB1249AA7}" type="presParOf" srcId="{CB322892-7746-46FA-9A5A-A13AAAB16AEB}" destId="{83F1B72F-BD92-4E4B-8B73-2DBC7440818F}" srcOrd="1" destOrd="5" presId="urn:microsoft.com/office/officeart/2008/layout/HorizontalMultiLevelHierarchy"/>
    <dgm:cxn modelId="{770AA1EE-6A1D-4883-B3E1-1E1615E9B519}" type="presParOf" srcId="{CFBE3A7D-7CD3-413D-AA64-9100FA79E8D0}" destId="{EE8B77DA-77C5-46AD-80A2-BD307CFE9F0A}" srcOrd="6" destOrd="1" presId="urn:microsoft.com/office/officeart/2008/layout/HorizontalMultiLevelHierarchy"/>
    <dgm:cxn modelId="{8097586B-CB6E-4456-81DF-3A5E292FCB89}" type="presOf" srcId="{F68F9F1A-A0AC-4627-BB76-A21CB9C16ACA}" destId="{EE8B77DA-77C5-46AD-80A2-BD307CFE9F0A}" srcOrd="0" destOrd="0" presId="urn:microsoft.com/office/officeart/2008/layout/HorizontalMultiLevelHierarchy"/>
    <dgm:cxn modelId="{9A7888F5-848A-4BDA-87DF-A566B4427BE1}" type="presParOf" srcId="{EE8B77DA-77C5-46AD-80A2-BD307CFE9F0A}" destId="{7E8E6685-0078-4B86-BC52-3A0FBAF76686}" srcOrd="0" destOrd="6" presId="urn:microsoft.com/office/officeart/2008/layout/HorizontalMultiLevelHierarchy"/>
    <dgm:cxn modelId="{F5CF31F1-DD82-4562-B3E7-426987D365CE}" type="presOf" srcId="{F68F9F1A-A0AC-4627-BB76-A21CB9C16ACA}" destId="{7E8E6685-0078-4B86-BC52-3A0FBAF76686}" srcOrd="1" destOrd="0" presId="urn:microsoft.com/office/officeart/2008/layout/HorizontalMultiLevelHierarchy"/>
    <dgm:cxn modelId="{B179F9B3-5783-49FE-8F29-EE34BC121C6C}" type="presParOf" srcId="{CFBE3A7D-7CD3-413D-AA64-9100FA79E8D0}" destId="{4C9B0C12-D40F-4085-B321-C72DDFDB9D14}" srcOrd="7" destOrd="1" presId="urn:microsoft.com/office/officeart/2008/layout/HorizontalMultiLevelHierarchy"/>
    <dgm:cxn modelId="{59876B54-E190-4FCE-B77D-64D201F690E8}" type="presParOf" srcId="{4C9B0C12-D40F-4085-B321-C72DDFDB9D14}" destId="{B2DE3A8A-BA09-499F-9C72-0630724E4538}" srcOrd="0" destOrd="7" presId="urn:microsoft.com/office/officeart/2008/layout/HorizontalMultiLevelHierarchy"/>
    <dgm:cxn modelId="{E3C22ACC-3B44-43EF-8E94-44E603171059}" type="presOf" srcId="{CACC7C31-0A19-4B77-8109-9AAB9EC25D20}" destId="{B2DE3A8A-BA09-499F-9C72-0630724E4538}" srcOrd="0" destOrd="0" presId="urn:microsoft.com/office/officeart/2008/layout/HorizontalMultiLevelHierarchy"/>
    <dgm:cxn modelId="{65346E0A-1EB3-473F-8847-0B1172220261}" type="presParOf" srcId="{4C9B0C12-D40F-4085-B321-C72DDFDB9D14}" destId="{225055FE-8B42-4143-ADD3-8E6B554691DD}" srcOrd="1" destOrd="7" presId="urn:microsoft.com/office/officeart/2008/layout/HorizontalMultiLevelHierarchy"/>
    <dgm:cxn modelId="{E5C5B876-DC0A-4326-A50C-10635A191136}" type="presParOf" srcId="{CFBE3A7D-7CD3-413D-AA64-9100FA79E8D0}" destId="{69201674-1235-4FA7-9CBC-B675F6713E38}" srcOrd="8" destOrd="1" presId="urn:microsoft.com/office/officeart/2008/layout/HorizontalMultiLevelHierarchy"/>
    <dgm:cxn modelId="{A893636A-01C7-4F15-92B7-6E0EBAB56C92}" type="presOf" srcId="{B764CED6-B38C-4590-855F-1F4460EB1A27}" destId="{69201674-1235-4FA7-9CBC-B675F6713E38}" srcOrd="0" destOrd="0" presId="urn:microsoft.com/office/officeart/2008/layout/HorizontalMultiLevelHierarchy"/>
    <dgm:cxn modelId="{8FF91E56-F13B-4947-8ED1-D5344BA8B229}" type="presParOf" srcId="{69201674-1235-4FA7-9CBC-B675F6713E38}" destId="{EE9BE54A-48D2-43A6-AD4C-394C0EDDA292}" srcOrd="0" destOrd="8" presId="urn:microsoft.com/office/officeart/2008/layout/HorizontalMultiLevelHierarchy"/>
    <dgm:cxn modelId="{02606767-C781-4EE2-A03E-B4CF2DECD8E6}" type="presOf" srcId="{B764CED6-B38C-4590-855F-1F4460EB1A27}" destId="{EE9BE54A-48D2-43A6-AD4C-394C0EDDA292}" srcOrd="1" destOrd="0" presId="urn:microsoft.com/office/officeart/2008/layout/HorizontalMultiLevelHierarchy"/>
    <dgm:cxn modelId="{1DE03DE6-5307-4053-8643-6BC6B841CFDB}" type="presParOf" srcId="{CFBE3A7D-7CD3-413D-AA64-9100FA79E8D0}" destId="{991F253B-0E4F-40EA-A604-E0113D6B712C}" srcOrd="9" destOrd="1" presId="urn:microsoft.com/office/officeart/2008/layout/HorizontalMultiLevelHierarchy"/>
    <dgm:cxn modelId="{6E45148A-7AB8-4359-A331-8529C772D61E}" type="presParOf" srcId="{991F253B-0E4F-40EA-A604-E0113D6B712C}" destId="{94F14A6F-3CD0-4A17-88D3-6F4D0EB2D4E6}" srcOrd="0" destOrd="9" presId="urn:microsoft.com/office/officeart/2008/layout/HorizontalMultiLevelHierarchy"/>
    <dgm:cxn modelId="{927B083E-E368-4198-95CD-EEBB921837EA}" type="presOf" srcId="{24C9F698-7D4E-4709-8117-FB7CF1BB6ECA}" destId="{94F14A6F-3CD0-4A17-88D3-6F4D0EB2D4E6}" srcOrd="0" destOrd="0" presId="urn:microsoft.com/office/officeart/2008/layout/HorizontalMultiLevelHierarchy"/>
    <dgm:cxn modelId="{C9ACB6B2-5412-4DB7-9F59-1E5825FCB44B}" type="presParOf" srcId="{991F253B-0E4F-40EA-A604-E0113D6B712C}" destId="{29A4DBB5-5792-469E-B23C-2F896481FC4D}" srcOrd="1" destOrd="9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F884CF4-1E4C-423F-AE7B-0BAC3D97360D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Средства из буџета општине </a:t>
          </a:r>
          <a:r>
            <a:rPr lang="sr-Cyrl-RS" dirty="0" smtClean="0"/>
            <a:t>3</a:t>
          </a:r>
          <a:r>
            <a:rPr lang="en-US" dirty="0" smtClean="0"/>
            <a:t>.</a:t>
          </a:r>
          <a:r>
            <a:rPr lang="sr-Cyrl-RS" altLang="en-US" dirty="0" smtClean="0"/>
            <a:t>561</a:t>
          </a:r>
          <a:r>
            <a:rPr lang="sr-Cyrl-RS" dirty="0" smtClean="0"/>
            <a:t>.180.000</a:t>
          </a:r>
          <a:r>
            <a:rPr lang="en-US" dirty="0">
              <a:solidFill>
                <a:srgbClr val="FF0000"/>
              </a:solidFill>
            </a:rPr>
            <a:t/>
          </a:r>
          <a:endParaRPr lang="en-US" dirty="0">
            <a:solidFill>
              <a:srgbClr val="FF0000"/>
            </a:solidFill>
          </a:endParaRPr>
        </a:p>
      </dgm:t>
    </dgm:pt>
    <dgm:pt modelId="{B54F7004-6983-4114-82DE-5ADF4FEF4D02}" cxnId="{3A2EABEF-17DD-4C1F-A3FB-854D08E7AF57}" type="parTrans">
      <dgm:prSet/>
      <dgm:spPr/>
      <dgm:t>
        <a:bodyPr/>
        <a:lstStyle/>
        <a:p>
          <a:endParaRPr lang="en-US"/>
        </a:p>
      </dgm:t>
    </dgm:pt>
    <dgm:pt modelId="{1B723845-E0D1-4671-AE0F-32E0821595D7}" cxnId="{3A2EABEF-17DD-4C1F-A3FB-854D08E7AF57}" type="sibTrans">
      <dgm:prSet/>
      <dgm:spPr/>
      <dgm:t>
        <a:bodyPr/>
        <a:lstStyle/>
        <a:p>
          <a:endParaRPr lang="en-US"/>
        </a:p>
      </dgm:t>
    </dgm:pt>
    <dgm:pt modelId="{258C614E-C25D-47E8-BC69-ECC42BFEC5C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44.500</a:t>
          </a:r>
          <a:r>
            <a:rPr lang="sr-Cyrl-RS" dirty="0" smtClean="0">
              <a:solidFill>
                <a:srgbClr val="FF0000"/>
              </a:solidFill>
            </a:rPr>
            <a:t>.000 </a:t>
          </a:r>
          <a:r>
            <a:rPr lang="en-US" dirty="0">
              <a:solidFill>
                <a:srgbClr val="FF0000"/>
              </a:solidFill>
            </a:rPr>
            <a:t/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cxnId="{F7B8BE46-5272-4E78-8AA0-3EDCCA733B32}" type="parTrans">
      <dgm:prSet/>
      <dgm:spPr/>
      <dgm:t>
        <a:bodyPr/>
        <a:lstStyle/>
        <a:p>
          <a:endParaRPr lang="en-US"/>
        </a:p>
      </dgm:t>
    </dgm:pt>
    <dgm:pt modelId="{44AA7FFE-EC5D-4B4A-A884-0D1E57526835}" cxnId="{F7B8BE46-5272-4E78-8AA0-3EDCCA733B32}" type="sibTrans">
      <dgm:prSet/>
      <dgm:spPr/>
      <dgm:t>
        <a:bodyPr/>
        <a:lstStyle/>
        <a:p>
          <a:endParaRPr lang="en-US"/>
        </a:p>
      </dgm:t>
    </dgm:pt>
    <dgm:pt modelId="{567740A1-931A-404E-B8A7-DCAB60009AEA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sr-Cyrl-RS" sz="1300" dirty="0" smtClean="0">
              <a:solidFill>
                <a:schemeClr val="bg1"/>
              </a:solidFill>
            </a:rPr>
            <a:t>3.931.000.000</a:t>
          </a:r>
          <a:r>
            <a:rPr lang="en-US" sz="1300" dirty="0">
              <a:solidFill>
                <a:srgbClr val="FF0000"/>
              </a:solidFill>
            </a:rPr>
            <a:t/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cxnId="{A866A2A5-3356-486E-BD72-1C00C432CFA8}" type="parTrans">
      <dgm:prSet/>
      <dgm:spPr/>
      <dgm:t>
        <a:bodyPr/>
        <a:lstStyle/>
        <a:p>
          <a:endParaRPr lang="en-US"/>
        </a:p>
      </dgm:t>
    </dgm:pt>
    <dgm:pt modelId="{097825AB-8F2B-4EF3-ABE1-7DCEF8027B99}" cxnId="{A866A2A5-3356-486E-BD72-1C00C432CFA8}" type="sibTrans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 phldr="0" custT="0"/>
      <dgm:spPr>
        <a:solidFill>
          <a:schemeClr val="bg1">
            <a:lumMod val="65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solidFill>
                <a:schemeClr val="bg1"/>
              </a:solidFill>
            </a:rPr>
            <a:t>Средства из осталих </a:t>
          </a:r>
          <a:r>
            <a:rPr lang="sr-Cyrl-RS" dirty="0" smtClean="0">
              <a:solidFill>
                <a:schemeClr val="bg1"/>
              </a:solidFill>
            </a:rPr>
            <a:t>извора 325.320.000 </a:t>
          </a:r>
          <a:r>
            <a:rPr lang="en-US" dirty="0">
              <a:solidFill>
                <a:srgbClr val="FF0000"/>
              </a:solidFill>
            </a:rPr>
            <a:t/>
          </a:r>
          <a:endParaRPr lang="en-US" dirty="0">
            <a:solidFill>
              <a:srgbClr val="FF0000"/>
            </a:solidFill>
          </a:endParaRPr>
        </a:p>
      </dgm:t>
    </dgm:pt>
    <dgm:pt modelId="{16C36D11-8C3A-418B-89AD-79984C43541D}" cxnId="{E0B5A7AD-3999-497C-B5BD-FAA084E16176}" type="parTrans">
      <dgm:prSet/>
      <dgm:spPr/>
      <dgm:t>
        <a:bodyPr/>
        <a:lstStyle/>
        <a:p>
          <a:endParaRPr lang="en-US"/>
        </a:p>
      </dgm:t>
    </dgm:pt>
    <dgm:pt modelId="{E3D49EE4-B8C9-4269-B149-653B95D47416}" cxnId="{E0B5A7AD-3999-497C-B5BD-FAA084E16176}" type="sibTrans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sr-Latn-R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sr-Latn-R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52240" custScaleY="84618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2" presStyleCnt="3" custLinFactX="-66105" custLinFactNeighborX="-100000" custLinFactNeighborY="1705"/>
      <dgm:spPr/>
      <dgm:t>
        <a:bodyPr/>
        <a:lstStyle/>
        <a:p>
          <a:endParaRPr lang="sr-Latn-R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3" presStyleCnt="4" custScaleX="96115" custScaleY="96476" custLinFactX="-199529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3A2EABEF-17DD-4C1F-A3FB-854D08E7AF57}" srcId="{028ECFAC-63B3-40F0-9E03-B31D365E432C}" destId="{1F884CF4-1E4C-423F-AE7B-0BAC3D97360D}" srcOrd="0" destOrd="0" parTransId="{B54F7004-6983-4114-82DE-5ADF4FEF4D02}" sibTransId="{1B723845-E0D1-4671-AE0F-32E0821595D7}"/>
    <dgm:cxn modelId="{F7B8BE46-5272-4E78-8AA0-3EDCCA733B32}" srcId="{028ECFAC-63B3-40F0-9E03-B31D365E432C}" destId="{258C614E-C25D-47E8-BC69-ECC42BFEC5CC}" srcOrd="1" destOrd="0" parTransId="{0EE00226-4F18-428E-857D-BB8AB5FED661}" sibTransId="{44AA7FFE-EC5D-4B4A-A884-0D1E57526835}"/>
    <dgm:cxn modelId="{A866A2A5-3356-486E-BD72-1C00C432CFA8}" srcId="{028ECFAC-63B3-40F0-9E03-B31D365E432C}" destId="{567740A1-931A-404E-B8A7-DCAB60009AEA}" srcOrd="2" destOrd="0" parTransId="{0643A071-2AC8-4124-916D-3A8BE5775A6D}" sibTransId="{097825AB-8F2B-4EF3-ABE1-7DCEF8027B99}"/>
    <dgm:cxn modelId="{E0B5A7AD-3999-497C-B5BD-FAA084E16176}" srcId="{028ECFAC-63B3-40F0-9E03-B31D365E432C}" destId="{1BFF2E57-C3C3-41C5-AD27-AD5B38758512}" srcOrd="3" destOrd="0" parTransId="{16C36D11-8C3A-418B-89AD-79984C43541D}" sibTransId="{E3D49EE4-B8C9-4269-B149-653B95D47416}"/>
    <dgm:cxn modelId="{C71AD409-C7CD-4883-8283-0AB020F998B3}" type="presOf" srcId="{028ECFAC-63B3-40F0-9E03-B31D365E432C}" destId="{688A0EC4-0F6D-4987-959D-CA5F27B3CF24}" srcOrd="0" destOrd="0" presId="urn:microsoft.com/office/officeart/2005/8/layout/equation1"/>
    <dgm:cxn modelId="{E426C673-0AEA-45E0-9C77-75AFA45E1DAB}" type="presParOf" srcId="{688A0EC4-0F6D-4987-959D-CA5F27B3CF24}" destId="{D96E659A-663E-485D-BF89-FD74BE74A5C4}" srcOrd="0" destOrd="0" presId="urn:microsoft.com/office/officeart/2005/8/layout/equation1"/>
    <dgm:cxn modelId="{F570B2ED-A700-48ED-B3EF-9E14FB89DE95}" type="presOf" srcId="{1F884CF4-1E4C-423F-AE7B-0BAC3D97360D}" destId="{D96E659A-663E-485D-BF89-FD74BE74A5C4}" srcOrd="0" destOrd="0" presId="urn:microsoft.com/office/officeart/2005/8/layout/equation1"/>
    <dgm:cxn modelId="{CEDF5CB8-C176-4E4D-9580-D3913B6F45CF}" type="presParOf" srcId="{688A0EC4-0F6D-4987-959D-CA5F27B3CF24}" destId="{BA78071E-3EA3-4945-922C-AE021F34276A}" srcOrd="1" destOrd="0" presId="urn:microsoft.com/office/officeart/2005/8/layout/equation1"/>
    <dgm:cxn modelId="{E5DE0C4E-17DA-401C-AA4F-B4D36E843F8E}" type="presParOf" srcId="{688A0EC4-0F6D-4987-959D-CA5F27B3CF24}" destId="{98F3E7AB-6934-48FA-B82F-FBEAF1B2375D}" srcOrd="2" destOrd="0" presId="urn:microsoft.com/office/officeart/2005/8/layout/equation1"/>
    <dgm:cxn modelId="{39D58136-6A13-4385-90EC-0EFE8F2A6CBB}" type="presOf" srcId="{1B723845-E0D1-4671-AE0F-32E0821595D7}" destId="{98F3E7AB-6934-48FA-B82F-FBEAF1B2375D}" srcOrd="0" destOrd="0" presId="urn:microsoft.com/office/officeart/2005/8/layout/equation1"/>
    <dgm:cxn modelId="{70156142-0790-493F-8B05-8DD6126A10E3}" type="presParOf" srcId="{688A0EC4-0F6D-4987-959D-CA5F27B3CF24}" destId="{F9CA65E4-8785-4412-A513-0A2695416EE5}" srcOrd="3" destOrd="0" presId="urn:microsoft.com/office/officeart/2005/8/layout/equation1"/>
    <dgm:cxn modelId="{4082D83C-8D00-4705-BF98-5927D562BCAD}" type="presParOf" srcId="{688A0EC4-0F6D-4987-959D-CA5F27B3CF24}" destId="{2F60A798-586E-4E47-B649-25F047F36835}" srcOrd="4" destOrd="0" presId="urn:microsoft.com/office/officeart/2005/8/layout/equation1"/>
    <dgm:cxn modelId="{800DA382-008F-48AB-8BD6-EA4EB0D0B8F1}" type="presOf" srcId="{258C614E-C25D-47E8-BC69-ECC42BFEC5CC}" destId="{2F60A798-586E-4E47-B649-25F047F36835}" srcOrd="0" destOrd="0" presId="urn:microsoft.com/office/officeart/2005/8/layout/equation1"/>
    <dgm:cxn modelId="{87FC6C3D-1A2E-45D5-8A3F-7149396FFCFF}" type="presParOf" srcId="{688A0EC4-0F6D-4987-959D-CA5F27B3CF24}" destId="{F90D06A4-272D-4E58-B7CB-EB8C424E859B}" srcOrd="5" destOrd="0" presId="urn:microsoft.com/office/officeart/2005/8/layout/equation1"/>
    <dgm:cxn modelId="{C3B5E452-84F1-445D-BC30-BDDCA3967670}" type="presParOf" srcId="{688A0EC4-0F6D-4987-959D-CA5F27B3CF24}" destId="{41F09F99-3DCC-47E4-9188-F7D103A1F6E3}" srcOrd="6" destOrd="0" presId="urn:microsoft.com/office/officeart/2005/8/layout/equation1"/>
    <dgm:cxn modelId="{006A63AB-BA0A-4A63-9CA0-91974248D5EF}" type="presOf" srcId="{44AA7FFE-EC5D-4B4A-A884-0D1E57526835}" destId="{41F09F99-3DCC-47E4-9188-F7D103A1F6E3}" srcOrd="0" destOrd="0" presId="urn:microsoft.com/office/officeart/2005/8/layout/equation1"/>
    <dgm:cxn modelId="{9CEBC88F-CFAD-42A2-93C1-F9B853DEB5F3}" type="presParOf" srcId="{688A0EC4-0F6D-4987-959D-CA5F27B3CF24}" destId="{F015C141-867A-4124-B290-CA1BB3474B22}" srcOrd="7" destOrd="0" presId="urn:microsoft.com/office/officeart/2005/8/layout/equation1"/>
    <dgm:cxn modelId="{093B6CED-7DFC-4FD2-B2AB-F8CB99D8BD7D}" type="presParOf" srcId="{688A0EC4-0F6D-4987-959D-CA5F27B3CF24}" destId="{6C1FFF0F-B1A4-4C41-B9D3-30452A0DFA4B}" srcOrd="8" destOrd="0" presId="urn:microsoft.com/office/officeart/2005/8/layout/equation1"/>
    <dgm:cxn modelId="{A368D4F5-3FEB-45BB-A573-CD4E3B5C7B40}" type="presOf" srcId="{567740A1-931A-404E-B8A7-DCAB60009AEA}" destId="{6C1FFF0F-B1A4-4C41-B9D3-30452A0DFA4B}" srcOrd="0" destOrd="0" presId="urn:microsoft.com/office/officeart/2005/8/layout/equation1"/>
    <dgm:cxn modelId="{F146D2A6-1B99-4AB0-B164-CCE8726BB5B2}" type="presParOf" srcId="{688A0EC4-0F6D-4987-959D-CA5F27B3CF24}" destId="{50E35084-2DEE-4C9C-8259-DF4374B4BFC7}" srcOrd="9" destOrd="0" presId="urn:microsoft.com/office/officeart/2005/8/layout/equation1"/>
    <dgm:cxn modelId="{B226F2AE-157F-4DDD-83A0-3418FA435045}" type="presParOf" srcId="{688A0EC4-0F6D-4987-959D-CA5F27B3CF24}" destId="{4F4F87F2-8514-4849-B974-53331EFFA6A3}" srcOrd="10" destOrd="0" presId="urn:microsoft.com/office/officeart/2005/8/layout/equation1"/>
    <dgm:cxn modelId="{945EB2FA-D432-4C00-8EA8-C88C587C5124}" type="presOf" srcId="{097825AB-8F2B-4EF3-ABE1-7DCEF8027B99}" destId="{4F4F87F2-8514-4849-B974-53331EFFA6A3}" srcOrd="0" destOrd="0" presId="urn:microsoft.com/office/officeart/2005/8/layout/equation1"/>
    <dgm:cxn modelId="{D83559B3-E21D-4FE6-9393-2B00D89F0FDC}" type="presParOf" srcId="{688A0EC4-0F6D-4987-959D-CA5F27B3CF24}" destId="{DB23206D-9806-4AA8-923C-592167F0D1C1}" srcOrd="11" destOrd="0" presId="urn:microsoft.com/office/officeart/2005/8/layout/equation1"/>
    <dgm:cxn modelId="{E3A3B1A8-F4E0-4B1D-8961-9040A9778F50}" type="presParOf" srcId="{688A0EC4-0F6D-4987-959D-CA5F27B3CF24}" destId="{A6BD896E-4D4C-4AE1-9C22-3ED8631C5A0A}" srcOrd="12" destOrd="0" presId="urn:microsoft.com/office/officeart/2005/8/layout/equation1"/>
    <dgm:cxn modelId="{59DA248B-9A21-4D81-913E-06584DC0F842}" type="presOf" srcId="{1BFF2E57-C3C3-41C5-AD27-AD5B38758512}" destId="{A6BD896E-4D4C-4AE1-9C22-3ED8631C5A0A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cxnId="{DFA45898-8E34-483C-97B6-EC38D2140466}" type="parTrans">
      <dgm:prSet/>
      <dgm:spPr/>
      <dgm:t>
        <a:bodyPr/>
        <a:lstStyle/>
        <a:p>
          <a:endParaRPr lang="en-US"/>
        </a:p>
      </dgm:t>
    </dgm:pt>
    <dgm:pt modelId="{C24B5DA2-B651-485D-A0F4-95731772C9B8}" cxnId="{DFA45898-8E34-483C-97B6-EC38D2140466}" type="sibTrans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cxnId="{B6E9FE2F-54FB-46AA-BA6A-1465C15C85E2}" type="parTrans">
      <dgm:prSet/>
      <dgm:spPr/>
      <dgm:t>
        <a:bodyPr/>
        <a:lstStyle/>
        <a:p>
          <a:endParaRPr lang="en-US"/>
        </a:p>
      </dgm:t>
    </dgm:pt>
    <dgm:pt modelId="{875C4C0C-D761-476B-9D17-EF850CFCBB84}" cxnId="{B6E9FE2F-54FB-46AA-BA6A-1465C15C85E2}" type="sibTrans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cxnId="{9CBF9DF9-AB9B-4A23-9199-3C2DD5A0CE43}" type="parTrans">
      <dgm:prSet/>
      <dgm:spPr/>
      <dgm:t>
        <a:bodyPr/>
        <a:lstStyle/>
        <a:p>
          <a:endParaRPr lang="en-US"/>
        </a:p>
      </dgm:t>
    </dgm:pt>
    <dgm:pt modelId="{E99A6F9C-C544-4400-B178-20BC6CFFFE07}" cxnId="{9CBF9DF9-AB9B-4A23-9199-3C2DD5A0CE43}" type="sibTrans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cxnId="{29D18108-D348-4C83-ABE4-39390C16C5CD}" type="parTrans">
      <dgm:prSet/>
      <dgm:spPr/>
      <dgm:t>
        <a:bodyPr/>
        <a:lstStyle/>
        <a:p>
          <a:endParaRPr lang="en-US"/>
        </a:p>
      </dgm:t>
    </dgm:pt>
    <dgm:pt modelId="{31990FCE-83F5-4BCE-86BA-4F924011EADA}" cxnId="{29D18108-D348-4C83-ABE4-39390C16C5CD}" type="sibTrans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cxnId="{997AF6DE-9802-4842-96EC-E457543D4099}" type="parTrans">
      <dgm:prSet/>
      <dgm:spPr/>
      <dgm:t>
        <a:bodyPr/>
        <a:lstStyle/>
        <a:p>
          <a:endParaRPr lang="en-US"/>
        </a:p>
      </dgm:t>
    </dgm:pt>
    <dgm:pt modelId="{EADBA54B-8207-46FB-8C83-E7274B6ED163}" cxnId="{997AF6DE-9802-4842-96EC-E457543D4099}" type="sibTrans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cxnId="{E528FBD6-03D8-4201-832B-0748BD271A16}" type="parTrans">
      <dgm:prSet/>
      <dgm:spPr/>
      <dgm:t>
        <a:bodyPr/>
        <a:lstStyle/>
        <a:p>
          <a:endParaRPr lang="en-US"/>
        </a:p>
      </dgm:t>
    </dgm:pt>
    <dgm:pt modelId="{36039859-946E-4D2B-BAA0-EE1BB94895EC}" cxnId="{E528FBD6-03D8-4201-832B-0748BD271A16}" type="sibTrans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cxnId="{423F4FFE-A4A5-4DB9-BCD0-81CA33242D4A}" type="parTrans">
      <dgm:prSet/>
      <dgm:spPr/>
      <dgm:t>
        <a:bodyPr/>
        <a:lstStyle/>
        <a:p>
          <a:endParaRPr lang="en-US"/>
        </a:p>
      </dgm:t>
    </dgm:pt>
    <dgm:pt modelId="{25C618B1-3FCB-4E3A-AAEB-763F12B41872}" cxnId="{423F4FFE-A4A5-4DB9-BCD0-81CA33242D4A}" type="sibTrans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cxnId="{86D1D984-3A22-405C-B36D-C2926B8E421B}" type="parTrans">
      <dgm:prSet/>
      <dgm:spPr/>
      <dgm:t>
        <a:bodyPr/>
        <a:lstStyle/>
        <a:p>
          <a:endParaRPr lang="en-US"/>
        </a:p>
      </dgm:t>
    </dgm:pt>
    <dgm:pt modelId="{03DEC489-1FE9-42FB-A7B6-2DC930E80875}" cxnId="{86D1D984-3A22-405C-B36D-C2926B8E421B}" type="sibTrans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cxnId="{C002A477-0333-4E42-A591-A476378A7B14}" type="parTrans">
      <dgm:prSet/>
      <dgm:spPr/>
      <dgm:t>
        <a:bodyPr/>
        <a:lstStyle/>
        <a:p>
          <a:endParaRPr lang="en-US"/>
        </a:p>
      </dgm:t>
    </dgm:pt>
    <dgm:pt modelId="{7F59AFA8-97ED-43F0-BB10-8E36A7F9F28C}" cxnId="{C002A477-0333-4E42-A591-A476378A7B14}" type="sibTrans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cxnId="{48A7DAC8-CBA0-4CCF-8FEB-1A8D1991CE61}" type="parTrans">
      <dgm:prSet/>
      <dgm:spPr/>
      <dgm:t>
        <a:bodyPr/>
        <a:lstStyle/>
        <a:p>
          <a:endParaRPr lang="en-US"/>
        </a:p>
      </dgm:t>
    </dgm:pt>
    <dgm:pt modelId="{5B14C082-1404-4C23-9B64-643BA89D25BF}" cxnId="{48A7DAC8-CBA0-4CCF-8FEB-1A8D1991CE61}" type="sibTrans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cxnId="{9EBB09AF-7741-47ED-B436-933466BD5F46}" type="parTrans">
      <dgm:prSet/>
      <dgm:spPr/>
      <dgm:t>
        <a:bodyPr/>
        <a:lstStyle/>
        <a:p>
          <a:endParaRPr lang="en-US"/>
        </a:p>
      </dgm:t>
    </dgm:pt>
    <dgm:pt modelId="{BCA81F17-B88D-47F3-91A4-C02EC1C807D8}" cxnId="{9EBB09AF-7741-47ED-B436-933466BD5F46}" type="sibTrans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cxnId="{EF67239D-5166-423B-9E5F-06A1352131E4}" type="parTrans">
      <dgm:prSet/>
      <dgm:spPr/>
      <dgm:t>
        <a:bodyPr/>
        <a:lstStyle/>
        <a:p>
          <a:endParaRPr lang="en-US"/>
        </a:p>
      </dgm:t>
    </dgm:pt>
    <dgm:pt modelId="{D9EE63C1-7C79-499A-9EE1-6AFD68E7C84E}" cxnId="{EF67239D-5166-423B-9E5F-06A1352131E4}" type="sibTrans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 phldr="0" custT="0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Укупни буџетски приходи и примања  </a:t>
          </a:r>
          <a:r>
            <a:rPr lang="sr-Cyrl-RS" dirty="0" smtClean="0"/>
            <a:t>3</a:t>
          </a:r>
          <a:r>
            <a:rPr lang="en-US" dirty="0" smtClean="0"/>
            <a:t>.</a:t>
          </a:r>
          <a:r>
            <a:rPr lang="sr-Cyrl-RS" altLang="en-US" dirty="0" smtClean="0"/>
            <a:t>931.0</a:t>
          </a:r>
          <a:r>
            <a:rPr lang="en-US" dirty="0" smtClean="0"/>
            <a:t>00</a:t>
          </a:r>
          <a:r>
            <a:rPr lang="sr-Cyrl-RS" dirty="0" smtClean="0"/>
            <a:t>.000динара</a:t>
          </a:r>
          <a:r>
            <a:rPr lang="en-US" dirty="0"/>
            <a:t/>
          </a:r>
          <a:endParaRPr lang="en-US" dirty="0"/>
        </a:p>
      </dgm:t>
    </dgm:pt>
    <dgm:pt modelId="{C3508CD6-4178-4856-A1A5-59121457A236}" cxnId="{BFBE68E4-EB9D-44E8-A075-A3B9466A0A3F}" type="parTrans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cxnId="{BFBE68E4-EB9D-44E8-A075-A3B9466A0A3F}" type="sibTrans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phldr="0" custT="0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Приходи од  пореза  </a:t>
          </a:r>
          <a:r>
            <a:rPr lang="sr-Cyrl-RS" dirty="0" smtClean="0"/>
            <a:t>1.764.923.000</a:t>
          </a:r>
          <a:r>
            <a:rPr lang="sr-Cyrl-RS" dirty="0" smtClean="0">
              <a:solidFill>
                <a:srgbClr val="FF0000"/>
              </a:solidFill>
            </a:rPr>
            <a:t>    </a:t>
          </a:r>
          <a:r>
            <a:rPr lang="sr-Cyrl-RS" dirty="0" smtClean="0"/>
            <a:t>    </a:t>
          </a:r>
          <a:r>
            <a:rPr lang="sr-Cyrl-RS" dirty="0"/>
            <a:t>динара</a:t>
          </a:r>
          <a:r>
            <a:rPr lang="en-US" dirty="0"/>
            <a:t/>
          </a:r>
          <a:endParaRPr lang="en-US" dirty="0"/>
        </a:p>
      </dgm:t>
    </dgm:pt>
    <dgm:pt modelId="{E71C9696-7619-4519-B8E6-F2196E95C10E}" cxnId="{F6051797-0227-4AC0-A185-EEFCD174AEF9}" type="parTrans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cxnId="{F6051797-0227-4AC0-A185-EEFCD174AEF9}" type="sibTrans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phldr="0" custT="0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 smtClean="0"/>
            <a:t>Трансфери</a:t>
          </a:r>
          <a:r>
            <a:rPr lang="en-US" dirty="0" smtClean="0"/>
            <a:t> </a:t>
          </a:r>
          <a:r>
            <a:rPr lang="sr-Cyrl-RS" dirty="0" smtClean="0"/>
            <a:t>и донације 500.552.191</a:t>
          </a:r>
          <a:r>
            <a:rPr lang="sr-Latn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r>
            <a:rPr lang="en-US" dirty="0"/>
            <a:t/>
          </a:r>
          <a:endParaRPr lang="en-US" dirty="0"/>
        </a:p>
      </dgm:t>
    </dgm:pt>
    <dgm:pt modelId="{3756029C-568E-4504-8660-3DE9F861C604}" cxnId="{1A842D56-CDB5-45D5-931C-D4282BF272A7}" type="parTrans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cxnId="{1A842D56-CDB5-45D5-931C-D4282BF272A7}" type="sibTrans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 phldr="0" custT="0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Други приходи  1</a:t>
          </a:r>
          <a:r>
            <a:rPr lang="sr-Cyrl-RS" dirty="0" smtClean="0"/>
            <a:t>.620.424.809 </a:t>
          </a:r>
          <a:r>
            <a:rPr lang="sr-Cyrl-RS" dirty="0"/>
            <a:t>динара</a:t>
          </a:r>
          <a:r>
            <a:rPr lang="en-US" dirty="0"/>
            <a:t/>
          </a:r>
          <a:endParaRPr lang="en-US" dirty="0"/>
        </a:p>
      </dgm:t>
    </dgm:pt>
    <dgm:pt modelId="{C16FE7E0-0CCD-40DA-AE7B-F518D75734AD}" cxnId="{601F4B01-86E9-4131-90A5-E626638BA2F3}" type="parTrans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cxnId="{601F4B01-86E9-4131-90A5-E626638BA2F3}" type="sibTrans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 phldr="0" custT="0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Примања од продаје нефинансијске имовине  6</a:t>
          </a:r>
          <a:r>
            <a:rPr lang="sr-Cyrl-RS" dirty="0" smtClean="0"/>
            <a:t>00.000 </a:t>
          </a:r>
          <a:r>
            <a:rPr lang="sr-Cyrl-RS" dirty="0"/>
            <a:t>динара</a:t>
          </a:r>
          <a:r>
            <a:rPr lang="en-US" dirty="0"/>
            <a:t/>
          </a:r>
          <a:endParaRPr lang="en-US" dirty="0"/>
        </a:p>
      </dgm:t>
    </dgm:pt>
    <dgm:pt modelId="{4FA9126D-361B-4DA5-854C-1DB4EE314D93}" cxnId="{3DCE7873-0B2F-4B2C-8E84-73E15F36F062}" type="parTrans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cxnId="{3DCE7873-0B2F-4B2C-8E84-73E15F36F062}" type="sibTrans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  </a:t>
          </a:r>
          <a:r>
            <a:rPr lang="sr-Cyrl-RS" dirty="0" smtClean="0"/>
            <a:t>динара</a:t>
          </a:r>
          <a:endParaRPr lang="en-US" dirty="0"/>
        </a:p>
      </dgm:t>
    </dgm:pt>
    <dgm:pt modelId="{43AA7920-B602-4336-8E46-A663A1629DDB}" cxnId="{66E075DB-497E-40DD-94A9-87AA45FB6591}" type="parTrans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cxnId="{66E075DB-497E-40DD-94A9-87AA45FB6591}" type="sibTrans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phldr="0" custT="1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sr-Cyrl-RS" altLang="sr-Latn-RS" sz="1000" dirty="0"/>
            <a:t>44</a:t>
          </a:r>
          <a:r>
            <a:rPr lang="sr-Cyrl-RS" altLang="sr-Latn-RS" sz="1000" dirty="0"/>
            <a:t>.500</a:t>
          </a:r>
          <a:r>
            <a:rPr lang="sr-Cyrl-RS" sz="1000" dirty="0" smtClean="0"/>
            <a:t>.000</a:t>
          </a:r>
          <a:r>
            <a:rPr lang="sr-Latn-RS" sz="1000" dirty="0" smtClean="0"/>
            <a:t> </a:t>
          </a:r>
          <a:r>
            <a:rPr lang="sr-Cyrl-RS" sz="1000" dirty="0"/>
            <a:t>динара</a:t>
          </a:r>
          <a:r>
            <a:rPr lang="en-US" sz="1000" dirty="0"/>
            <a:t/>
          </a:r>
          <a:endParaRPr lang="en-US" sz="1000" dirty="0"/>
        </a:p>
      </dgm:t>
    </dgm:pt>
    <dgm:pt modelId="{A1307EAF-2414-4AFE-BE82-97C79333BAA9}" cxnId="{2873680D-EAEA-4FFC-8406-7EBC0463E3D5}" type="parTrans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cxnId="{2873680D-EAEA-4FFC-8406-7EBC0463E3D5}" type="sibTrans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sr-Latn-R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BFBE68E4-EB9D-44E8-A075-A3B9466A0A3F}" srcId="{691C1FF8-D24B-462D-B13F-4086A7342655}" destId="{43275D6C-D470-4E2E-96F8-239EECE5D634}" srcOrd="0" destOrd="0" parTransId="{C3508CD6-4178-4856-A1A5-59121457A236}" sibTransId="{5344238D-D1B6-460D-9BE4-114CABEA8131}"/>
    <dgm:cxn modelId="{F6051797-0227-4AC0-A185-EEFCD174AEF9}" srcId="{43275D6C-D470-4E2E-96F8-239EECE5D634}" destId="{DB1A1606-130D-4B45-9553-0A0B804495DF}" srcOrd="0" destOrd="0" parTransId="{E71C9696-7619-4519-B8E6-F2196E95C10E}" sibTransId="{411BF947-09C5-4608-92FF-81B3B11A697B}"/>
    <dgm:cxn modelId="{1A842D56-CDB5-45D5-931C-D4282BF272A7}" srcId="{43275D6C-D470-4E2E-96F8-239EECE5D634}" destId="{AEA7499A-114B-4146-9776-CDD8ACEC6B39}" srcOrd="1" destOrd="0" parTransId="{3756029C-568E-4504-8660-3DE9F861C604}" sibTransId="{FB33CDA3-B14A-45E1-8720-9AFFB02CF5C0}"/>
    <dgm:cxn modelId="{601F4B01-86E9-4131-90A5-E626638BA2F3}" srcId="{43275D6C-D470-4E2E-96F8-239EECE5D634}" destId="{BF71EFAE-EC9F-46E9-BD2A-1686637595DA}" srcOrd="2" destOrd="0" parTransId="{C16FE7E0-0CCD-40DA-AE7B-F518D75734AD}" sibTransId="{83F53DA1-8C67-4AF5-A20A-9CEC6105D842}"/>
    <dgm:cxn modelId="{3DCE7873-0B2F-4B2C-8E84-73E15F36F062}" srcId="{43275D6C-D470-4E2E-96F8-239EECE5D634}" destId="{40EF3D92-C4CB-4CBC-8AED-087234C53764}" srcOrd="3" destOrd="0" parTransId="{4FA9126D-361B-4DA5-854C-1DB4EE314D93}" sibTransId="{DCC66F39-0032-4915-A732-5C415659FF68}"/>
    <dgm:cxn modelId="{66E075DB-497E-40DD-94A9-87AA45FB6591}" srcId="{43275D6C-D470-4E2E-96F8-239EECE5D634}" destId="{920F0D4F-6C4C-4BE8-9363-F48FBF034871}" srcOrd="4" destOrd="0" parTransId="{43AA7920-B602-4336-8E46-A663A1629DDB}" sibTransId="{5F9FEDD2-AAF1-4278-94C9-B59264FA9EB9}"/>
    <dgm:cxn modelId="{2873680D-EAEA-4FFC-8406-7EBC0463E3D5}" srcId="{43275D6C-D470-4E2E-96F8-239EECE5D634}" destId="{15426A40-9AD2-4153-8230-E20BC4B11534}" srcOrd="5" destOrd="0" parTransId="{A1307EAF-2414-4AFE-BE82-97C79333BAA9}" sibTransId="{869B992E-498B-4FBD-AA48-03E5171031C9}"/>
    <dgm:cxn modelId="{DAA67A89-AF44-46D9-9B41-8A008524D79C}" type="presOf" srcId="{691C1FF8-D24B-462D-B13F-4086A7342655}" destId="{E6763EE5-8DA4-47FB-A886-915FA197CAD0}" srcOrd="0" destOrd="0" presId="urn:microsoft.com/office/officeart/2005/8/layout/radial3"/>
    <dgm:cxn modelId="{53C94010-FBA4-48C1-8A2B-E2898421DF25}" type="presParOf" srcId="{E6763EE5-8DA4-47FB-A886-915FA197CAD0}" destId="{1FB746E2-D736-4446-8093-C865FE09A112}" srcOrd="0" destOrd="0" presId="urn:microsoft.com/office/officeart/2005/8/layout/radial3"/>
    <dgm:cxn modelId="{BD9E90CF-0EBA-4B25-95BD-59FE24E96E15}" type="presParOf" srcId="{1FB746E2-D736-4446-8093-C865FE09A112}" destId="{AFBC9C78-4E8A-498B-ACC1-DC2EFA6E3D36}" srcOrd="0" destOrd="0" presId="urn:microsoft.com/office/officeart/2005/8/layout/radial3"/>
    <dgm:cxn modelId="{6217298B-B96F-4FAB-AA35-1634E9A25792}" type="presOf" srcId="{43275D6C-D470-4E2E-96F8-239EECE5D634}" destId="{AFBC9C78-4E8A-498B-ACC1-DC2EFA6E3D36}" srcOrd="0" destOrd="0" presId="urn:microsoft.com/office/officeart/2005/8/layout/radial3"/>
    <dgm:cxn modelId="{5BD904B0-40D5-43B2-8539-076F793C095B}" type="presParOf" srcId="{1FB746E2-D736-4446-8093-C865FE09A112}" destId="{63432802-399F-407F-AC10-7219543A0326}" srcOrd="1" destOrd="0" presId="urn:microsoft.com/office/officeart/2005/8/layout/radial3"/>
    <dgm:cxn modelId="{F3FFA4E9-0F05-4377-B778-B213043372FD}" type="presOf" srcId="{DB1A1606-130D-4B45-9553-0A0B804495DF}" destId="{63432802-399F-407F-AC10-7219543A0326}" srcOrd="0" destOrd="0" presId="urn:microsoft.com/office/officeart/2005/8/layout/radial3"/>
    <dgm:cxn modelId="{25E22851-78BB-4D06-AFBF-80E0288472B0}" type="presParOf" srcId="{1FB746E2-D736-4446-8093-C865FE09A112}" destId="{449BFEB2-6844-4A2C-8DC2-780280CBA079}" srcOrd="2" destOrd="0" presId="urn:microsoft.com/office/officeart/2005/8/layout/radial3"/>
    <dgm:cxn modelId="{60056D75-42DA-4F97-A051-C217DC443FFB}" type="presOf" srcId="{AEA7499A-114B-4146-9776-CDD8ACEC6B39}" destId="{449BFEB2-6844-4A2C-8DC2-780280CBA079}" srcOrd="0" destOrd="0" presId="urn:microsoft.com/office/officeart/2005/8/layout/radial3"/>
    <dgm:cxn modelId="{5D23A471-411F-4E50-B9EB-BC7F3C610885}" type="presParOf" srcId="{1FB746E2-D736-4446-8093-C865FE09A112}" destId="{9DDE88A7-5745-4E4F-A7A8-F71A4DA0D5F2}" srcOrd="3" destOrd="0" presId="urn:microsoft.com/office/officeart/2005/8/layout/radial3"/>
    <dgm:cxn modelId="{C30469EE-C4ED-4ED8-AED9-D51474DD96EC}" type="presOf" srcId="{BF71EFAE-EC9F-46E9-BD2A-1686637595DA}" destId="{9DDE88A7-5745-4E4F-A7A8-F71A4DA0D5F2}" srcOrd="0" destOrd="0" presId="urn:microsoft.com/office/officeart/2005/8/layout/radial3"/>
    <dgm:cxn modelId="{5CA144F3-BA90-42FE-BFB7-6CA381147D10}" type="presParOf" srcId="{1FB746E2-D736-4446-8093-C865FE09A112}" destId="{72DE4213-15E1-4436-8045-C055E8A54EDE}" srcOrd="4" destOrd="0" presId="urn:microsoft.com/office/officeart/2005/8/layout/radial3"/>
    <dgm:cxn modelId="{21443498-95A2-413B-8238-88814BD6BECD}" type="presOf" srcId="{40EF3D92-C4CB-4CBC-8AED-087234C53764}" destId="{72DE4213-15E1-4436-8045-C055E8A54EDE}" srcOrd="0" destOrd="0" presId="urn:microsoft.com/office/officeart/2005/8/layout/radial3"/>
    <dgm:cxn modelId="{549F1914-D3C3-4042-B5CE-3D25B440FCC3}" type="presParOf" srcId="{1FB746E2-D736-4446-8093-C865FE09A112}" destId="{91CFC9CD-FF79-40EF-A271-A8DBB0423AC2}" srcOrd="5" destOrd="0" presId="urn:microsoft.com/office/officeart/2005/8/layout/radial3"/>
    <dgm:cxn modelId="{ED791579-D868-43E9-95F2-7061893047C8}" type="presOf" srcId="{920F0D4F-6C4C-4BE8-9363-F48FBF034871}" destId="{91CFC9CD-FF79-40EF-A271-A8DBB0423AC2}" srcOrd="0" destOrd="0" presId="urn:microsoft.com/office/officeart/2005/8/layout/radial3"/>
    <dgm:cxn modelId="{9E29D2B8-AD09-498D-AB56-B509A54781DF}" type="presParOf" srcId="{1FB746E2-D736-4446-8093-C865FE09A112}" destId="{FC69A2CE-A671-47B5-8CD8-544465E52E9C}" srcOrd="6" destOrd="0" presId="urn:microsoft.com/office/officeart/2005/8/layout/radial3"/>
    <dgm:cxn modelId="{6D7D6992-E6B6-44F7-B316-D29752A10DA0}" type="presOf" srcId="{15426A40-9AD2-4153-8230-E20BC4B11534}" destId="{FC69A2CE-A671-47B5-8CD8-544465E52E9C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cxnId="{DFA45898-8E34-483C-97B6-EC38D2140466}" type="parTrans">
      <dgm:prSet/>
      <dgm:spPr/>
      <dgm:t>
        <a:bodyPr/>
        <a:lstStyle/>
        <a:p>
          <a:endParaRPr lang="en-US"/>
        </a:p>
      </dgm:t>
    </dgm:pt>
    <dgm:pt modelId="{C24B5DA2-B651-485D-A0F4-95731772C9B8}" cxnId="{DFA45898-8E34-483C-97B6-EC38D2140466}" type="sibTrans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cxnId="{B6E9FE2F-54FB-46AA-BA6A-1465C15C85E2}" type="parTrans">
      <dgm:prSet/>
      <dgm:spPr/>
      <dgm:t>
        <a:bodyPr/>
        <a:lstStyle/>
        <a:p>
          <a:endParaRPr lang="en-US"/>
        </a:p>
      </dgm:t>
    </dgm:pt>
    <dgm:pt modelId="{875C4C0C-D761-476B-9D17-EF850CFCBB84}" cxnId="{B6E9FE2F-54FB-46AA-BA6A-1465C15C85E2}" type="sibTrans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cxnId="{9CBF9DF9-AB9B-4A23-9199-3C2DD5A0CE43}" type="parTrans">
      <dgm:prSet/>
      <dgm:spPr/>
      <dgm:t>
        <a:bodyPr/>
        <a:lstStyle/>
        <a:p>
          <a:endParaRPr lang="en-US"/>
        </a:p>
      </dgm:t>
    </dgm:pt>
    <dgm:pt modelId="{E99A6F9C-C544-4400-B178-20BC6CFFFE07}" cxnId="{9CBF9DF9-AB9B-4A23-9199-3C2DD5A0CE43}" type="sibTrans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cxnId="{29D18108-D348-4C83-ABE4-39390C16C5CD}" type="parTrans">
      <dgm:prSet/>
      <dgm:spPr/>
      <dgm:t>
        <a:bodyPr/>
        <a:lstStyle/>
        <a:p>
          <a:endParaRPr lang="en-US"/>
        </a:p>
      </dgm:t>
    </dgm:pt>
    <dgm:pt modelId="{31990FCE-83F5-4BCE-86BA-4F924011EADA}" cxnId="{29D18108-D348-4C83-ABE4-39390C16C5CD}" type="sibTrans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cxnId="{997AF6DE-9802-4842-96EC-E457543D4099}" type="parTrans">
      <dgm:prSet/>
      <dgm:spPr/>
      <dgm:t>
        <a:bodyPr/>
        <a:lstStyle/>
        <a:p>
          <a:endParaRPr lang="en-US"/>
        </a:p>
      </dgm:t>
    </dgm:pt>
    <dgm:pt modelId="{EADBA54B-8207-46FB-8C83-E7274B6ED163}" cxnId="{997AF6DE-9802-4842-96EC-E457543D4099}" type="sibTrans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cxnId="{E528FBD6-03D8-4201-832B-0748BD271A16}" type="parTrans">
      <dgm:prSet/>
      <dgm:spPr/>
      <dgm:t>
        <a:bodyPr/>
        <a:lstStyle/>
        <a:p>
          <a:endParaRPr lang="en-US"/>
        </a:p>
      </dgm:t>
    </dgm:pt>
    <dgm:pt modelId="{36039859-946E-4D2B-BAA0-EE1BB94895EC}" cxnId="{E528FBD6-03D8-4201-832B-0748BD271A16}" type="sibTrans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cxnId="{423F4FFE-A4A5-4DB9-BCD0-81CA33242D4A}" type="parTrans">
      <dgm:prSet/>
      <dgm:spPr/>
      <dgm:t>
        <a:bodyPr/>
        <a:lstStyle/>
        <a:p>
          <a:endParaRPr lang="en-US"/>
        </a:p>
      </dgm:t>
    </dgm:pt>
    <dgm:pt modelId="{25C618B1-3FCB-4E3A-AAEB-763F12B41872}" cxnId="{423F4FFE-A4A5-4DB9-BCD0-81CA33242D4A}" type="sibTrans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</a:t>
          </a:r>
          <a:r>
            <a:rPr lang="sr-Cyrl-RS" sz="1400" dirty="0" smtClean="0"/>
            <a:t>казне,накнаду штете</a:t>
          </a:r>
          <a:endParaRPr lang="en-US" sz="1400" dirty="0"/>
        </a:p>
      </dgm:t>
    </dgm:pt>
    <dgm:pt modelId="{7A39DE39-681C-425E-9FED-FBE278CC5B2D}" cxnId="{86D1D984-3A22-405C-B36D-C2926B8E421B}" type="parTrans">
      <dgm:prSet/>
      <dgm:spPr/>
      <dgm:t>
        <a:bodyPr/>
        <a:lstStyle/>
        <a:p>
          <a:endParaRPr lang="en-US"/>
        </a:p>
      </dgm:t>
    </dgm:pt>
    <dgm:pt modelId="{03DEC489-1FE9-42FB-A7B6-2DC930E80875}" cxnId="{86D1D984-3A22-405C-B36D-C2926B8E421B}" type="sibTrans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cxnId="{C002A477-0333-4E42-A591-A476378A7B14}" type="parTrans">
      <dgm:prSet/>
      <dgm:spPr/>
      <dgm:t>
        <a:bodyPr/>
        <a:lstStyle/>
        <a:p>
          <a:endParaRPr lang="en-US"/>
        </a:p>
      </dgm:t>
    </dgm:pt>
    <dgm:pt modelId="{7F59AFA8-97ED-43F0-BB10-8E36A7F9F28C}" cxnId="{C002A477-0333-4E42-A591-A476378A7B14}" type="sibTrans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</a:t>
          </a:r>
          <a:r>
            <a:rPr lang="ru-RU" sz="1400" dirty="0" smtClean="0"/>
            <a:t>јавним предузећима,</a:t>
          </a:r>
          <a:r>
            <a:rPr lang="sr-Cyrl-RS" sz="1400" dirty="0" smtClean="0"/>
            <a:t>ПД „</a:t>
          </a:r>
          <a:r>
            <a:rPr lang="ru-RU" sz="1400" dirty="0" smtClean="0"/>
            <a:t>Еко-аграр», </a:t>
          </a:r>
          <a:r>
            <a:rPr lang="ru-RU" sz="1400" dirty="0"/>
            <a:t>пољопривредним </a:t>
          </a:r>
          <a:r>
            <a:rPr lang="ru-RU" sz="1400" dirty="0" smtClean="0"/>
            <a:t>произвођачима,субвенције за информисање.</a:t>
          </a:r>
          <a:endParaRPr lang="en-US" sz="1400" dirty="0"/>
        </a:p>
      </dgm:t>
    </dgm:pt>
    <dgm:pt modelId="{2E2C89AA-6D36-4A41-9A01-A47B8388C320}" cxnId="{48A7DAC8-CBA0-4CCF-8FEB-1A8D1991CE61}" type="parTrans">
      <dgm:prSet/>
      <dgm:spPr/>
      <dgm:t>
        <a:bodyPr/>
        <a:lstStyle/>
        <a:p>
          <a:endParaRPr lang="en-US"/>
        </a:p>
      </dgm:t>
    </dgm:pt>
    <dgm:pt modelId="{5B14C082-1404-4C23-9B64-643BA89D25BF}" cxnId="{48A7DAC8-CBA0-4CCF-8FEB-1A8D1991CE61}" type="sibTrans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cxnId="{9EBB09AF-7741-47ED-B436-933466BD5F46}" type="parTrans">
      <dgm:prSet/>
      <dgm:spPr/>
      <dgm:t>
        <a:bodyPr/>
        <a:lstStyle/>
        <a:p>
          <a:endParaRPr lang="en-US"/>
        </a:p>
      </dgm:t>
    </dgm:pt>
    <dgm:pt modelId="{BCA81F17-B88D-47F3-91A4-C02EC1C807D8}" cxnId="{9EBB09AF-7741-47ED-B436-933466BD5F46}" type="sibTrans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</a:t>
          </a:r>
          <a:r>
            <a:rPr lang="sr-Cyrl-RS" sz="14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dirty="0"/>
        </a:p>
      </dgm:t>
    </dgm:pt>
    <dgm:pt modelId="{7B8C8DE4-9C8E-4AAA-9ABD-7D21384D12EF}" cxnId="{EF67239D-5166-423B-9E5F-06A1352131E4}" type="parTrans">
      <dgm:prSet/>
      <dgm:spPr/>
      <dgm:t>
        <a:bodyPr/>
        <a:lstStyle/>
        <a:p>
          <a:endParaRPr lang="en-US"/>
        </a:p>
      </dgm:t>
    </dgm:pt>
    <dgm:pt modelId="{D9EE63C1-7C79-499A-9EE1-6AFD68E7C84E}" cxnId="{EF67239D-5166-423B-9E5F-06A1352131E4}" type="sibTrans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cxnId="{FF60118A-5412-436E-B845-69CD79E57C83}" type="parTrans">
      <dgm:prSet/>
      <dgm:spPr/>
      <dgm:t>
        <a:bodyPr/>
        <a:lstStyle/>
        <a:p>
          <a:endParaRPr lang="en-US"/>
        </a:p>
      </dgm:t>
    </dgm:pt>
    <dgm:pt modelId="{5FC22904-D7CC-4648-88EC-995516A10DB1}" cxnId="{FF60118A-5412-436E-B845-69CD79E57C83}" type="sibTrans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cxnId="{C2060C01-AE6C-49A2-9E7C-10136D57EE22}" type="parTrans">
      <dgm:prSet/>
      <dgm:spPr/>
      <dgm:t>
        <a:bodyPr/>
        <a:lstStyle/>
        <a:p>
          <a:endParaRPr lang="en-US"/>
        </a:p>
      </dgm:t>
    </dgm:pt>
    <dgm:pt modelId="{85A9A230-CB7F-4D0E-AEAE-CC533D1E4637}" cxnId="{C2060C01-AE6C-49A2-9E7C-10136D57EE22}" type="sibTrans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cxnId="{0B3FDED6-0041-4BD1-9A6E-DBDB5E3BB9B4}" type="parTrans">
      <dgm:prSet/>
      <dgm:spPr/>
      <dgm:t>
        <a:bodyPr/>
        <a:lstStyle/>
        <a:p>
          <a:endParaRPr lang="en-US"/>
        </a:p>
      </dgm:t>
    </dgm:pt>
    <dgm:pt modelId="{EAAC9105-FD12-40C6-84F5-2CAFAE74C666}" cxnId="{0B3FDED6-0041-4BD1-9A6E-DBDB5E3BB9B4}" type="sibTrans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cxnId="{D51F2C8A-AB76-4B34-9AF8-3FA9A4DB4238}" type="parTrans">
      <dgm:prSet/>
      <dgm:spPr/>
      <dgm:t>
        <a:bodyPr/>
        <a:lstStyle/>
        <a:p>
          <a:endParaRPr lang="en-US"/>
        </a:p>
      </dgm:t>
    </dgm:pt>
    <dgm:pt modelId="{BC9BB851-E04E-4BC3-8DA9-DF824BEE6D0D}" cxnId="{D51F2C8A-AB76-4B34-9AF8-3FA9A4DB4238}" type="sibTrans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648400" cy="4176131"/>
        <a:chOff x="0" y="0"/>
        <a:chExt cx="6648400" cy="4176131"/>
      </a:xfrm>
    </dsp:grpSpPr>
    <dsp:sp modelId="{36B03C56-E57D-489D-BAA9-78BCBCF466C2}">
      <dsp:nvSpPr>
        <dsp:cNvPr id="3" name="Oval 2"/>
        <dsp:cNvSpPr/>
      </dsp:nvSpPr>
      <dsp:spPr bwMode="white">
        <a:xfrm>
          <a:off x="1253888" y="307052"/>
          <a:ext cx="3574845" cy="3574768"/>
        </a:xfrm>
        <a:prstGeom prst="ellipse">
          <a:avLst/>
        </a:prstGeom>
        <a:solidFill>
          <a:srgbClr val="00B05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600" dirty="0" smtClean="0"/>
            <a:t>Скупштина општине</a:t>
          </a:r>
          <a:endParaRPr lang="sr-Cyrl-RS" sz="1600"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600" dirty="0"/>
            <a:t>Председник општине</a:t>
          </a:r>
          <a:endParaRPr lang="sr-Cyrl-RS" sz="1600"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600" dirty="0"/>
            <a:t>Општинско веће</a:t>
          </a:r>
          <a:endParaRPr lang="sr-Cyrl-RS" sz="1600"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600" dirty="0" smtClean="0"/>
            <a:t>Општински правобранилац</a:t>
          </a:r>
          <a:endParaRPr lang="sr-Cyrl-RS" sz="160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600" dirty="0" smtClean="0"/>
            <a:t>Општинска управа</a:t>
          </a:r>
          <a:endParaRPr lang="en-US" sz="1600" dirty="0"/>
        </a:p>
      </dsp:txBody>
      <dsp:txXfrm>
        <a:off x="1253888" y="307052"/>
        <a:ext cx="3574845" cy="3574768"/>
      </dsp:txXfrm>
    </dsp:sp>
    <dsp:sp modelId="{6AE34D3E-FD5D-4402-89AF-BF559D3EC92D}">
      <dsp:nvSpPr>
        <dsp:cNvPr id="4" name="Oval 3"/>
        <dsp:cNvSpPr/>
      </dsp:nvSpPr>
      <dsp:spPr bwMode="white">
        <a:xfrm>
          <a:off x="3293617" y="144183"/>
          <a:ext cx="397574" cy="397568"/>
        </a:xfrm>
        <a:prstGeom prst="ellipse">
          <a:avLst/>
        </a:prstGeom>
        <a:solidFill>
          <a:srgbClr val="FFC0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293617" y="144183"/>
        <a:ext cx="397574" cy="397568"/>
      </dsp:txXfrm>
    </dsp:sp>
    <dsp:sp modelId="{8EA36E17-C808-4A8F-B550-8E3BDDE3A6F4}">
      <dsp:nvSpPr>
        <dsp:cNvPr id="5" name="Oval 4"/>
        <dsp:cNvSpPr/>
      </dsp:nvSpPr>
      <dsp:spPr bwMode="white">
        <a:xfrm>
          <a:off x="2352204" y="3616218"/>
          <a:ext cx="287876" cy="288153"/>
        </a:xfrm>
        <a:prstGeom prst="ellipse">
          <a:avLst/>
        </a:prstGeom>
        <a:solidFill>
          <a:srgbClr val="7030A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352204" y="3616218"/>
        <a:ext cx="287876" cy="288153"/>
      </dsp:txXfrm>
    </dsp:sp>
    <dsp:sp modelId="{004949FA-7FD1-4B77-A362-5945ADA91CA9}">
      <dsp:nvSpPr>
        <dsp:cNvPr id="6" name="Oval 5"/>
        <dsp:cNvSpPr/>
      </dsp:nvSpPr>
      <dsp:spPr bwMode="white">
        <a:xfrm>
          <a:off x="5058768" y="1757840"/>
          <a:ext cx="287876" cy="28815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058768" y="1757840"/>
        <a:ext cx="287876" cy="288153"/>
      </dsp:txXfrm>
    </dsp:sp>
    <dsp:sp modelId="{26FE1052-C82D-4BB2-8303-E4D063782600}">
      <dsp:nvSpPr>
        <dsp:cNvPr id="7" name="Oval 6"/>
        <dsp:cNvSpPr/>
      </dsp:nvSpPr>
      <dsp:spPr bwMode="white">
        <a:xfrm>
          <a:off x="3681219" y="3922746"/>
          <a:ext cx="397574" cy="397568"/>
        </a:xfrm>
        <a:prstGeom prst="ellipse">
          <a:avLst/>
        </a:prstGeom>
        <a:solidFill>
          <a:srgbClr val="FFFF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681219" y="3922746"/>
        <a:ext cx="397574" cy="397568"/>
      </dsp:txXfrm>
    </dsp:sp>
    <dsp:sp modelId="{5B5715D4-85E8-4263-BFCE-8CF5FFF5C6FE}">
      <dsp:nvSpPr>
        <dsp:cNvPr id="8" name="Oval 7"/>
        <dsp:cNvSpPr/>
      </dsp:nvSpPr>
      <dsp:spPr bwMode="white">
        <a:xfrm>
          <a:off x="2433979" y="709213"/>
          <a:ext cx="287876" cy="288153"/>
        </a:xfrm>
        <a:prstGeom prst="ellipse">
          <a:avLst/>
        </a:prstGeom>
        <a:solidFill>
          <a:srgbClr val="FFFF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433979" y="709213"/>
        <a:ext cx="287876" cy="288153"/>
      </dsp:txXfrm>
    </dsp:sp>
    <dsp:sp modelId="{6384018A-26AF-4566-8127-D62355903781}">
      <dsp:nvSpPr>
        <dsp:cNvPr id="9" name="Oval 8"/>
        <dsp:cNvSpPr/>
      </dsp:nvSpPr>
      <dsp:spPr bwMode="white">
        <a:xfrm>
          <a:off x="1526473" y="2357532"/>
          <a:ext cx="287876" cy="28815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526473" y="2357532"/>
        <a:ext cx="287876" cy="288153"/>
      </dsp:txXfrm>
    </dsp:sp>
    <dsp:sp modelId="{3D7780BF-6503-41CB-98CA-855FDE3F921D}">
      <dsp:nvSpPr>
        <dsp:cNvPr id="10" name="Oval 9"/>
        <dsp:cNvSpPr/>
      </dsp:nvSpPr>
      <dsp:spPr bwMode="white">
        <a:xfrm>
          <a:off x="136957" y="952264"/>
          <a:ext cx="1453340" cy="1452876"/>
        </a:xfrm>
        <a:prstGeom prst="ellipse">
          <a:avLst/>
        </a:prstGeom>
        <a:solidFill>
          <a:srgbClr val="FFC0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1910" tIns="41910" rIns="41910" bIns="4191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  <a:endParaRPr lang="sr-Cyrl-RS" sz="1100" dirty="0">
            <a:solidFill>
              <a:schemeClr val="accent1">
                <a:lumMod val="75000"/>
              </a:schemeClr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  <a:endParaRPr lang="sr-Cyrl-RS" sz="1100" dirty="0">
            <a:solidFill>
              <a:schemeClr val="accent1">
                <a:lumMod val="75000"/>
              </a:schemeClr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  <a:endParaRPr lang="sr-Cyrl-RS" sz="1100" dirty="0">
            <a:solidFill>
              <a:schemeClr val="accent1">
                <a:lumMod val="75000"/>
              </a:schemeClr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100" dirty="0" smtClean="0">
              <a:solidFill>
                <a:schemeClr val="accent1">
                  <a:lumMod val="75000"/>
                </a:schemeClr>
              </a:solidFill>
            </a:rPr>
            <a:t>Културне </a:t>
          </a:r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</a:t>
          </a:r>
          <a:endParaRPr lang="sr-Cyrl-RS" sz="1100" dirty="0">
            <a:solidFill>
              <a:schemeClr val="accent1">
                <a:lumMod val="75000"/>
              </a:schemeClr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36957" y="952264"/>
        <a:ext cx="1453340" cy="1452876"/>
      </dsp:txXfrm>
    </dsp:sp>
    <dsp:sp modelId="{D4397D2C-6DDE-4A42-9855-5F94ADD7F1F8}">
      <dsp:nvSpPr>
        <dsp:cNvPr id="11" name="Oval 10"/>
        <dsp:cNvSpPr/>
      </dsp:nvSpPr>
      <dsp:spPr bwMode="white">
        <a:xfrm>
          <a:off x="2891389" y="721742"/>
          <a:ext cx="397574" cy="39756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891389" y="721742"/>
        <a:ext cx="397574" cy="397568"/>
      </dsp:txXfrm>
    </dsp:sp>
    <dsp:sp modelId="{05F66E64-01B7-46B5-8689-BB97E0438E53}">
      <dsp:nvSpPr>
        <dsp:cNvPr id="12" name="Oval 11"/>
        <dsp:cNvSpPr/>
      </dsp:nvSpPr>
      <dsp:spPr bwMode="white">
        <a:xfrm>
          <a:off x="273249" y="2831105"/>
          <a:ext cx="718692" cy="718712"/>
        </a:xfrm>
        <a:prstGeom prst="ellipse">
          <a:avLst/>
        </a:prstGeom>
        <a:solidFill>
          <a:srgbClr val="FF00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73249" y="2831105"/>
        <a:ext cx="718692" cy="718712"/>
      </dsp:txXfrm>
    </dsp:sp>
    <dsp:sp modelId="{EE054ECB-2B3F-4C89-9A19-2C63D69076BA}">
      <dsp:nvSpPr>
        <dsp:cNvPr id="13" name="Oval 12"/>
        <dsp:cNvSpPr/>
      </dsp:nvSpPr>
      <dsp:spPr bwMode="white">
        <a:xfrm>
          <a:off x="5195060" y="268631"/>
          <a:ext cx="1453340" cy="1452876"/>
        </a:xfrm>
        <a:prstGeom prst="ellipse">
          <a:avLst/>
        </a:prstGeom>
        <a:solidFill>
          <a:srgbClr val="00B0F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200" dirty="0"/>
            <a:t>Основне школе </a:t>
          </a:r>
          <a:endParaRPr lang="sr-Cyrl-RS" sz="1200"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200" dirty="0" smtClean="0"/>
            <a:t>Средња </a:t>
          </a:r>
          <a:r>
            <a:rPr lang="sr-Cyrl-RS" sz="1200" dirty="0"/>
            <a:t>школе</a:t>
          </a:r>
          <a:endParaRPr lang="sr-Cyrl-RS" sz="1200" dirty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200" dirty="0"/>
            <a:t>Дом </a:t>
          </a:r>
          <a:r>
            <a:rPr lang="sr-Cyrl-RS" sz="1200" dirty="0" smtClean="0"/>
            <a:t>здравља</a:t>
          </a:r>
          <a:endParaRPr lang="en-US" sz="120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200" dirty="0" smtClean="0"/>
            <a:t>Центар за социјални рад</a:t>
          </a:r>
          <a:endParaRPr lang="en-US" sz="1200" dirty="0"/>
        </a:p>
      </dsp:txBody>
      <dsp:txXfrm>
        <a:off x="5195060" y="268631"/>
        <a:ext cx="1453340" cy="1452876"/>
      </dsp:txXfrm>
    </dsp:sp>
    <dsp:sp modelId="{4ABBCF6F-E7DA-4CE7-A2F5-6DD06BFAA1FA}">
      <dsp:nvSpPr>
        <dsp:cNvPr id="14" name="Oval 13"/>
        <dsp:cNvSpPr/>
      </dsp:nvSpPr>
      <dsp:spPr bwMode="white">
        <a:xfrm>
          <a:off x="4546841" y="1271738"/>
          <a:ext cx="397574" cy="39756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4546841" y="1271738"/>
        <a:ext cx="397574" cy="397568"/>
      </dsp:txXfrm>
    </dsp:sp>
    <dsp:sp modelId="{A4780608-C72B-40F2-A560-A83F55BD6ABF}">
      <dsp:nvSpPr>
        <dsp:cNvPr id="15" name="Oval 14"/>
        <dsp:cNvSpPr/>
      </dsp:nvSpPr>
      <dsp:spPr bwMode="white">
        <a:xfrm>
          <a:off x="0" y="3686377"/>
          <a:ext cx="287876" cy="28815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3686377"/>
        <a:ext cx="287876" cy="288153"/>
      </dsp:txXfrm>
    </dsp:sp>
    <dsp:sp modelId="{94C35534-E508-479C-BE42-766976EE223C}">
      <dsp:nvSpPr>
        <dsp:cNvPr id="16" name="Oval 15"/>
        <dsp:cNvSpPr/>
      </dsp:nvSpPr>
      <dsp:spPr bwMode="white">
        <a:xfrm>
          <a:off x="2870779" y="3276281"/>
          <a:ext cx="287876" cy="288153"/>
        </a:xfrm>
        <a:prstGeom prst="ellipse">
          <a:avLst/>
        </a:prstGeom>
        <a:solidFill>
          <a:srgbClr val="FFFF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870779" y="3276281"/>
        <a:ext cx="287876" cy="288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749480" cy="4526632"/>
        <a:chOff x="0" y="0"/>
        <a:chExt cx="7749480" cy="4526632"/>
      </a:xfrm>
    </dsp:grpSpPr>
    <dsp:sp modelId="{25CF5DCC-0AE9-4D09-ABC1-8BE4D97FDFCB}">
      <dsp:nvSpPr>
        <dsp:cNvPr id="4" name="Freeform 3"/>
        <dsp:cNvSpPr/>
      </dsp:nvSpPr>
      <dsp:spPr bwMode="white">
        <a:xfrm>
          <a:off x="1877883" y="958960"/>
          <a:ext cx="543619" cy="1304356"/>
        </a:xfrm>
        <a:custGeom>
          <a:avLst/>
          <a:gdLst/>
          <a:ahLst/>
          <a:cxnLst/>
          <a:pathLst>
            <a:path w="856" h="2054">
              <a:moveTo>
                <a:pt x="0" y="2054"/>
              </a:moveTo>
              <a:lnTo>
                <a:pt x="428" y="2054"/>
              </a:lnTo>
              <a:lnTo>
                <a:pt x="428" y="0"/>
              </a:lnTo>
              <a:lnTo>
                <a:pt x="856" y="0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1877883" y="958960"/>
        <a:ext cx="543619" cy="1304356"/>
      </dsp:txXfrm>
    </dsp:sp>
    <dsp:sp modelId="{F1903401-CDA9-4777-A04C-F19A89F110A0}">
      <dsp:nvSpPr>
        <dsp:cNvPr id="6" name="Freeform 5"/>
        <dsp:cNvSpPr/>
      </dsp:nvSpPr>
      <dsp:spPr bwMode="white">
        <a:xfrm>
          <a:off x="1877883" y="2263316"/>
          <a:ext cx="519613" cy="135258"/>
        </a:xfrm>
        <a:custGeom>
          <a:avLst/>
          <a:gdLst/>
          <a:ahLst/>
          <a:cxnLst/>
          <a:pathLst>
            <a:path w="818" h="213">
              <a:moveTo>
                <a:pt x="0" y="0"/>
              </a:moveTo>
              <a:lnTo>
                <a:pt x="409" y="0"/>
              </a:lnTo>
              <a:lnTo>
                <a:pt x="409" y="213"/>
              </a:lnTo>
              <a:lnTo>
                <a:pt x="818" y="213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800"/>
          </a:lvl1pPr>
          <a:lvl2pPr marL="57150" indent="-57150" algn="ctr">
            <a:defRPr sz="600"/>
          </a:lvl2pPr>
          <a:lvl3pPr marL="114300" indent="-57150" algn="ctr">
            <a:defRPr sz="600"/>
          </a:lvl3pPr>
          <a:lvl4pPr marL="171450" indent="-57150" algn="ctr">
            <a:defRPr sz="600"/>
          </a:lvl4pPr>
          <a:lvl5pPr marL="228600" indent="-57150" algn="ctr">
            <a:defRPr sz="600"/>
          </a:lvl5pPr>
          <a:lvl6pPr marL="285750" indent="-57150" algn="ctr">
            <a:defRPr sz="600"/>
          </a:lvl6pPr>
          <a:lvl7pPr marL="342900" indent="-57150" algn="ctr">
            <a:defRPr sz="600"/>
          </a:lvl7pPr>
          <a:lvl8pPr marL="400050" indent="-57150" algn="ctr">
            <a:defRPr sz="600"/>
          </a:lvl8pPr>
          <a:lvl9pPr marL="457200" indent="-57150" algn="ctr">
            <a:defRPr sz="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1877883" y="2263316"/>
        <a:ext cx="519613" cy="135258"/>
      </dsp:txXfrm>
    </dsp:sp>
    <dsp:sp modelId="{531482B3-13DA-4E77-8EF9-7A508768A321}">
      <dsp:nvSpPr>
        <dsp:cNvPr id="8" name="Freeform 7"/>
        <dsp:cNvSpPr/>
      </dsp:nvSpPr>
      <dsp:spPr bwMode="white">
        <a:xfrm>
          <a:off x="1877883" y="2263316"/>
          <a:ext cx="519613" cy="901747"/>
        </a:xfrm>
        <a:custGeom>
          <a:avLst/>
          <a:gdLst/>
          <a:ahLst/>
          <a:cxnLst/>
          <a:pathLst>
            <a:path w="818" h="1420">
              <a:moveTo>
                <a:pt x="0" y="0"/>
              </a:moveTo>
              <a:lnTo>
                <a:pt x="409" y="0"/>
              </a:lnTo>
              <a:lnTo>
                <a:pt x="409" y="1420"/>
              </a:lnTo>
              <a:lnTo>
                <a:pt x="818" y="1420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1877883" y="2263316"/>
        <a:ext cx="519613" cy="901747"/>
      </dsp:txXfrm>
    </dsp:sp>
    <dsp:sp modelId="{EE8B77DA-77C5-46AD-80A2-BD307CFE9F0A}">
      <dsp:nvSpPr>
        <dsp:cNvPr id="10" name="Freeform 9"/>
        <dsp:cNvSpPr/>
      </dsp:nvSpPr>
      <dsp:spPr bwMode="white">
        <a:xfrm>
          <a:off x="1877883" y="2263316"/>
          <a:ext cx="519613" cy="1480799"/>
        </a:xfrm>
        <a:custGeom>
          <a:avLst/>
          <a:gdLst/>
          <a:ahLst/>
          <a:cxnLst/>
          <a:pathLst>
            <a:path w="818" h="2332">
              <a:moveTo>
                <a:pt x="0" y="0"/>
              </a:moveTo>
              <a:lnTo>
                <a:pt x="409" y="0"/>
              </a:lnTo>
              <a:lnTo>
                <a:pt x="409" y="2332"/>
              </a:lnTo>
              <a:lnTo>
                <a:pt x="818" y="233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1877883" y="2263316"/>
        <a:ext cx="519613" cy="1480799"/>
      </dsp:txXfrm>
    </dsp:sp>
    <dsp:sp modelId="{69201674-1235-4FA7-9CBC-B675F6713E38}">
      <dsp:nvSpPr>
        <dsp:cNvPr id="12" name="Freeform 11"/>
        <dsp:cNvSpPr/>
      </dsp:nvSpPr>
      <dsp:spPr bwMode="white">
        <a:xfrm>
          <a:off x="1877883" y="2263316"/>
          <a:ext cx="519613" cy="2066231"/>
        </a:xfrm>
        <a:custGeom>
          <a:avLst/>
          <a:gdLst/>
          <a:ahLst/>
          <a:cxnLst/>
          <a:pathLst>
            <a:path w="818" h="3254">
              <a:moveTo>
                <a:pt x="0" y="0"/>
              </a:moveTo>
              <a:lnTo>
                <a:pt x="409" y="0"/>
              </a:lnTo>
              <a:lnTo>
                <a:pt x="409" y="3254"/>
              </a:lnTo>
              <a:lnTo>
                <a:pt x="818" y="3254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1877883" y="2263316"/>
        <a:ext cx="519613" cy="2066231"/>
      </dsp:txXfrm>
    </dsp:sp>
    <dsp:sp modelId="{D1C52863-34A6-4E04-9740-6E0567681A8F}">
      <dsp:nvSpPr>
        <dsp:cNvPr id="3" name="Rectangles 2"/>
        <dsp:cNvSpPr/>
      </dsp:nvSpPr>
      <dsp:spPr bwMode="white">
        <a:xfrm rot="16200000">
          <a:off x="-730181" y="1534931"/>
          <a:ext cx="3759359" cy="1456771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vert" lIns="19050" tIns="19050" rIns="19050" bIns="190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sp:txBody>
      <dsp:txXfrm rot="16200000">
        <a:off x="-730181" y="1534931"/>
        <a:ext cx="3759359" cy="1456771"/>
      </dsp:txXfrm>
    </dsp:sp>
    <dsp:sp modelId="{AD67EDBF-32B4-495C-A262-4812FBE80932}">
      <dsp:nvSpPr>
        <dsp:cNvPr id="5" name="Rectangles 4"/>
        <dsp:cNvSpPr/>
      </dsp:nvSpPr>
      <dsp:spPr bwMode="white">
        <a:xfrm>
          <a:off x="2421503" y="47565"/>
          <a:ext cx="4930871" cy="1822789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8890" tIns="8890" rIns="8890" bIns="8890" anchor="t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Закони и прописи:</a:t>
          </a:r>
          <a:endParaRPr lang="sr-Cyrl-RS" sz="1400" dirty="0"/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Закон о буџетском систему,</a:t>
          </a:r>
          <a:endParaRPr lang="sr-Latn-RS" sz="1400" dirty="0"/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2024. </a:t>
          </a:r>
          <a:r>
            <a:rPr lang="sr-Cyrl-RS" sz="1400" dirty="0"/>
            <a:t>годину и др.</a:t>
          </a:r>
          <a:endParaRPr lang="sr-Cyrl-RS" sz="1400" dirty="0"/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sp:txBody>
      <dsp:txXfrm>
        <a:off x="2421503" y="47565"/>
        <a:ext cx="4930871" cy="1822789"/>
      </dsp:txXfrm>
    </dsp:sp>
    <dsp:sp modelId="{A288E7CD-845A-4B30-8D9E-0FCFF4059FF8}">
      <dsp:nvSpPr>
        <dsp:cNvPr id="7" name="Rectangles 6"/>
        <dsp:cNvSpPr/>
      </dsp:nvSpPr>
      <dsp:spPr bwMode="white">
        <a:xfrm>
          <a:off x="2397497" y="2020813"/>
          <a:ext cx="4892913" cy="755523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Стратешки документи:</a:t>
          </a:r>
          <a:endParaRPr lang="sr-Cyrl-RS" sz="1400" dirty="0"/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Акциони планови за поједине области</a:t>
          </a:r>
          <a:endParaRPr lang="en-US" sz="1400" dirty="0"/>
        </a:p>
      </dsp:txBody>
      <dsp:txXfrm>
        <a:off x="2397497" y="2020813"/>
        <a:ext cx="4892913" cy="755523"/>
      </dsp:txXfrm>
    </dsp:sp>
    <dsp:sp modelId="{573F9BF2-AC82-43FC-A361-118085DB3D65}">
      <dsp:nvSpPr>
        <dsp:cNvPr id="9" name="Rectangles 8"/>
        <dsp:cNvSpPr/>
      </dsp:nvSpPr>
      <dsp:spPr bwMode="white">
        <a:xfrm>
          <a:off x="2397497" y="2974359"/>
          <a:ext cx="4901045" cy="381409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Потребе буџетских корисника</a:t>
          </a:r>
          <a:endParaRPr lang="en-US" sz="1400" dirty="0"/>
        </a:p>
      </dsp:txBody>
      <dsp:txXfrm>
        <a:off x="2397497" y="2974359"/>
        <a:ext cx="4901045" cy="381409"/>
      </dsp:txXfrm>
    </dsp:sp>
    <dsp:sp modelId="{B2DE3A8A-BA09-499F-9C72-0630724E4538}">
      <dsp:nvSpPr>
        <dsp:cNvPr id="11" name="Rectangles 10"/>
        <dsp:cNvSpPr/>
      </dsp:nvSpPr>
      <dsp:spPr bwMode="white">
        <a:xfrm>
          <a:off x="2397497" y="3553791"/>
          <a:ext cx="4901928" cy="380648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Започети пројекти из ранијих година</a:t>
          </a:r>
          <a:endParaRPr lang="en-US" sz="1400" dirty="0"/>
        </a:p>
      </dsp:txBody>
      <dsp:txXfrm>
        <a:off x="2397497" y="3553791"/>
        <a:ext cx="4901928" cy="380648"/>
      </dsp:txXfrm>
    </dsp:sp>
    <dsp:sp modelId="{94F14A6F-3CD0-4A17-88D3-6F4D0EB2D4E6}">
      <dsp:nvSpPr>
        <dsp:cNvPr id="13" name="Rectangles 12"/>
        <dsp:cNvSpPr/>
      </dsp:nvSpPr>
      <dsp:spPr bwMode="white">
        <a:xfrm>
          <a:off x="2397497" y="4132463"/>
          <a:ext cx="4926532" cy="394169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400" dirty="0"/>
            <a:t>Остварење прошлогодишњег буџета</a:t>
          </a:r>
          <a:endParaRPr lang="en-US" sz="1400" dirty="0"/>
        </a:p>
      </dsp:txBody>
      <dsp:txXfrm>
        <a:off x="2397497" y="4132463"/>
        <a:ext cx="4926532" cy="394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341360" cy="1675130"/>
        <a:chOff x="0" y="0"/>
        <a:chExt cx="8341360" cy="1675130"/>
      </a:xfrm>
    </dsp:grpSpPr>
    <dsp:sp modelId="{D96E659A-663E-485D-BF89-FD74BE74A5C4}">
      <dsp:nvSpPr>
        <dsp:cNvPr id="3" name="Oval 2"/>
        <dsp:cNvSpPr/>
      </dsp:nvSpPr>
      <dsp:spPr bwMode="white">
        <a:xfrm>
          <a:off x="0" y="167813"/>
          <a:ext cx="1339504" cy="133950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2700" tIns="12700" rIns="12700" bIns="127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Средства из буџета општине </a:t>
          </a:r>
          <a:r>
            <a:rPr lang="sr-Cyrl-RS" dirty="0" smtClean="0"/>
            <a:t>3</a:t>
          </a:r>
          <a:r>
            <a:rPr lang="en-US" dirty="0" smtClean="0"/>
            <a:t>.</a:t>
          </a:r>
          <a:r>
            <a:rPr lang="sr-Cyrl-RS" altLang="en-US" dirty="0" smtClean="0"/>
            <a:t>561</a:t>
          </a:r>
          <a:r>
            <a:rPr lang="sr-Cyrl-RS" dirty="0" smtClean="0"/>
            <a:t>.180.000</a:t>
          </a:r>
          <a:endParaRPr lang="en-US" dirty="0">
            <a:solidFill>
              <a:srgbClr val="FF0000"/>
            </a:solidFill>
          </a:endParaRPr>
        </a:p>
      </dsp:txBody>
      <dsp:txXfrm>
        <a:off x="0" y="167813"/>
        <a:ext cx="1339504" cy="1339504"/>
      </dsp:txXfrm>
    </dsp:sp>
    <dsp:sp modelId="{98F3E7AB-6934-48FA-B82F-FBEAF1B2375D}">
      <dsp:nvSpPr>
        <dsp:cNvPr id="4" name="Plus 3"/>
        <dsp:cNvSpPr/>
      </dsp:nvSpPr>
      <dsp:spPr bwMode="white">
        <a:xfrm>
          <a:off x="1448272" y="449109"/>
          <a:ext cx="776912" cy="776912"/>
        </a:xfrm>
        <a:prstGeom prst="mathPlus">
          <a:avLst/>
        </a:prstGeom>
      </dsp:spPr>
      <dsp:style>
        <a:lnRef idx="0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1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1448272" y="449109"/>
        <a:ext cx="776912" cy="776912"/>
      </dsp:txXfrm>
    </dsp:sp>
    <dsp:sp modelId="{2F60A798-586E-4E47-B649-25F047F36835}">
      <dsp:nvSpPr>
        <dsp:cNvPr id="5" name="Oval 4"/>
        <dsp:cNvSpPr/>
      </dsp:nvSpPr>
      <dsp:spPr bwMode="white">
        <a:xfrm>
          <a:off x="2333952" y="167813"/>
          <a:ext cx="1339504" cy="133950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>
            <a:hueOff val="-900000"/>
            <a:satOff val="-1437"/>
            <a:lumOff val="719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2700" tIns="12700" rIns="12700" bIns="127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44.500</a:t>
          </a:r>
          <a:r>
            <a:rPr lang="sr-Cyrl-RS" dirty="0" smtClean="0">
              <a:solidFill>
                <a:srgbClr val="FF0000"/>
              </a:solidFill>
            </a:rPr>
            <a:t>.000 </a:t>
          </a:r>
          <a:endParaRPr lang="en-US" dirty="0">
            <a:solidFill>
              <a:srgbClr val="FF0000"/>
            </a:solidFill>
          </a:endParaRPr>
        </a:p>
      </dsp:txBody>
      <dsp:txXfrm>
        <a:off x="2333952" y="167813"/>
        <a:ext cx="1339504" cy="1339504"/>
      </dsp:txXfrm>
    </dsp:sp>
    <dsp:sp modelId="{41F09F99-3DCC-47E4-9188-F7D103A1F6E3}">
      <dsp:nvSpPr>
        <dsp:cNvPr id="6" name="Plus 5"/>
        <dsp:cNvSpPr/>
      </dsp:nvSpPr>
      <dsp:spPr bwMode="white">
        <a:xfrm>
          <a:off x="3782224" y="449109"/>
          <a:ext cx="776912" cy="776912"/>
        </a:xfrm>
        <a:prstGeom prst="mathPlus">
          <a:avLst/>
        </a:prstGeom>
      </dsp:spPr>
      <dsp:style>
        <a:lnRef idx="0">
          <a:schemeClr val="lt1"/>
        </a:lnRef>
        <a:fillRef idx="1">
          <a:schemeClr val="accent4">
            <a:hueOff val="-1350000"/>
            <a:satOff val="-2156"/>
            <a:lumOff val="1078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1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3782224" y="449109"/>
        <a:ext cx="776912" cy="776912"/>
      </dsp:txXfrm>
    </dsp:sp>
    <dsp:sp modelId="{6C1FFF0F-B1A4-4C41-B9D3-30452A0DFA4B}">
      <dsp:nvSpPr>
        <dsp:cNvPr id="7" name="Oval 6"/>
        <dsp:cNvSpPr/>
      </dsp:nvSpPr>
      <dsp:spPr bwMode="white">
        <a:xfrm>
          <a:off x="6057409" y="244604"/>
          <a:ext cx="1339504" cy="133950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>
            <a:hueOff val="-1800000"/>
            <a:satOff val="-2875"/>
            <a:lumOff val="1437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6510" tIns="16510" rIns="16510" bIns="1651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sr-Cyrl-RS" sz="1300" dirty="0" smtClean="0">
              <a:solidFill>
                <a:schemeClr val="bg1"/>
              </a:solidFill>
            </a:rPr>
            <a:t>3.931.000.000</a:t>
          </a:r>
          <a:endParaRPr lang="en-US" sz="1300" dirty="0">
            <a:solidFill>
              <a:srgbClr val="FF0000"/>
            </a:solidFill>
          </a:endParaRPr>
        </a:p>
      </dsp:txBody>
      <dsp:txXfrm>
        <a:off x="6057409" y="244604"/>
        <a:ext cx="1339504" cy="1339504"/>
      </dsp:txXfrm>
    </dsp:sp>
    <dsp:sp modelId="{4F4F87F2-8514-4849-B974-53331EFFA6A3}">
      <dsp:nvSpPr>
        <dsp:cNvPr id="8" name="Equal 7"/>
        <dsp:cNvSpPr/>
      </dsp:nvSpPr>
      <dsp:spPr bwMode="white">
        <a:xfrm>
          <a:off x="5493830" y="462355"/>
          <a:ext cx="776912" cy="776912"/>
        </a:xfrm>
        <a:prstGeom prst="mathEqual">
          <a:avLst/>
        </a:prstGeom>
      </dsp:spPr>
      <dsp:style>
        <a:lnRef idx="0">
          <a:schemeClr val="lt1"/>
        </a:lnRef>
        <a:fillRef idx="1">
          <a:schemeClr val="accent4">
            <a:hueOff val="-2700000"/>
            <a:satOff val="-4313"/>
            <a:lumOff val="2156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9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5493830" y="462355"/>
        <a:ext cx="776912" cy="776912"/>
      </dsp:txXfrm>
    </dsp:sp>
    <dsp:sp modelId="{A6BD896E-4D4C-4AE1-9C22-3ED8631C5A0A}">
      <dsp:nvSpPr>
        <dsp:cNvPr id="9" name="Oval 8"/>
        <dsp:cNvSpPr/>
      </dsp:nvSpPr>
      <dsp:spPr bwMode="white">
        <a:xfrm>
          <a:off x="4003590" y="152846"/>
          <a:ext cx="1339504" cy="1339504"/>
        </a:xfrm>
        <a:prstGeom prst="ellipse">
          <a:avLst/>
        </a:prstGeom>
        <a:solidFill>
          <a:schemeClr val="bg1">
            <a:lumMod val="65000"/>
          </a:schemeClr>
        </a:solidFill>
      </dsp:spPr>
      <dsp:style>
        <a:lnRef idx="2">
          <a:schemeClr val="lt1"/>
        </a:lnRef>
        <a:fillRef idx="1">
          <a:schemeClr val="accent4">
            <a:hueOff val="-2700000"/>
            <a:satOff val="-4313"/>
            <a:lumOff val="2156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2700" tIns="12700" rIns="12700" bIns="127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solidFill>
                <a:schemeClr val="bg1"/>
              </a:solidFill>
            </a:rPr>
            <a:t>Средства из осталих </a:t>
          </a:r>
          <a:r>
            <a:rPr lang="sr-Cyrl-RS" dirty="0" smtClean="0">
              <a:solidFill>
                <a:schemeClr val="bg1"/>
              </a:solidFill>
            </a:rPr>
            <a:t>извора 325.320.000 </a:t>
          </a:r>
          <a:endParaRPr lang="en-US" dirty="0">
            <a:solidFill>
              <a:srgbClr val="FF0000"/>
            </a:solidFill>
          </a:endParaRPr>
        </a:p>
      </dsp:txBody>
      <dsp:txXfrm>
        <a:off x="4003590" y="152846"/>
        <a:ext cx="1339504" cy="1339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507288" cy="5596731"/>
        <a:chOff x="0" y="0"/>
        <a:chExt cx="8507288" cy="5596731"/>
      </a:xfrm>
    </dsp:grpSpPr>
    <dsp:sp modelId="{C6144CDB-22C1-4337-9F95-C3A522A707D1}">
      <dsp:nvSpPr>
        <dsp:cNvPr id="3" name="Rectangles 2"/>
        <dsp:cNvSpPr/>
      </dsp:nvSpPr>
      <dsp:spPr bwMode="white">
        <a:xfrm>
          <a:off x="0" y="320363"/>
          <a:ext cx="2126822" cy="2851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9568" tIns="35560" rIns="99568" bIns="35560" anchor="ctr"/>
        <a:lstStyle>
          <a:lvl1pPr algn="r">
            <a:defRPr sz="1400"/>
          </a:lvl1pPr>
          <a:lvl2pPr marL="57150" indent="-57150" algn="r">
            <a:defRPr sz="1000"/>
          </a:lvl2pPr>
          <a:lvl3pPr marL="114300" indent="-57150" algn="r">
            <a:defRPr sz="1000"/>
          </a:lvl3pPr>
          <a:lvl4pPr marL="171450" indent="-57150" algn="r">
            <a:defRPr sz="1000"/>
          </a:lvl4pPr>
          <a:lvl5pPr marL="228600" indent="-57150" algn="r">
            <a:defRPr sz="1000"/>
          </a:lvl5pPr>
          <a:lvl6pPr marL="285750" indent="-57150" algn="r">
            <a:defRPr sz="1000"/>
          </a:lvl6pPr>
          <a:lvl7pPr marL="342900" indent="-57150" algn="r">
            <a:defRPr sz="1000"/>
          </a:lvl7pPr>
          <a:lvl8pPr marL="400050" indent="-57150" algn="r">
            <a:defRPr sz="1000"/>
          </a:lvl8pPr>
          <a:lvl9pPr marL="457200" indent="-57150" algn="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b="1" dirty="0">
              <a:solidFill>
                <a:schemeClr val="tx1"/>
              </a:solidFill>
            </a:rPr>
            <a:t>Порески приходи</a:t>
          </a:r>
          <a:endParaRPr lang="en-US" b="1" dirty="0">
            <a:solidFill>
              <a:schemeClr val="tx1"/>
            </a:solidFill>
          </a:endParaRPr>
        </a:p>
      </dsp:txBody>
      <dsp:txXfrm>
        <a:off x="0" y="320363"/>
        <a:ext cx="2126822" cy="285115"/>
      </dsp:txXfrm>
    </dsp:sp>
    <dsp:sp modelId="{02385D1D-92EB-445D-B736-940004751C79}">
      <dsp:nvSpPr>
        <dsp:cNvPr id="4" name="Left Brace 3"/>
        <dsp:cNvSpPr/>
      </dsp:nvSpPr>
      <dsp:spPr bwMode="white">
        <a:xfrm>
          <a:off x="2126822" y="324320"/>
          <a:ext cx="425364" cy="277200"/>
        </a:xfrm>
        <a:prstGeom prst="leftBrace">
          <a:avLst>
            <a:gd name="adj1" fmla="val 35000"/>
            <a:gd name="adj2" fmla="val 50000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126822" y="324320"/>
        <a:ext cx="425364" cy="277200"/>
      </dsp:txXfrm>
    </dsp:sp>
    <dsp:sp modelId="{7BB6658A-32E0-42C7-B82A-240BF45CF27D}">
      <dsp:nvSpPr>
        <dsp:cNvPr id="5" name="Rectangles 4"/>
        <dsp:cNvSpPr/>
      </dsp:nvSpPr>
      <dsp:spPr bwMode="white">
        <a:xfrm>
          <a:off x="2722332" y="194950"/>
          <a:ext cx="5784956" cy="535940"/>
        </a:xfrm>
        <a:prstGeom prst="rect">
          <a:avLst/>
        </a:prstGeom>
        <a:solidFill>
          <a:srgbClr val="92D05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sp:txBody>
      <dsp:txXfrm>
        <a:off x="2722332" y="194950"/>
        <a:ext cx="5784956" cy="535940"/>
      </dsp:txXfrm>
    </dsp:sp>
    <dsp:sp modelId="{F40D94EA-52E0-4740-A924-EAF350BDF213}">
      <dsp:nvSpPr>
        <dsp:cNvPr id="6" name="Rectangles 5"/>
        <dsp:cNvSpPr/>
      </dsp:nvSpPr>
      <dsp:spPr bwMode="white">
        <a:xfrm>
          <a:off x="0" y="1254541"/>
          <a:ext cx="2126822" cy="2851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9568" tIns="35560" rIns="99568" bIns="35560" anchor="ctr"/>
        <a:lstStyle>
          <a:lvl1pPr algn="r">
            <a:defRPr sz="1400"/>
          </a:lvl1pPr>
          <a:lvl2pPr marL="57150" indent="-57150" algn="r">
            <a:defRPr sz="1000"/>
          </a:lvl2pPr>
          <a:lvl3pPr marL="114300" indent="-57150" algn="r">
            <a:defRPr sz="1000"/>
          </a:lvl3pPr>
          <a:lvl4pPr marL="171450" indent="-57150" algn="r">
            <a:defRPr sz="1000"/>
          </a:lvl4pPr>
          <a:lvl5pPr marL="228600" indent="-57150" algn="r">
            <a:defRPr sz="1000"/>
          </a:lvl5pPr>
          <a:lvl6pPr marL="285750" indent="-57150" algn="r">
            <a:defRPr sz="1000"/>
          </a:lvl6pPr>
          <a:lvl7pPr marL="342900" indent="-57150" algn="r">
            <a:defRPr sz="1000"/>
          </a:lvl7pPr>
          <a:lvl8pPr marL="400050" indent="-57150" algn="r">
            <a:defRPr sz="1000"/>
          </a:lvl8pPr>
          <a:lvl9pPr marL="457200" indent="-57150" algn="r">
            <a:defRPr sz="1000"/>
          </a:lvl9pPr>
        </a:lstStyle>
        <a:p>
          <a:pPr lvl="0" algn="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b="1" dirty="0">
              <a:solidFill>
                <a:schemeClr val="tx1"/>
              </a:solidFill>
            </a:rPr>
            <a:t>Донације и трансфери</a:t>
          </a:r>
          <a:endParaRPr lang="en-US" b="1" dirty="0">
            <a:solidFill>
              <a:schemeClr val="tx1"/>
            </a:solidFill>
          </a:endParaRPr>
        </a:p>
      </dsp:txBody>
      <dsp:txXfrm>
        <a:off x="0" y="1254541"/>
        <a:ext cx="2126822" cy="285115"/>
      </dsp:txXfrm>
    </dsp:sp>
    <dsp:sp modelId="{0E930D30-96BC-4D43-B65A-EE88C46DBE48}">
      <dsp:nvSpPr>
        <dsp:cNvPr id="7" name="Left Brace 6"/>
        <dsp:cNvSpPr/>
      </dsp:nvSpPr>
      <dsp:spPr bwMode="white">
        <a:xfrm>
          <a:off x="2126822" y="1258498"/>
          <a:ext cx="425364" cy="277200"/>
        </a:xfrm>
        <a:prstGeom prst="leftBrace">
          <a:avLst>
            <a:gd name="adj1" fmla="val 35000"/>
            <a:gd name="adj2" fmla="val 50000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126822" y="1258498"/>
        <a:ext cx="425364" cy="277200"/>
      </dsp:txXfrm>
    </dsp:sp>
    <dsp:sp modelId="{C6BA9D27-2D60-4BA7-98A9-E18E57FDB6CB}">
      <dsp:nvSpPr>
        <dsp:cNvPr id="8" name="Rectangles 7"/>
        <dsp:cNvSpPr/>
      </dsp:nvSpPr>
      <dsp:spPr bwMode="white">
        <a:xfrm>
          <a:off x="2722332" y="934178"/>
          <a:ext cx="5784956" cy="925841"/>
        </a:xfrm>
        <a:prstGeom prst="rect">
          <a:avLst/>
        </a:prstGeom>
        <a:solidFill>
          <a:srgbClr val="00B0F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sp:txBody>
      <dsp:txXfrm>
        <a:off x="2722332" y="934178"/>
        <a:ext cx="5784956" cy="925841"/>
      </dsp:txXfrm>
    </dsp:sp>
    <dsp:sp modelId="{CCB8139E-CA19-491D-9FCD-6BF28923C725}">
      <dsp:nvSpPr>
        <dsp:cNvPr id="9" name="Rectangles 8"/>
        <dsp:cNvSpPr/>
      </dsp:nvSpPr>
      <dsp:spPr bwMode="white">
        <a:xfrm>
          <a:off x="0" y="2188719"/>
          <a:ext cx="2126822" cy="2851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9568" tIns="35560" rIns="99568" bIns="35560" anchor="ctr"/>
        <a:lstStyle>
          <a:lvl1pPr algn="r">
            <a:defRPr sz="1400"/>
          </a:lvl1pPr>
          <a:lvl2pPr marL="57150" indent="-57150" algn="r">
            <a:defRPr sz="1000"/>
          </a:lvl2pPr>
          <a:lvl3pPr marL="114300" indent="-57150" algn="r">
            <a:defRPr sz="1000"/>
          </a:lvl3pPr>
          <a:lvl4pPr marL="171450" indent="-57150" algn="r">
            <a:defRPr sz="1000"/>
          </a:lvl4pPr>
          <a:lvl5pPr marL="228600" indent="-57150" algn="r">
            <a:defRPr sz="1000"/>
          </a:lvl5pPr>
          <a:lvl6pPr marL="285750" indent="-57150" algn="r">
            <a:defRPr sz="1000"/>
          </a:lvl6pPr>
          <a:lvl7pPr marL="342900" indent="-57150" algn="r">
            <a:defRPr sz="1000"/>
          </a:lvl7pPr>
          <a:lvl8pPr marL="400050" indent="-57150" algn="r">
            <a:defRPr sz="1000"/>
          </a:lvl8pPr>
          <a:lvl9pPr marL="457200" indent="-57150" algn="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b="1" dirty="0">
              <a:solidFill>
                <a:schemeClr val="tx1"/>
              </a:solidFill>
            </a:rPr>
            <a:t>Непорески приходи</a:t>
          </a:r>
          <a:endParaRPr lang="en-US" b="1" dirty="0">
            <a:solidFill>
              <a:schemeClr val="tx1"/>
            </a:solidFill>
          </a:endParaRPr>
        </a:p>
      </dsp:txBody>
      <dsp:txXfrm>
        <a:off x="0" y="2188719"/>
        <a:ext cx="2126822" cy="285115"/>
      </dsp:txXfrm>
    </dsp:sp>
    <dsp:sp modelId="{14D1633C-A097-4A5A-8269-B04E98857E56}">
      <dsp:nvSpPr>
        <dsp:cNvPr id="10" name="Left Brace 9"/>
        <dsp:cNvSpPr/>
      </dsp:nvSpPr>
      <dsp:spPr bwMode="white">
        <a:xfrm>
          <a:off x="2126822" y="2192676"/>
          <a:ext cx="425364" cy="277200"/>
        </a:xfrm>
        <a:prstGeom prst="leftBrace">
          <a:avLst>
            <a:gd name="adj1" fmla="val 35000"/>
            <a:gd name="adj2" fmla="val 50000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126822" y="2192676"/>
        <a:ext cx="425364" cy="277200"/>
      </dsp:txXfrm>
    </dsp:sp>
    <dsp:sp modelId="{FFFD7BD8-195B-4FA4-9414-4F4C582F5570}">
      <dsp:nvSpPr>
        <dsp:cNvPr id="11" name="Rectangles 10"/>
        <dsp:cNvSpPr/>
      </dsp:nvSpPr>
      <dsp:spPr bwMode="white">
        <a:xfrm>
          <a:off x="2722332" y="1956626"/>
          <a:ext cx="5784956" cy="749300"/>
        </a:xfrm>
        <a:prstGeom prst="rect">
          <a:avLst/>
        </a:prstGeom>
        <a:solidFill>
          <a:srgbClr val="FFC0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sp:txBody>
      <dsp:txXfrm>
        <a:off x="2722332" y="1956626"/>
        <a:ext cx="5784956" cy="749300"/>
      </dsp:txXfrm>
    </dsp:sp>
    <dsp:sp modelId="{9312B733-3AEB-49F6-8245-08553BA2949B}">
      <dsp:nvSpPr>
        <dsp:cNvPr id="12" name="Rectangles 11"/>
        <dsp:cNvSpPr/>
      </dsp:nvSpPr>
      <dsp:spPr bwMode="white">
        <a:xfrm>
          <a:off x="0" y="3016217"/>
          <a:ext cx="2126822" cy="49847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9568" tIns="35560" rIns="99568" bIns="35560" anchor="ctr"/>
        <a:lstStyle>
          <a:lvl1pPr algn="r">
            <a:defRPr sz="1400"/>
          </a:lvl1pPr>
          <a:lvl2pPr marL="57150" indent="-57150" algn="r">
            <a:defRPr sz="1000"/>
          </a:lvl2pPr>
          <a:lvl3pPr marL="114300" indent="-57150" algn="r">
            <a:defRPr sz="1000"/>
          </a:lvl3pPr>
          <a:lvl4pPr marL="171450" indent="-57150" algn="r">
            <a:defRPr sz="1000"/>
          </a:lvl4pPr>
          <a:lvl5pPr marL="228600" indent="-57150" algn="r">
            <a:defRPr sz="1000"/>
          </a:lvl5pPr>
          <a:lvl6pPr marL="285750" indent="-57150" algn="r">
            <a:defRPr sz="1000"/>
          </a:lvl6pPr>
          <a:lvl7pPr marL="342900" indent="-57150" algn="r">
            <a:defRPr sz="1000"/>
          </a:lvl7pPr>
          <a:lvl8pPr marL="400050" indent="-57150" algn="r">
            <a:defRPr sz="1000"/>
          </a:lvl8pPr>
          <a:lvl9pPr marL="457200" indent="-57150" algn="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b="1" dirty="0">
              <a:solidFill>
                <a:schemeClr val="tx1"/>
              </a:solidFill>
            </a:rPr>
            <a:t>Примања од продаје нефинансијске имовине</a:t>
          </a:r>
          <a:endParaRPr lang="en-US" b="1" dirty="0">
            <a:solidFill>
              <a:schemeClr val="tx1"/>
            </a:solidFill>
          </a:endParaRPr>
        </a:p>
      </dsp:txBody>
      <dsp:txXfrm>
        <a:off x="0" y="3016217"/>
        <a:ext cx="2126822" cy="498475"/>
      </dsp:txXfrm>
    </dsp:sp>
    <dsp:sp modelId="{435AB433-2559-485A-A03D-C32F36288071}">
      <dsp:nvSpPr>
        <dsp:cNvPr id="13" name="Left Brace 12"/>
        <dsp:cNvSpPr/>
      </dsp:nvSpPr>
      <dsp:spPr bwMode="white">
        <a:xfrm>
          <a:off x="2126822" y="3126855"/>
          <a:ext cx="425364" cy="277200"/>
        </a:xfrm>
        <a:prstGeom prst="leftBrace">
          <a:avLst>
            <a:gd name="adj1" fmla="val 35000"/>
            <a:gd name="adj2" fmla="val 50000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126822" y="3126855"/>
        <a:ext cx="425364" cy="277200"/>
      </dsp:txXfrm>
    </dsp:sp>
    <dsp:sp modelId="{9893D59A-7FEC-486D-89C4-D28135F6121C}">
      <dsp:nvSpPr>
        <dsp:cNvPr id="14" name="Rectangles 13"/>
        <dsp:cNvSpPr/>
      </dsp:nvSpPr>
      <dsp:spPr bwMode="white">
        <a:xfrm>
          <a:off x="2722332" y="2998437"/>
          <a:ext cx="5784956" cy="534035"/>
        </a:xfrm>
        <a:prstGeom prst="rect">
          <a:avLst/>
        </a:prstGeom>
        <a:solidFill>
          <a:srgbClr val="FFFF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2332" y="2998437"/>
        <a:ext cx="5784956" cy="534035"/>
      </dsp:txXfrm>
    </dsp:sp>
    <dsp:sp modelId="{EFAACCF6-3A6A-4536-89B0-F0A7C44F6BE1}">
      <dsp:nvSpPr>
        <dsp:cNvPr id="15" name="Rectangles 14"/>
        <dsp:cNvSpPr/>
      </dsp:nvSpPr>
      <dsp:spPr bwMode="white">
        <a:xfrm>
          <a:off x="0" y="3843715"/>
          <a:ext cx="2126822" cy="71183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9568" tIns="35560" rIns="99568" bIns="35560" anchor="ctr"/>
        <a:lstStyle>
          <a:lvl1pPr algn="r">
            <a:defRPr sz="1400"/>
          </a:lvl1pPr>
          <a:lvl2pPr marL="57150" indent="-57150" algn="r">
            <a:defRPr sz="1000"/>
          </a:lvl2pPr>
          <a:lvl3pPr marL="114300" indent="-57150" algn="r">
            <a:defRPr sz="1000"/>
          </a:lvl3pPr>
          <a:lvl4pPr marL="171450" indent="-57150" algn="r">
            <a:defRPr sz="1000"/>
          </a:lvl4pPr>
          <a:lvl5pPr marL="228600" indent="-57150" algn="r">
            <a:defRPr sz="1000"/>
          </a:lvl5pPr>
          <a:lvl6pPr marL="285750" indent="-57150" algn="r">
            <a:defRPr sz="1000"/>
          </a:lvl6pPr>
          <a:lvl7pPr marL="342900" indent="-57150" algn="r">
            <a:defRPr sz="1000"/>
          </a:lvl7pPr>
          <a:lvl8pPr marL="400050" indent="-57150" algn="r">
            <a:defRPr sz="1000"/>
          </a:lvl8pPr>
          <a:lvl9pPr marL="457200" indent="-57150" algn="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b="1" dirty="0">
              <a:solidFill>
                <a:schemeClr val="tx1"/>
              </a:solidFill>
            </a:rPr>
            <a:t>Примања од задуживања и  продаје финансијске имовине</a:t>
          </a:r>
          <a:endParaRPr lang="en-US" b="1" dirty="0">
            <a:solidFill>
              <a:schemeClr val="tx1"/>
            </a:solidFill>
          </a:endParaRPr>
        </a:p>
      </dsp:txBody>
      <dsp:txXfrm>
        <a:off x="0" y="3843715"/>
        <a:ext cx="2126822" cy="711835"/>
      </dsp:txXfrm>
    </dsp:sp>
    <dsp:sp modelId="{6497CA82-45EE-4BD1-AEB4-CC3961FBFB74}">
      <dsp:nvSpPr>
        <dsp:cNvPr id="16" name="Left Brace 15"/>
        <dsp:cNvSpPr/>
      </dsp:nvSpPr>
      <dsp:spPr bwMode="white">
        <a:xfrm>
          <a:off x="2126822" y="4061033"/>
          <a:ext cx="425364" cy="277200"/>
        </a:xfrm>
        <a:prstGeom prst="leftBrace">
          <a:avLst>
            <a:gd name="adj1" fmla="val 35000"/>
            <a:gd name="adj2" fmla="val 50000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126822" y="4061033"/>
        <a:ext cx="425364" cy="277200"/>
      </dsp:txXfrm>
    </dsp:sp>
    <dsp:sp modelId="{9A05939C-6B40-4C32-897A-4A6DC3E71E5B}">
      <dsp:nvSpPr>
        <dsp:cNvPr id="17" name="Rectangles 16"/>
        <dsp:cNvSpPr/>
      </dsp:nvSpPr>
      <dsp:spPr bwMode="white">
        <a:xfrm>
          <a:off x="2722332" y="3736712"/>
          <a:ext cx="5784956" cy="92584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sp:txBody>
      <dsp:txXfrm>
        <a:off x="2722332" y="3736712"/>
        <a:ext cx="5784956" cy="925841"/>
      </dsp:txXfrm>
    </dsp:sp>
    <dsp:sp modelId="{939B76D1-BB33-4E50-9ECD-839FB5787B95}">
      <dsp:nvSpPr>
        <dsp:cNvPr id="18" name="Rectangles 17"/>
        <dsp:cNvSpPr/>
      </dsp:nvSpPr>
      <dsp:spPr bwMode="white">
        <a:xfrm>
          <a:off x="0" y="4884573"/>
          <a:ext cx="2126822" cy="49847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9568" tIns="35560" rIns="99568" bIns="35560" anchor="ctr"/>
        <a:lstStyle>
          <a:lvl1pPr algn="r">
            <a:defRPr sz="1400"/>
          </a:lvl1pPr>
          <a:lvl2pPr marL="57150" indent="-57150" algn="r">
            <a:defRPr sz="1000"/>
          </a:lvl2pPr>
          <a:lvl3pPr marL="114300" indent="-57150" algn="r">
            <a:defRPr sz="1000"/>
          </a:lvl3pPr>
          <a:lvl4pPr marL="171450" indent="-57150" algn="r">
            <a:defRPr sz="1000"/>
          </a:lvl4pPr>
          <a:lvl5pPr marL="228600" indent="-57150" algn="r">
            <a:defRPr sz="1000"/>
          </a:lvl5pPr>
          <a:lvl6pPr marL="285750" indent="-57150" algn="r">
            <a:defRPr sz="1000"/>
          </a:lvl6pPr>
          <a:lvl7pPr marL="342900" indent="-57150" algn="r">
            <a:defRPr sz="1000"/>
          </a:lvl7pPr>
          <a:lvl8pPr marL="400050" indent="-57150" algn="r">
            <a:defRPr sz="1000"/>
          </a:lvl8pPr>
          <a:lvl9pPr marL="457200" indent="-57150" algn="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b="1" dirty="0">
              <a:solidFill>
                <a:schemeClr val="tx1"/>
              </a:solidFill>
            </a:rPr>
            <a:t>Пренета средства из ранијих година</a:t>
          </a:r>
          <a:endParaRPr lang="en-US" b="1" dirty="0">
            <a:solidFill>
              <a:schemeClr val="tx1"/>
            </a:solidFill>
          </a:endParaRPr>
        </a:p>
      </dsp:txBody>
      <dsp:txXfrm>
        <a:off x="0" y="4884573"/>
        <a:ext cx="2126822" cy="498475"/>
      </dsp:txXfrm>
    </dsp:sp>
    <dsp:sp modelId="{7845F59F-6101-48DE-ABCC-EC5351843F5B}">
      <dsp:nvSpPr>
        <dsp:cNvPr id="19" name="Left Brace 18"/>
        <dsp:cNvSpPr/>
      </dsp:nvSpPr>
      <dsp:spPr bwMode="white">
        <a:xfrm>
          <a:off x="2126822" y="4995211"/>
          <a:ext cx="425364" cy="277200"/>
        </a:xfrm>
        <a:prstGeom prst="leftBrace">
          <a:avLst>
            <a:gd name="adj1" fmla="val 35000"/>
            <a:gd name="adj2" fmla="val 50000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126822" y="4995211"/>
        <a:ext cx="425364" cy="277200"/>
      </dsp:txXfrm>
    </dsp:sp>
    <dsp:sp modelId="{B43D6F8D-5103-4DCA-8971-053A6B7A987B}">
      <dsp:nvSpPr>
        <dsp:cNvPr id="20" name="Rectangles 19"/>
        <dsp:cNvSpPr/>
      </dsp:nvSpPr>
      <dsp:spPr bwMode="white">
        <a:xfrm>
          <a:off x="2722332" y="4866793"/>
          <a:ext cx="5784956" cy="53403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sp:txBody>
      <dsp:txXfrm>
        <a:off x="2722332" y="4866793"/>
        <a:ext cx="5784956" cy="5340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803446" cy="4803446"/>
        <a:chOff x="0" y="0"/>
        <a:chExt cx="4803446" cy="4803446"/>
      </a:xfrm>
    </dsp:grpSpPr>
    <dsp:sp modelId="{AFBC9C78-4E8A-498B-ACC1-DC2EFA6E3D36}">
      <dsp:nvSpPr>
        <dsp:cNvPr id="3" name="Oval 2"/>
        <dsp:cNvSpPr/>
      </dsp:nvSpPr>
      <dsp:spPr bwMode="white">
        <a:xfrm>
          <a:off x="1996696" y="1067432"/>
          <a:ext cx="2668581" cy="2668581"/>
        </a:xfrm>
        <a:prstGeom prst="ellipse">
          <a:avLst/>
        </a:prstGeom>
      </dsp:spPr>
      <dsp:style>
        <a:lnRef idx="0">
          <a:schemeClr val="lt1"/>
        </a:lnRef>
        <a:fillRef idx="3">
          <a:schemeClr val="accent4">
            <a:shade val="80000"/>
            <a:alpha val="50000"/>
            <a:hueOff val="0"/>
            <a:satOff val="0"/>
            <a:lumOff val="0"/>
            <a:alpha val="50196"/>
          </a:schemeClr>
        </a:fillRef>
        <a:effectRef idx="3">
          <a:scrgbClr r="0" g="0" b="0"/>
        </a:effectRef>
        <a:fontRef idx="minor">
          <a:schemeClr val="tx1"/>
        </a:fontRef>
      </dsp:style>
      <dsp:txBody>
        <a:bodyPr vert="horz" wrap="square" lIns="17780" tIns="17780" rIns="17780" bIns="1778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dirty="0"/>
            <a:t>Укупни буџетски приходи и примања  </a:t>
          </a:r>
          <a:r>
            <a:rPr lang="sr-Cyrl-RS" dirty="0" smtClean="0"/>
            <a:t>3</a:t>
          </a:r>
          <a:r>
            <a:rPr lang="en-US" dirty="0" smtClean="0"/>
            <a:t>.</a:t>
          </a:r>
          <a:r>
            <a:rPr lang="sr-Cyrl-RS" altLang="en-US" dirty="0" smtClean="0"/>
            <a:t>931.0</a:t>
          </a:r>
          <a:r>
            <a:rPr lang="en-US" dirty="0" smtClean="0"/>
            <a:t>00</a:t>
          </a:r>
          <a:r>
            <a:rPr lang="sr-Cyrl-RS" dirty="0" smtClean="0"/>
            <a:t>.000динара</a:t>
          </a:r>
          <a:endParaRPr lang="en-US" dirty="0"/>
        </a:p>
      </dsp:txBody>
      <dsp:txXfrm>
        <a:off x="1996696" y="1067432"/>
        <a:ext cx="2668581" cy="2668581"/>
      </dsp:txXfrm>
    </dsp:sp>
    <dsp:sp modelId="{63432802-399F-407F-AC10-7219543A0326}">
      <dsp:nvSpPr>
        <dsp:cNvPr id="4" name="Oval 3"/>
        <dsp:cNvSpPr/>
      </dsp:nvSpPr>
      <dsp:spPr bwMode="white">
        <a:xfrm>
          <a:off x="2663842" y="0"/>
          <a:ext cx="1334291" cy="1334291"/>
        </a:xfrm>
        <a:prstGeom prst="ellipse">
          <a:avLst/>
        </a:prstGeom>
      </dsp:spPr>
      <dsp:style>
        <a:lnRef idx="0">
          <a:schemeClr val="lt1"/>
        </a:lnRef>
        <a:fillRef idx="3">
          <a:schemeClr val="accent4">
            <a:shade val="80000"/>
            <a:alpha val="50000"/>
            <a:hueOff val="0"/>
            <a:satOff val="-64"/>
            <a:lumOff val="784"/>
            <a:alpha val="55163"/>
          </a:schemeClr>
        </a:fillRef>
        <a:effectRef idx="3">
          <a:scrgbClr r="0" g="0" b="0"/>
        </a:effectRef>
        <a:fontRef idx="minor">
          <a:schemeClr val="tx1"/>
        </a:fontRef>
      </dsp:style>
      <dsp:txBody>
        <a:bodyPr vert="horz" wrap="square" lIns="12700" tIns="12700" rIns="12700" bIns="127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Приходи од  пореза  </a:t>
          </a:r>
          <a:r>
            <a:rPr lang="sr-Cyrl-RS" dirty="0" smtClean="0"/>
            <a:t>1.764.923.000</a:t>
          </a:r>
          <a:r>
            <a:rPr lang="sr-Cyrl-RS" dirty="0" smtClean="0">
              <a:solidFill>
                <a:srgbClr val="FF0000"/>
              </a:solidFill>
            </a:rPr>
            <a:t>    </a:t>
          </a:r>
          <a:r>
            <a:rPr lang="sr-Cyrl-RS" dirty="0" smtClean="0"/>
            <a:t>    </a:t>
          </a:r>
          <a:r>
            <a:rPr lang="sr-Cyrl-RS" dirty="0"/>
            <a:t>динара</a:t>
          </a:r>
          <a:endParaRPr lang="en-US" dirty="0"/>
        </a:p>
      </dsp:txBody>
      <dsp:txXfrm>
        <a:off x="2663842" y="0"/>
        <a:ext cx="1334291" cy="1334291"/>
      </dsp:txXfrm>
    </dsp:sp>
    <dsp:sp modelId="{449BFEB2-6844-4A2C-8DC2-780280CBA079}">
      <dsp:nvSpPr>
        <dsp:cNvPr id="5" name="Oval 4"/>
        <dsp:cNvSpPr/>
      </dsp:nvSpPr>
      <dsp:spPr bwMode="white">
        <a:xfrm>
          <a:off x="4166030" y="867289"/>
          <a:ext cx="1334291" cy="1334291"/>
        </a:xfrm>
        <a:prstGeom prst="ellipse">
          <a:avLst/>
        </a:prstGeom>
      </dsp:spPr>
      <dsp:style>
        <a:lnRef idx="0">
          <a:schemeClr val="lt1"/>
        </a:lnRef>
        <a:fillRef idx="3">
          <a:schemeClr val="accent4">
            <a:shade val="80000"/>
            <a:alpha val="50000"/>
            <a:hueOff val="0"/>
            <a:satOff val="-130"/>
            <a:lumOff val="1569"/>
            <a:alpha val="60131"/>
          </a:schemeClr>
        </a:fillRef>
        <a:effectRef idx="3">
          <a:scrgbClr r="0" g="0" b="0"/>
        </a:effectRef>
        <a:fontRef idx="minor">
          <a:schemeClr val="tx1"/>
        </a:fontRef>
      </dsp:style>
      <dsp:txBody>
        <a:bodyPr vert="horz" wrap="square" lIns="12700" tIns="12700" rIns="12700" bIns="127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 smtClean="0"/>
            <a:t>Трансфери</a:t>
          </a:r>
          <a:r>
            <a:rPr lang="en-US" dirty="0" smtClean="0"/>
            <a:t> </a:t>
          </a:r>
          <a:r>
            <a:rPr lang="sr-Cyrl-RS" dirty="0" smtClean="0"/>
            <a:t>и донације 500.552.191</a:t>
          </a:r>
          <a:r>
            <a:rPr lang="sr-Latn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sp:txBody>
      <dsp:txXfrm>
        <a:off x="4166030" y="867289"/>
        <a:ext cx="1334291" cy="1334291"/>
      </dsp:txXfrm>
    </dsp:sp>
    <dsp:sp modelId="{9DDE88A7-5745-4E4F-A7A8-F71A4DA0D5F2}">
      <dsp:nvSpPr>
        <dsp:cNvPr id="6" name="Oval 5"/>
        <dsp:cNvSpPr/>
      </dsp:nvSpPr>
      <dsp:spPr bwMode="white">
        <a:xfrm>
          <a:off x="4178552" y="2587823"/>
          <a:ext cx="1334291" cy="1334291"/>
        </a:xfrm>
        <a:prstGeom prst="ellipse">
          <a:avLst/>
        </a:prstGeom>
      </dsp:spPr>
      <dsp:style>
        <a:lnRef idx="0">
          <a:schemeClr val="lt1"/>
        </a:lnRef>
        <a:fillRef idx="3">
          <a:schemeClr val="accent4">
            <a:shade val="80000"/>
            <a:alpha val="50000"/>
            <a:hueOff val="0"/>
            <a:satOff val="-195"/>
            <a:lumOff val="2353"/>
            <a:alpha val="65098"/>
          </a:schemeClr>
        </a:fillRef>
        <a:effectRef idx="3">
          <a:scrgbClr r="0" g="0" b="0"/>
        </a:effectRef>
        <a:fontRef idx="minor">
          <a:schemeClr val="tx1"/>
        </a:fontRef>
      </dsp:style>
      <dsp:txBody>
        <a:bodyPr vert="horz" wrap="square" lIns="12700" tIns="12700" rIns="12700" bIns="127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Други приходи  1</a:t>
          </a:r>
          <a:r>
            <a:rPr lang="sr-Cyrl-RS" dirty="0" smtClean="0"/>
            <a:t>.620.424.809 </a:t>
          </a:r>
          <a:r>
            <a:rPr lang="sr-Cyrl-RS" dirty="0"/>
            <a:t>динара</a:t>
          </a:r>
          <a:endParaRPr lang="en-US" dirty="0"/>
        </a:p>
      </dsp:txBody>
      <dsp:txXfrm>
        <a:off x="4178552" y="2587823"/>
        <a:ext cx="1334291" cy="1334291"/>
      </dsp:txXfrm>
    </dsp:sp>
    <dsp:sp modelId="{72DE4213-15E1-4436-8045-C055E8A54EDE}">
      <dsp:nvSpPr>
        <dsp:cNvPr id="7" name="Oval 6"/>
        <dsp:cNvSpPr/>
      </dsp:nvSpPr>
      <dsp:spPr bwMode="white">
        <a:xfrm>
          <a:off x="2663842" y="3469155"/>
          <a:ext cx="1334291" cy="1334291"/>
        </a:xfrm>
        <a:prstGeom prst="ellipse">
          <a:avLst/>
        </a:prstGeom>
      </dsp:spPr>
      <dsp:style>
        <a:lnRef idx="0">
          <a:schemeClr val="lt1"/>
        </a:lnRef>
        <a:fillRef idx="3">
          <a:schemeClr val="accent4">
            <a:shade val="80000"/>
            <a:alpha val="50000"/>
            <a:hueOff val="0"/>
            <a:satOff val="-260"/>
            <a:lumOff val="3137"/>
            <a:alpha val="70065"/>
          </a:schemeClr>
        </a:fillRef>
        <a:effectRef idx="3">
          <a:scrgbClr r="0" g="0" b="0"/>
        </a:effectRef>
        <a:fontRef idx="minor">
          <a:schemeClr val="tx1"/>
        </a:fontRef>
      </dsp:style>
      <dsp:txBody>
        <a:bodyPr vert="horz" wrap="square" lIns="12700" tIns="12700" rIns="12700" bIns="127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Примања од продаје нефинансијске имовине  6</a:t>
          </a:r>
          <a:r>
            <a:rPr lang="sr-Cyrl-RS" dirty="0" smtClean="0"/>
            <a:t>00.000 </a:t>
          </a:r>
          <a:r>
            <a:rPr lang="sr-Cyrl-RS" dirty="0"/>
            <a:t>динара</a:t>
          </a:r>
          <a:endParaRPr lang="en-US" dirty="0"/>
        </a:p>
      </dsp:txBody>
      <dsp:txXfrm>
        <a:off x="2663842" y="3469155"/>
        <a:ext cx="1334291" cy="1334291"/>
      </dsp:txXfrm>
    </dsp:sp>
    <dsp:sp modelId="{91CFC9CD-FF79-40EF-A271-A8DBB0423AC2}">
      <dsp:nvSpPr>
        <dsp:cNvPr id="8" name="Oval 7"/>
        <dsp:cNvSpPr/>
      </dsp:nvSpPr>
      <dsp:spPr bwMode="white">
        <a:xfrm>
          <a:off x="1161653" y="2601867"/>
          <a:ext cx="1334291" cy="1334291"/>
        </a:xfrm>
        <a:prstGeom prst="ellipse">
          <a:avLst/>
        </a:prstGeom>
      </dsp:spPr>
      <dsp:style>
        <a:lnRef idx="0">
          <a:schemeClr val="lt1"/>
        </a:lnRef>
        <a:fillRef idx="3">
          <a:schemeClr val="accent4">
            <a:shade val="80000"/>
            <a:alpha val="50000"/>
            <a:hueOff val="0"/>
            <a:satOff val="-326"/>
            <a:lumOff val="3922"/>
            <a:alpha val="75033"/>
          </a:schemeClr>
        </a:fillRef>
        <a:effectRef idx="3">
          <a:scrgbClr r="0" g="0" b="0"/>
        </a:effectRef>
        <a:fontRef idx="minor">
          <a:schemeClr val="tx1"/>
        </a:fontRef>
      </dsp:style>
      <dsp:txBody>
        <a:bodyPr lIns="12700" tIns="12700" rIns="12700" bIns="127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Примања од продаје финансијске имовине  </a:t>
          </a:r>
          <a:r>
            <a:rPr lang="sr-Cyrl-RS" dirty="0" smtClean="0"/>
            <a:t>динара</a:t>
          </a:r>
          <a:endParaRPr lang="en-US" dirty="0"/>
        </a:p>
      </dsp:txBody>
      <dsp:txXfrm>
        <a:off x="1161653" y="2601867"/>
        <a:ext cx="1334291" cy="1334291"/>
      </dsp:txXfrm>
    </dsp:sp>
    <dsp:sp modelId="{FC69A2CE-A671-47B5-8CD8-544465E52E9C}">
      <dsp:nvSpPr>
        <dsp:cNvPr id="9" name="Oval 8"/>
        <dsp:cNvSpPr/>
      </dsp:nvSpPr>
      <dsp:spPr bwMode="white">
        <a:xfrm>
          <a:off x="1161653" y="867289"/>
          <a:ext cx="1334291" cy="1334291"/>
        </a:xfrm>
        <a:prstGeom prst="ellipse">
          <a:avLst/>
        </a:prstGeom>
      </dsp:spPr>
      <dsp:style>
        <a:lnRef idx="0">
          <a:schemeClr val="lt1"/>
        </a:lnRef>
        <a:fillRef idx="3">
          <a:schemeClr val="accent4">
            <a:shade val="80000"/>
            <a:alpha val="50000"/>
            <a:hueOff val="0"/>
            <a:satOff val="-391"/>
            <a:lumOff val="4706"/>
            <a:alpha val="80000"/>
          </a:schemeClr>
        </a:fillRef>
        <a:effectRef idx="3">
          <a:scrgbClr r="0" g="0" b="0"/>
        </a:effectRef>
        <a:fontRef idx="minor">
          <a:schemeClr val="tx1"/>
        </a:fontRef>
      </dsp:style>
      <dsp:txBody>
        <a:bodyPr vert="horz" wrap="square" lIns="12700" tIns="12700" rIns="12700" bIns="127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sr-Cyrl-RS" altLang="sr-Latn-RS" sz="1000" dirty="0"/>
            <a:t>44</a:t>
          </a:r>
          <a:r>
            <a:rPr lang="sr-Cyrl-RS" altLang="sr-Latn-RS" sz="1000" dirty="0"/>
            <a:t>.500</a:t>
          </a:r>
          <a:r>
            <a:rPr lang="sr-Cyrl-RS" sz="1000" dirty="0" smtClean="0"/>
            <a:t>.000</a:t>
          </a:r>
          <a:r>
            <a:rPr lang="sr-Latn-RS" sz="1000" dirty="0" smtClean="0"/>
            <a:t> </a:t>
          </a:r>
          <a:r>
            <a:rPr lang="sr-Cyrl-RS" sz="1000" dirty="0"/>
            <a:t>динара</a:t>
          </a:r>
          <a:endParaRPr lang="en-US" sz="1000" dirty="0"/>
        </a:p>
      </dsp:txBody>
      <dsp:txXfrm>
        <a:off x="1161653" y="867289"/>
        <a:ext cx="1334291" cy="13342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19256" cy="5842605"/>
        <a:chOff x="0" y="0"/>
        <a:chExt cx="8219256" cy="5842605"/>
      </a:xfrm>
    </dsp:grpSpPr>
    <dsp:sp modelId="{C6144CDB-22C1-4337-9F95-C3A522A707D1}">
      <dsp:nvSpPr>
        <dsp:cNvPr id="3" name="Rectangles 2"/>
        <dsp:cNvSpPr/>
      </dsp:nvSpPr>
      <dsp:spPr bwMode="white">
        <a:xfrm>
          <a:off x="0" y="230224"/>
          <a:ext cx="2054814" cy="26479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2456" tIns="33020" rIns="92456" bIns="33020" anchor="ctr"/>
        <a:lstStyle>
          <a:lvl1pPr algn="r">
            <a:defRPr sz="1300"/>
          </a:lvl1pPr>
          <a:lvl2pPr marL="57150" indent="-57150" algn="r">
            <a:defRPr sz="1000"/>
          </a:lvl2pPr>
          <a:lvl3pPr marL="114300" indent="-57150" algn="r">
            <a:defRPr sz="1000"/>
          </a:lvl3pPr>
          <a:lvl4pPr marL="171450" indent="-57150" algn="r">
            <a:defRPr sz="1000"/>
          </a:lvl4pPr>
          <a:lvl5pPr marL="228600" indent="-57150" algn="r">
            <a:defRPr sz="1000"/>
          </a:lvl5pPr>
          <a:lvl6pPr marL="285750" indent="-57150" algn="r">
            <a:defRPr sz="1000"/>
          </a:lvl6pPr>
          <a:lvl7pPr marL="342900" indent="-57150" algn="r">
            <a:defRPr sz="1000"/>
          </a:lvl7pPr>
          <a:lvl8pPr marL="400050" indent="-57150" algn="r">
            <a:defRPr sz="1000"/>
          </a:lvl8pPr>
          <a:lvl9pPr marL="457200" indent="-57150" algn="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b="1" dirty="0">
              <a:solidFill>
                <a:schemeClr val="tx1"/>
              </a:solidFill>
            </a:rPr>
            <a:t>Расходи за запослене</a:t>
          </a:r>
          <a:endParaRPr lang="en-US" b="1" dirty="0">
            <a:solidFill>
              <a:schemeClr val="tx1"/>
            </a:solidFill>
          </a:endParaRPr>
        </a:p>
      </dsp:txBody>
      <dsp:txXfrm>
        <a:off x="0" y="230224"/>
        <a:ext cx="2054814" cy="264795"/>
      </dsp:txXfrm>
    </dsp:sp>
    <dsp:sp modelId="{02385D1D-92EB-445D-B736-940004751C79}">
      <dsp:nvSpPr>
        <dsp:cNvPr id="4" name="Left Brace 3"/>
        <dsp:cNvSpPr/>
      </dsp:nvSpPr>
      <dsp:spPr bwMode="white">
        <a:xfrm>
          <a:off x="2054814" y="233921"/>
          <a:ext cx="410963" cy="257400"/>
        </a:xfrm>
        <a:prstGeom prst="leftBrace">
          <a:avLst>
            <a:gd name="adj1" fmla="val 35000"/>
            <a:gd name="adj2" fmla="val 50000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054814" y="233921"/>
        <a:ext cx="410963" cy="257400"/>
      </dsp:txXfrm>
    </dsp:sp>
    <dsp:sp modelId="{7BB6658A-32E0-42C7-B82A-240BF45CF27D}">
      <dsp:nvSpPr>
        <dsp:cNvPr id="5" name="Rectangles 4"/>
        <dsp:cNvSpPr/>
      </dsp:nvSpPr>
      <dsp:spPr bwMode="white">
        <a:xfrm>
          <a:off x="2630162" y="95604"/>
          <a:ext cx="5589094" cy="534035"/>
        </a:xfrm>
        <a:prstGeom prst="rect">
          <a:avLst/>
        </a:prstGeom>
        <a:solidFill>
          <a:srgbClr val="7030A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l">
            <a:defRPr sz="13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sp:txBody>
      <dsp:txXfrm>
        <a:off x="2630162" y="95604"/>
        <a:ext cx="5589094" cy="534035"/>
      </dsp:txXfrm>
    </dsp:sp>
    <dsp:sp modelId="{F40D94EA-52E0-4740-A924-EAF350BDF213}">
      <dsp:nvSpPr>
        <dsp:cNvPr id="6" name="Rectangles 5"/>
        <dsp:cNvSpPr/>
      </dsp:nvSpPr>
      <dsp:spPr bwMode="white">
        <a:xfrm>
          <a:off x="0" y="862216"/>
          <a:ext cx="2054814" cy="4629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2456" tIns="33020" rIns="92456" bIns="33020" anchor="ctr"/>
        <a:lstStyle>
          <a:lvl1pPr algn="r">
            <a:defRPr sz="1300"/>
          </a:lvl1pPr>
          <a:lvl2pPr marL="57150" indent="-57150" algn="r">
            <a:defRPr sz="1000"/>
          </a:lvl2pPr>
          <a:lvl3pPr marL="114300" indent="-57150" algn="r">
            <a:defRPr sz="1000"/>
          </a:lvl3pPr>
          <a:lvl4pPr marL="171450" indent="-57150" algn="r">
            <a:defRPr sz="1000"/>
          </a:lvl4pPr>
          <a:lvl5pPr marL="228600" indent="-57150" algn="r">
            <a:defRPr sz="1000"/>
          </a:lvl5pPr>
          <a:lvl6pPr marL="285750" indent="-57150" algn="r">
            <a:defRPr sz="1000"/>
          </a:lvl6pPr>
          <a:lvl7pPr marL="342900" indent="-57150" algn="r">
            <a:defRPr sz="1000"/>
          </a:lvl7pPr>
          <a:lvl8pPr marL="400050" indent="-57150" algn="r">
            <a:defRPr sz="1000"/>
          </a:lvl8pPr>
          <a:lvl9pPr marL="457200" indent="-57150" algn="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b="1" dirty="0">
              <a:solidFill>
                <a:schemeClr val="tx1"/>
              </a:solidFill>
            </a:rPr>
            <a:t>Коришћење роба и услуга </a:t>
          </a:r>
          <a:endParaRPr lang="en-US" dirty="0">
            <a:solidFill>
              <a:schemeClr val="tx1"/>
            </a:solidFill>
          </a:endParaRPr>
        </a:p>
      </dsp:txBody>
      <dsp:txXfrm>
        <a:off x="0" y="862216"/>
        <a:ext cx="2054814" cy="462915"/>
      </dsp:txXfrm>
    </dsp:sp>
    <dsp:sp modelId="{0E930D30-96BC-4D43-B65A-EE88C46DBE48}">
      <dsp:nvSpPr>
        <dsp:cNvPr id="7" name="Left Brace 6"/>
        <dsp:cNvSpPr/>
      </dsp:nvSpPr>
      <dsp:spPr bwMode="white">
        <a:xfrm>
          <a:off x="2054814" y="964973"/>
          <a:ext cx="410963" cy="257400"/>
        </a:xfrm>
        <a:prstGeom prst="leftBrace">
          <a:avLst>
            <a:gd name="adj1" fmla="val 35000"/>
            <a:gd name="adj2" fmla="val 50000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054814" y="964973"/>
        <a:ext cx="410963" cy="257400"/>
      </dsp:txXfrm>
    </dsp:sp>
    <dsp:sp modelId="{C6BA9D27-2D60-4BA7-98A9-E18E57FDB6CB}">
      <dsp:nvSpPr>
        <dsp:cNvPr id="8" name="Rectangles 7"/>
        <dsp:cNvSpPr/>
      </dsp:nvSpPr>
      <dsp:spPr bwMode="white">
        <a:xfrm>
          <a:off x="2630162" y="731052"/>
          <a:ext cx="5589094" cy="725243"/>
        </a:xfrm>
        <a:prstGeom prst="rect">
          <a:avLst/>
        </a:prstGeom>
        <a:solidFill>
          <a:srgbClr val="00B05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l">
            <a:defRPr sz="13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sp:txBody>
      <dsp:txXfrm>
        <a:off x="2630162" y="731052"/>
        <a:ext cx="5589094" cy="725243"/>
      </dsp:txXfrm>
    </dsp:sp>
    <dsp:sp modelId="{CCB8139E-CA19-491D-9FCD-6BF28923C725}">
      <dsp:nvSpPr>
        <dsp:cNvPr id="9" name="Rectangles 8"/>
        <dsp:cNvSpPr/>
      </dsp:nvSpPr>
      <dsp:spPr bwMode="white">
        <a:xfrm>
          <a:off x="0" y="1692327"/>
          <a:ext cx="2054814" cy="26479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2456" tIns="33020" rIns="92456" bIns="33020" anchor="ctr"/>
        <a:lstStyle>
          <a:lvl1pPr algn="r">
            <a:defRPr sz="1300"/>
          </a:lvl1pPr>
          <a:lvl2pPr marL="57150" indent="-57150" algn="r">
            <a:defRPr sz="1000"/>
          </a:lvl2pPr>
          <a:lvl3pPr marL="114300" indent="-57150" algn="r">
            <a:defRPr sz="1000"/>
          </a:lvl3pPr>
          <a:lvl4pPr marL="171450" indent="-57150" algn="r">
            <a:defRPr sz="1000"/>
          </a:lvl4pPr>
          <a:lvl5pPr marL="228600" indent="-57150" algn="r">
            <a:defRPr sz="1000"/>
          </a:lvl5pPr>
          <a:lvl6pPr marL="285750" indent="-57150" algn="r">
            <a:defRPr sz="1000"/>
          </a:lvl6pPr>
          <a:lvl7pPr marL="342900" indent="-57150" algn="r">
            <a:defRPr sz="1000"/>
          </a:lvl7pPr>
          <a:lvl8pPr marL="400050" indent="-57150" algn="r">
            <a:defRPr sz="1000"/>
          </a:lvl8pPr>
          <a:lvl9pPr marL="457200" indent="-57150" algn="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b="1" dirty="0">
              <a:solidFill>
                <a:schemeClr val="tx1"/>
              </a:solidFill>
            </a:rPr>
            <a:t>Дотације и трансфери</a:t>
          </a:r>
          <a:endParaRPr lang="en-US" b="1" dirty="0">
            <a:solidFill>
              <a:schemeClr val="tx1"/>
            </a:solidFill>
          </a:endParaRPr>
        </a:p>
      </dsp:txBody>
      <dsp:txXfrm>
        <a:off x="0" y="1692327"/>
        <a:ext cx="2054814" cy="264795"/>
      </dsp:txXfrm>
    </dsp:sp>
    <dsp:sp modelId="{14D1633C-A097-4A5A-8269-B04E98857E56}">
      <dsp:nvSpPr>
        <dsp:cNvPr id="10" name="Left Brace 9"/>
        <dsp:cNvSpPr/>
      </dsp:nvSpPr>
      <dsp:spPr bwMode="white">
        <a:xfrm>
          <a:off x="2054814" y="1696025"/>
          <a:ext cx="410963" cy="257400"/>
        </a:xfrm>
        <a:prstGeom prst="leftBrace">
          <a:avLst>
            <a:gd name="adj1" fmla="val 35000"/>
            <a:gd name="adj2" fmla="val 50000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054814" y="1696025"/>
        <a:ext cx="410963" cy="257400"/>
      </dsp:txXfrm>
    </dsp:sp>
    <dsp:sp modelId="{FFFD7BD8-195B-4FA4-9414-4F4C582F5570}">
      <dsp:nvSpPr>
        <dsp:cNvPr id="11" name="Rectangles 10"/>
        <dsp:cNvSpPr/>
      </dsp:nvSpPr>
      <dsp:spPr bwMode="white">
        <a:xfrm>
          <a:off x="2630162" y="1462104"/>
          <a:ext cx="5589094" cy="725243"/>
        </a:xfrm>
        <a:prstGeom prst="rect">
          <a:avLst/>
        </a:prstGeom>
        <a:solidFill>
          <a:srgbClr val="0070C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l">
            <a:defRPr sz="13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sp:txBody>
      <dsp:txXfrm>
        <a:off x="2630162" y="1462104"/>
        <a:ext cx="5589094" cy="725243"/>
      </dsp:txXfrm>
    </dsp:sp>
    <dsp:sp modelId="{9312B733-3AEB-49F6-8245-08553BA2949B}">
      <dsp:nvSpPr>
        <dsp:cNvPr id="12" name="Rectangles 11"/>
        <dsp:cNvSpPr/>
      </dsp:nvSpPr>
      <dsp:spPr bwMode="white">
        <a:xfrm>
          <a:off x="0" y="2423379"/>
          <a:ext cx="2054814" cy="26479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2456" tIns="33020" rIns="92456" bIns="33020" anchor="ctr"/>
        <a:lstStyle>
          <a:lvl1pPr algn="r">
            <a:defRPr sz="1300"/>
          </a:lvl1pPr>
          <a:lvl2pPr marL="57150" indent="-57150" algn="r">
            <a:defRPr sz="1000"/>
          </a:lvl2pPr>
          <a:lvl3pPr marL="114300" indent="-57150" algn="r">
            <a:defRPr sz="1000"/>
          </a:lvl3pPr>
          <a:lvl4pPr marL="171450" indent="-57150" algn="r">
            <a:defRPr sz="1000"/>
          </a:lvl4pPr>
          <a:lvl5pPr marL="228600" indent="-57150" algn="r">
            <a:defRPr sz="1000"/>
          </a:lvl5pPr>
          <a:lvl6pPr marL="285750" indent="-57150" algn="r">
            <a:defRPr sz="1000"/>
          </a:lvl6pPr>
          <a:lvl7pPr marL="342900" indent="-57150" algn="r">
            <a:defRPr sz="1000"/>
          </a:lvl7pPr>
          <a:lvl8pPr marL="400050" indent="-57150" algn="r">
            <a:defRPr sz="1000"/>
          </a:lvl8pPr>
          <a:lvl9pPr marL="457200" indent="-57150" algn="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b="1" dirty="0">
              <a:solidFill>
                <a:schemeClr val="tx1"/>
              </a:solidFill>
            </a:rPr>
            <a:t>Остали расходи</a:t>
          </a:r>
          <a:endParaRPr lang="en-US" b="1" dirty="0">
            <a:solidFill>
              <a:schemeClr val="tx1"/>
            </a:solidFill>
          </a:endParaRPr>
        </a:p>
      </dsp:txBody>
      <dsp:txXfrm>
        <a:off x="0" y="2423379"/>
        <a:ext cx="2054814" cy="264795"/>
      </dsp:txXfrm>
    </dsp:sp>
    <dsp:sp modelId="{435AB433-2559-485A-A03D-C32F36288071}">
      <dsp:nvSpPr>
        <dsp:cNvPr id="13" name="Left Brace 12"/>
        <dsp:cNvSpPr/>
      </dsp:nvSpPr>
      <dsp:spPr bwMode="white">
        <a:xfrm>
          <a:off x="2054814" y="2427077"/>
          <a:ext cx="410963" cy="257400"/>
        </a:xfrm>
        <a:prstGeom prst="leftBrace">
          <a:avLst>
            <a:gd name="adj1" fmla="val 35000"/>
            <a:gd name="adj2" fmla="val 50000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054814" y="2427077"/>
        <a:ext cx="410963" cy="257400"/>
      </dsp:txXfrm>
    </dsp:sp>
    <dsp:sp modelId="{9893D59A-7FEC-486D-89C4-D28135F6121C}">
      <dsp:nvSpPr>
        <dsp:cNvPr id="14" name="Rectangles 13"/>
        <dsp:cNvSpPr/>
      </dsp:nvSpPr>
      <dsp:spPr bwMode="white">
        <a:xfrm>
          <a:off x="2630162" y="2288759"/>
          <a:ext cx="5589094" cy="53403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l">
            <a:defRPr sz="13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</a:t>
          </a:r>
          <a:r>
            <a:rPr lang="sr-Cyrl-RS" sz="1400" dirty="0" smtClean="0"/>
            <a:t>казне,накнаду штете</a:t>
          </a:r>
          <a:endParaRPr lang="en-US" sz="1400" dirty="0"/>
        </a:p>
      </dsp:txBody>
      <dsp:txXfrm>
        <a:off x="2630162" y="2288759"/>
        <a:ext cx="5589094" cy="534035"/>
      </dsp:txXfrm>
    </dsp:sp>
    <dsp:sp modelId="{EFAACCF6-3A6A-4536-89B0-F0A7C44F6BE1}">
      <dsp:nvSpPr>
        <dsp:cNvPr id="15" name="Rectangles 14"/>
        <dsp:cNvSpPr/>
      </dsp:nvSpPr>
      <dsp:spPr bwMode="white">
        <a:xfrm>
          <a:off x="0" y="3154431"/>
          <a:ext cx="2054814" cy="26479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2456" tIns="33020" rIns="92456" bIns="33020" anchor="ctr"/>
        <a:lstStyle>
          <a:lvl1pPr algn="r">
            <a:defRPr sz="1300"/>
          </a:lvl1pPr>
          <a:lvl2pPr marL="57150" indent="-57150" algn="r">
            <a:defRPr sz="1000"/>
          </a:lvl2pPr>
          <a:lvl3pPr marL="114300" indent="-57150" algn="r">
            <a:defRPr sz="1000"/>
          </a:lvl3pPr>
          <a:lvl4pPr marL="171450" indent="-57150" algn="r">
            <a:defRPr sz="1000"/>
          </a:lvl4pPr>
          <a:lvl5pPr marL="228600" indent="-57150" algn="r">
            <a:defRPr sz="1000"/>
          </a:lvl5pPr>
          <a:lvl6pPr marL="285750" indent="-57150" algn="r">
            <a:defRPr sz="1000"/>
          </a:lvl6pPr>
          <a:lvl7pPr marL="342900" indent="-57150" algn="r">
            <a:defRPr sz="1000"/>
          </a:lvl7pPr>
          <a:lvl8pPr marL="400050" indent="-57150" algn="r">
            <a:defRPr sz="1000"/>
          </a:lvl8pPr>
          <a:lvl9pPr marL="457200" indent="-57150" algn="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b="1" dirty="0">
              <a:solidFill>
                <a:schemeClr val="tx1"/>
              </a:solidFill>
            </a:rPr>
            <a:t>Субвенције</a:t>
          </a:r>
          <a:endParaRPr lang="en-US" b="1" dirty="0">
            <a:solidFill>
              <a:schemeClr val="tx1"/>
            </a:solidFill>
          </a:endParaRPr>
        </a:p>
      </dsp:txBody>
      <dsp:txXfrm>
        <a:off x="0" y="3154431"/>
        <a:ext cx="2054814" cy="264795"/>
      </dsp:txXfrm>
    </dsp:sp>
    <dsp:sp modelId="{6497CA82-45EE-4BD1-AEB4-CC3961FBFB74}">
      <dsp:nvSpPr>
        <dsp:cNvPr id="16" name="Left Brace 15"/>
        <dsp:cNvSpPr/>
      </dsp:nvSpPr>
      <dsp:spPr bwMode="white">
        <a:xfrm>
          <a:off x="2054814" y="3158128"/>
          <a:ext cx="410963" cy="257400"/>
        </a:xfrm>
        <a:prstGeom prst="leftBrace">
          <a:avLst>
            <a:gd name="adj1" fmla="val 35000"/>
            <a:gd name="adj2" fmla="val 50000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054814" y="3158128"/>
        <a:ext cx="410963" cy="257400"/>
      </dsp:txXfrm>
    </dsp:sp>
    <dsp:sp modelId="{9A05939C-6B40-4C32-897A-4A6DC3E71E5B}">
      <dsp:nvSpPr>
        <dsp:cNvPr id="17" name="Rectangles 16"/>
        <dsp:cNvSpPr/>
      </dsp:nvSpPr>
      <dsp:spPr bwMode="white">
        <a:xfrm>
          <a:off x="2630162" y="3019811"/>
          <a:ext cx="5589094" cy="53403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l">
            <a:defRPr sz="13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dirty="0"/>
            <a:t>Субвенције</a:t>
          </a:r>
          <a:r>
            <a:rPr lang="ru-RU" sz="1400" dirty="0"/>
            <a:t> сe одобравају </a:t>
          </a:r>
          <a:r>
            <a:rPr lang="ru-RU" sz="1400" dirty="0" smtClean="0"/>
            <a:t>јавним предузећима,</a:t>
          </a:r>
          <a:r>
            <a:rPr lang="sr-Cyrl-RS" sz="1400" dirty="0" smtClean="0"/>
            <a:t>ПД „</a:t>
          </a:r>
          <a:r>
            <a:rPr lang="ru-RU" sz="1400" dirty="0" smtClean="0"/>
            <a:t>Еко-аграр», </a:t>
          </a:r>
          <a:r>
            <a:rPr lang="ru-RU" sz="1400" dirty="0"/>
            <a:t>пољопривредним </a:t>
          </a:r>
          <a:r>
            <a:rPr lang="ru-RU" sz="1400" dirty="0" smtClean="0"/>
            <a:t>произвођачима,субвенције за информисање.</a:t>
          </a:r>
          <a:endParaRPr lang="en-US" sz="1400" dirty="0"/>
        </a:p>
      </dsp:txBody>
      <dsp:txXfrm>
        <a:off x="2630162" y="3019811"/>
        <a:ext cx="5589094" cy="534035"/>
      </dsp:txXfrm>
    </dsp:sp>
    <dsp:sp modelId="{939B76D1-BB33-4E50-9ECD-839FB5787B95}">
      <dsp:nvSpPr>
        <dsp:cNvPr id="18" name="Rectangles 17"/>
        <dsp:cNvSpPr/>
      </dsp:nvSpPr>
      <dsp:spPr bwMode="white">
        <a:xfrm>
          <a:off x="0" y="3885483"/>
          <a:ext cx="2054814" cy="26479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2456" tIns="33020" rIns="92456" bIns="33020" anchor="ctr"/>
        <a:lstStyle>
          <a:lvl1pPr algn="r">
            <a:defRPr sz="1300"/>
          </a:lvl1pPr>
          <a:lvl2pPr marL="57150" indent="-57150" algn="r">
            <a:defRPr sz="1000"/>
          </a:lvl2pPr>
          <a:lvl3pPr marL="114300" indent="-57150" algn="r">
            <a:defRPr sz="1000"/>
          </a:lvl3pPr>
          <a:lvl4pPr marL="171450" indent="-57150" algn="r">
            <a:defRPr sz="1000"/>
          </a:lvl4pPr>
          <a:lvl5pPr marL="228600" indent="-57150" algn="r">
            <a:defRPr sz="1000"/>
          </a:lvl5pPr>
          <a:lvl6pPr marL="285750" indent="-57150" algn="r">
            <a:defRPr sz="1000"/>
          </a:lvl6pPr>
          <a:lvl7pPr marL="342900" indent="-57150" algn="r">
            <a:defRPr sz="1000"/>
          </a:lvl7pPr>
          <a:lvl8pPr marL="400050" indent="-57150" algn="r">
            <a:defRPr sz="1000"/>
          </a:lvl8pPr>
          <a:lvl9pPr marL="457200" indent="-57150" algn="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b="1" dirty="0">
              <a:solidFill>
                <a:schemeClr val="tx1"/>
              </a:solidFill>
            </a:rPr>
            <a:t>Социјална заштита</a:t>
          </a:r>
          <a:endParaRPr lang="en-US" b="1" dirty="0">
            <a:solidFill>
              <a:schemeClr val="tx1"/>
            </a:solidFill>
          </a:endParaRPr>
        </a:p>
      </dsp:txBody>
      <dsp:txXfrm>
        <a:off x="0" y="3885483"/>
        <a:ext cx="2054814" cy="264795"/>
      </dsp:txXfrm>
    </dsp:sp>
    <dsp:sp modelId="{7845F59F-6101-48DE-ABCC-EC5351843F5B}">
      <dsp:nvSpPr>
        <dsp:cNvPr id="19" name="Left Brace 18"/>
        <dsp:cNvSpPr/>
      </dsp:nvSpPr>
      <dsp:spPr bwMode="white">
        <a:xfrm>
          <a:off x="2054814" y="3889180"/>
          <a:ext cx="410963" cy="257400"/>
        </a:xfrm>
        <a:prstGeom prst="leftBrace">
          <a:avLst>
            <a:gd name="adj1" fmla="val 35000"/>
            <a:gd name="adj2" fmla="val 50000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054814" y="3889180"/>
        <a:ext cx="410963" cy="257400"/>
      </dsp:txXfrm>
    </dsp:sp>
    <dsp:sp modelId="{B43D6F8D-5103-4DCA-8971-053A6B7A987B}">
      <dsp:nvSpPr>
        <dsp:cNvPr id="20" name="Rectangles 19"/>
        <dsp:cNvSpPr/>
      </dsp:nvSpPr>
      <dsp:spPr bwMode="white">
        <a:xfrm>
          <a:off x="2630162" y="3655259"/>
          <a:ext cx="5589094" cy="72524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l">
            <a:defRPr sz="13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</a:t>
          </a:r>
          <a:r>
            <a:rPr lang="sr-Cyrl-RS" sz="14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dirty="0"/>
        </a:p>
      </dsp:txBody>
      <dsp:txXfrm>
        <a:off x="2630162" y="3655259"/>
        <a:ext cx="5589094" cy="725243"/>
      </dsp:txXfrm>
    </dsp:sp>
    <dsp:sp modelId="{B471A916-B6F4-4017-A447-E2C98CEE19B9}">
      <dsp:nvSpPr>
        <dsp:cNvPr id="21" name="Rectangles 20"/>
        <dsp:cNvSpPr/>
      </dsp:nvSpPr>
      <dsp:spPr bwMode="white">
        <a:xfrm>
          <a:off x="0" y="4616534"/>
          <a:ext cx="2054814" cy="26479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2456" tIns="33020" rIns="92456" bIns="33020" anchor="ctr"/>
        <a:lstStyle>
          <a:lvl1pPr algn="r">
            <a:defRPr sz="1300"/>
          </a:lvl1pPr>
          <a:lvl2pPr marL="57150" indent="-57150" algn="r">
            <a:defRPr sz="1000"/>
          </a:lvl2pPr>
          <a:lvl3pPr marL="114300" indent="-57150" algn="r">
            <a:defRPr sz="1000"/>
          </a:lvl3pPr>
          <a:lvl4pPr marL="171450" indent="-57150" algn="r">
            <a:defRPr sz="1000"/>
          </a:lvl4pPr>
          <a:lvl5pPr marL="228600" indent="-57150" algn="r">
            <a:defRPr sz="1000"/>
          </a:lvl5pPr>
          <a:lvl6pPr marL="285750" indent="-57150" algn="r">
            <a:defRPr sz="1000"/>
          </a:lvl6pPr>
          <a:lvl7pPr marL="342900" indent="-57150" algn="r">
            <a:defRPr sz="1000"/>
          </a:lvl7pPr>
          <a:lvl8pPr marL="400050" indent="-57150" algn="r">
            <a:defRPr sz="1000"/>
          </a:lvl8pPr>
          <a:lvl9pPr marL="457200" indent="-57150" algn="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b="1" dirty="0">
              <a:solidFill>
                <a:schemeClr val="tx1"/>
              </a:solidFill>
            </a:rPr>
            <a:t>Буџетска резерва</a:t>
          </a:r>
          <a:endParaRPr lang="en-US" b="1" dirty="0">
            <a:solidFill>
              <a:schemeClr val="tx1"/>
            </a:solidFill>
          </a:endParaRPr>
        </a:p>
      </dsp:txBody>
      <dsp:txXfrm>
        <a:off x="0" y="4616534"/>
        <a:ext cx="2054814" cy="264795"/>
      </dsp:txXfrm>
    </dsp:sp>
    <dsp:sp modelId="{7F976215-9D17-4223-A92A-D3302071B429}">
      <dsp:nvSpPr>
        <dsp:cNvPr id="22" name="Left Brace 21"/>
        <dsp:cNvSpPr/>
      </dsp:nvSpPr>
      <dsp:spPr bwMode="white">
        <a:xfrm>
          <a:off x="2054814" y="4620232"/>
          <a:ext cx="410963" cy="257400"/>
        </a:xfrm>
        <a:prstGeom prst="leftBrace">
          <a:avLst>
            <a:gd name="adj1" fmla="val 35000"/>
            <a:gd name="adj2" fmla="val 50000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054814" y="4620232"/>
        <a:ext cx="410963" cy="257400"/>
      </dsp:txXfrm>
    </dsp:sp>
    <dsp:sp modelId="{260E7D26-6540-4407-AA35-D081FC05F135}">
      <dsp:nvSpPr>
        <dsp:cNvPr id="23" name="Rectangles 22"/>
        <dsp:cNvSpPr/>
      </dsp:nvSpPr>
      <dsp:spPr bwMode="white">
        <a:xfrm>
          <a:off x="2630162" y="4500964"/>
          <a:ext cx="5589094" cy="49593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9530" tIns="49530" rIns="49530" bIns="49530" anchor="ctr"/>
        <a:lstStyle>
          <a:lvl1pPr algn="l">
            <a:defRPr sz="13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1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sp:txBody>
      <dsp:txXfrm>
        <a:off x="2630162" y="4500964"/>
        <a:ext cx="5589094" cy="495935"/>
      </dsp:txXfrm>
    </dsp:sp>
    <dsp:sp modelId="{320B77C6-F8A0-4CEB-8B55-79E4A1BAF9E9}">
      <dsp:nvSpPr>
        <dsp:cNvPr id="24" name="Rectangles 23"/>
        <dsp:cNvSpPr/>
      </dsp:nvSpPr>
      <dsp:spPr bwMode="white">
        <a:xfrm>
          <a:off x="0" y="5347586"/>
          <a:ext cx="2054814" cy="26479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2456" tIns="33020" rIns="92456" bIns="33020" anchor="ctr"/>
        <a:lstStyle>
          <a:lvl1pPr algn="r">
            <a:defRPr sz="1300"/>
          </a:lvl1pPr>
          <a:lvl2pPr marL="57150" indent="-57150" algn="r">
            <a:defRPr sz="1000"/>
          </a:lvl2pPr>
          <a:lvl3pPr marL="114300" indent="-57150" algn="r">
            <a:defRPr sz="1000"/>
          </a:lvl3pPr>
          <a:lvl4pPr marL="171450" indent="-57150" algn="r">
            <a:defRPr sz="1000"/>
          </a:lvl4pPr>
          <a:lvl5pPr marL="228600" indent="-57150" algn="r">
            <a:defRPr sz="1000"/>
          </a:lvl5pPr>
          <a:lvl6pPr marL="285750" indent="-57150" algn="r">
            <a:defRPr sz="1000"/>
          </a:lvl6pPr>
          <a:lvl7pPr marL="342900" indent="-57150" algn="r">
            <a:defRPr sz="1000"/>
          </a:lvl7pPr>
          <a:lvl8pPr marL="400050" indent="-57150" algn="r">
            <a:defRPr sz="1000"/>
          </a:lvl8pPr>
          <a:lvl9pPr marL="457200" indent="-57150" algn="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b="1" dirty="0">
              <a:solidFill>
                <a:schemeClr val="tx1"/>
              </a:solidFill>
            </a:rPr>
            <a:t>Капитални издаци</a:t>
          </a:r>
          <a:endParaRPr lang="en-US" b="1" dirty="0">
            <a:solidFill>
              <a:schemeClr val="tx1"/>
            </a:solidFill>
          </a:endParaRPr>
        </a:p>
      </dsp:txBody>
      <dsp:txXfrm>
        <a:off x="0" y="5347586"/>
        <a:ext cx="2054814" cy="264795"/>
      </dsp:txXfrm>
    </dsp:sp>
    <dsp:sp modelId="{803A06C6-F698-48F4-A91D-0B2B17EECBA4}">
      <dsp:nvSpPr>
        <dsp:cNvPr id="25" name="Left Brace 24"/>
        <dsp:cNvSpPr/>
      </dsp:nvSpPr>
      <dsp:spPr bwMode="white">
        <a:xfrm>
          <a:off x="2054814" y="5351284"/>
          <a:ext cx="410963" cy="257400"/>
        </a:xfrm>
        <a:prstGeom prst="leftBrace">
          <a:avLst>
            <a:gd name="adj1" fmla="val 35000"/>
            <a:gd name="adj2" fmla="val 50000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054814" y="5351284"/>
        <a:ext cx="410963" cy="257400"/>
      </dsp:txXfrm>
    </dsp:sp>
    <dsp:sp modelId="{E8E0050D-5592-4FFB-BC24-07DF887B3DF2}">
      <dsp:nvSpPr>
        <dsp:cNvPr id="26" name="Rectangles 25"/>
        <dsp:cNvSpPr/>
      </dsp:nvSpPr>
      <dsp:spPr bwMode="white">
        <a:xfrm>
          <a:off x="2630162" y="5132956"/>
          <a:ext cx="5589094" cy="69405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9530" tIns="49530" rIns="49530" bIns="49530" anchor="ctr"/>
        <a:lstStyle>
          <a:lvl1pPr algn="l">
            <a:defRPr sz="13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 lvl="1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sp:txBody>
      <dsp:txXfrm>
        <a:off x="2630162" y="5132956"/>
        <a:ext cx="5589094" cy="694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type="leftBrace" r:blip="" rot="180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type="leftBrace" r:blip="" rot="180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177A51-6661-464F-AF3F-5F9E5897B61D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9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5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11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7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chart" Target="../charts/char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chart" Target="../charts/chart14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19.xml"/><Relationship Id="rId20" Type="http://schemas.openxmlformats.org/officeDocument/2006/relationships/tags" Target="../tags/tag1.xml"/><Relationship Id="rId2" Type="http://schemas.openxmlformats.org/officeDocument/2006/relationships/image" Target="../media/image6.jpeg"/><Relationship Id="rId19" Type="http://schemas.openxmlformats.org/officeDocument/2006/relationships/image" Target="../media/image23.png"/><Relationship Id="rId18" Type="http://schemas.openxmlformats.org/officeDocument/2006/relationships/image" Target="../media/image22.png"/><Relationship Id="rId17" Type="http://schemas.openxmlformats.org/officeDocument/2006/relationships/image" Target="../media/image21.png"/><Relationship Id="rId16" Type="http://schemas.openxmlformats.org/officeDocument/2006/relationships/image" Target="../media/image20.png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6.jpeg"/><Relationship Id="rId11" Type="http://schemas.openxmlformats.org/officeDocument/2006/relationships/image" Target="../media/image15.png"/><Relationship Id="rId10" Type="http://schemas.openxmlformats.org/officeDocument/2006/relationships/image" Target="../media/image14.jpe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ОДЛУКУ О БУЏЕТУ за </a:t>
            </a:r>
            <a:r>
              <a:rPr lang="sr-Cyrl-RS" dirty="0" smtClean="0"/>
              <a:t>2024. годину </a:t>
            </a:r>
            <a:endParaRPr lang="sr-Cyrl-RS" dirty="0" smtClean="0"/>
          </a:p>
          <a:p>
            <a:pPr indent="457200"/>
            <a:r>
              <a:rPr lang="sr-Cyrl-RS" dirty="0" smtClean="0"/>
              <a:t> </a:t>
            </a:r>
            <a:r>
              <a:rPr altLang="sr-Cyrl-RS" dirty="0" smtClean="0"/>
              <a:t>           </a:t>
            </a:r>
            <a:r>
              <a:rPr lang="sr-Cyrl-RS" altLang="en-US" dirty="0" smtClean="0"/>
              <a:t>  </a:t>
            </a:r>
            <a:r>
              <a:rPr altLang="sr-Cyrl-RS" dirty="0" smtClean="0"/>
              <a:t>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204932" cy="1104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005138"/>
            <a:ext cx="429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7995" y="98123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2024. годину-ОДЛУКА О БУЏЕТУ</a:t>
            </a:r>
            <a:endParaRPr lang="en-US" sz="30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2024. годину – у процентима </a:t>
            </a:r>
            <a:endParaRPr lang="en-US" sz="29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971600" y="1484784"/>
          <a:ext cx="734481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043608" y="1484784"/>
          <a:ext cx="727280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1043608" y="1556792"/>
          <a:ext cx="727280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043608" y="1556792"/>
          <a:ext cx="72008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683945" y="1268884"/>
          <a:ext cx="734481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684530" y="1269365"/>
          <a:ext cx="7559675" cy="5031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84530" y="1333500"/>
          <a:ext cx="7659370" cy="504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978775" cy="1143000"/>
          </a:xfrm>
        </p:spPr>
        <p:txBody>
          <a:bodyPr>
            <a:normAutofit/>
          </a:bodyPr>
          <a:lstStyle/>
          <a:p>
            <a:r>
              <a:rPr lang="sr-Cyrl-RS" dirty="0"/>
              <a:t>Шта се променило у односу на предходну одлуку за 2023. годину?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5560" y="1268413"/>
            <a:ext cx="8229600" cy="1130300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altLang="en-US" dirty="0" smtClean="0"/>
              <a:t>4</a:t>
            </a:r>
            <a:r>
              <a:rPr lang="sr-Cyrl-RS" dirty="0" smtClean="0"/>
              <a:t>. </a:t>
            </a:r>
            <a:r>
              <a:rPr lang="sr-Cyrl-RS" dirty="0"/>
              <a:t>години су се повећали</a:t>
            </a:r>
            <a:r>
              <a:rPr lang="sr-Cyrl-RS" b="1" dirty="0" smtClean="0"/>
              <a:t> </a:t>
            </a:r>
            <a:r>
              <a:rPr lang="sr-Cyrl-RS" dirty="0"/>
              <a:t>у односу на предходну Одлуку о буџету за </a:t>
            </a:r>
            <a:r>
              <a:rPr lang="sr-Cyrl-RS" dirty="0" smtClean="0"/>
              <a:t>2023. </a:t>
            </a:r>
            <a:r>
              <a:rPr lang="sr-Cyrl-RS" dirty="0"/>
              <a:t>годину-ребаланс </a:t>
            </a:r>
            <a:r>
              <a:rPr lang="en-US" dirty="0"/>
              <a:t>I</a:t>
            </a:r>
            <a:r>
              <a:rPr lang="sr-Cyrl-RS" dirty="0"/>
              <a:t> за</a:t>
            </a:r>
            <a:r>
              <a:rPr lang="sr-Cyrl-RS" b="1" dirty="0"/>
              <a:t> </a:t>
            </a:r>
            <a:r>
              <a:rPr lang="en-US" altLang="sr-Cyrl-RS" b="1" dirty="0"/>
              <a:t>333</a:t>
            </a:r>
            <a:r>
              <a:rPr lang="sr-Cyrl-RS" dirty="0" smtClean="0"/>
              <a:t>.</a:t>
            </a:r>
            <a:r>
              <a:rPr lang="sr-Cyrl-RS" b="1" dirty="0" smtClean="0"/>
              <a:t>000.000 </a:t>
            </a:r>
            <a:r>
              <a:rPr lang="sr-Cyrl-RS" dirty="0"/>
              <a:t>динара, односно за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en-US" altLang="sr-Cyrl-RS" dirty="0">
                <a:solidFill>
                  <a:schemeClr val="tx1"/>
                </a:solidFill>
              </a:rPr>
              <a:t>9</a:t>
            </a:r>
            <a:r>
              <a:rPr lang="sr-Cyrl-RS" dirty="0" smtClean="0"/>
              <a:t>,</a:t>
            </a:r>
            <a:r>
              <a:rPr lang="en-US" altLang="sr-Cyrl-RS" dirty="0" smtClean="0"/>
              <a:t>25</a:t>
            </a:r>
            <a:r>
              <a:rPr lang="sr-Cyrl-RS" b="1" dirty="0" smtClean="0"/>
              <a:t>%</a:t>
            </a:r>
            <a:r>
              <a:rPr lang="sr-Cyrl-R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1514475" y="4430395"/>
            <a:ext cx="7310755" cy="1772285"/>
          </a:xfrm>
        </p:spPr>
        <p:txBody>
          <a:bodyPr>
            <a:normAutofit fontScale="72500"/>
          </a:bodyPr>
          <a:lstStyle/>
          <a:p>
            <a:pPr marL="0" lvl="0" indent="0">
              <a:spcBef>
                <a:spcPts val="0"/>
              </a:spcBef>
            </a:pPr>
            <a:r>
              <a:rPr lang="sr-Cyrl-RS" sz="2400" dirty="0">
                <a:solidFill>
                  <a:srgbClr val="FF0000"/>
                </a:solidFill>
                <a:latin typeface="Franklin Gothic Book" panose="020B0503020102020204"/>
                <a:sym typeface="+mn-ea"/>
              </a:rPr>
              <a:t>Суфицит</a:t>
            </a:r>
            <a:r>
              <a:rPr lang="sr-Cyrl-RS" sz="2400" dirty="0">
                <a:solidFill>
                  <a:srgbClr val="000000"/>
                </a:solidFill>
                <a:latin typeface="Franklin Gothic Book" panose="020B0503020102020204"/>
                <a:sym typeface="+mn-ea"/>
              </a:rPr>
              <a:t> је повећан</a:t>
            </a:r>
            <a:r>
              <a:rPr lang="sr-Cyrl-RS" sz="2400" dirty="0" smtClean="0">
                <a:solidFill>
                  <a:srgbClr val="000000"/>
                </a:solidFill>
                <a:latin typeface="Franklin Gothic Book" panose="020B0503020102020204"/>
                <a:sym typeface="+mn-ea"/>
              </a:rPr>
              <a:t> </a:t>
            </a:r>
            <a:r>
              <a:rPr lang="sr-Cyrl-RS" sz="2400" dirty="0">
                <a:solidFill>
                  <a:srgbClr val="000000"/>
                </a:solidFill>
                <a:latin typeface="Franklin Gothic Book" panose="020B0503020102020204"/>
                <a:sym typeface="+mn-ea"/>
              </a:rPr>
              <a:t>за 33</a:t>
            </a:r>
            <a:r>
              <a:rPr lang="sr-Cyrl-RS" sz="2400" dirty="0" smtClean="0">
                <a:solidFill>
                  <a:srgbClr val="000000"/>
                </a:solidFill>
                <a:latin typeface="Franklin Gothic Book" panose="020B0503020102020204"/>
                <a:sym typeface="+mn-ea"/>
              </a:rPr>
              <a:t>.971.652 </a:t>
            </a:r>
            <a:r>
              <a:rPr lang="sr-Cyrl-RS" sz="2400" dirty="0">
                <a:solidFill>
                  <a:srgbClr val="000000"/>
                </a:solidFill>
                <a:latin typeface="Franklin Gothic Book" panose="020B0503020102020204"/>
                <a:sym typeface="+mn-ea"/>
              </a:rPr>
              <a:t>динара</a:t>
            </a:r>
            <a:endParaRPr lang="sr-Cyrl-RS" sz="2400" b="1" dirty="0">
              <a:solidFill>
                <a:srgbClr val="000000"/>
              </a:solidFill>
              <a:latin typeface="Franklin Gothic Book" panose="020B0503020102020204"/>
            </a:endParaRPr>
          </a:p>
          <a:p>
            <a:pPr marL="0" lvl="0" indent="0">
              <a:spcBef>
                <a:spcPts val="0"/>
              </a:spcBef>
            </a:pPr>
            <a:endParaRPr lang="sr-Cyrl-RS" sz="2400" dirty="0" smtClean="0"/>
          </a:p>
          <a:p>
            <a:pPr marL="0" indent="0"/>
            <a:r>
              <a:rPr lang="sr-Cyrl-RS" sz="2400" dirty="0" smtClean="0">
                <a:solidFill>
                  <a:srgbClr val="C00000"/>
                </a:solidFill>
              </a:rPr>
              <a:t>Порески </a:t>
            </a:r>
            <a:r>
              <a:rPr lang="sr-Cyrl-RS" sz="2400" dirty="0">
                <a:solidFill>
                  <a:srgbClr val="C00000"/>
                </a:solidFill>
              </a:rPr>
              <a:t>приходи</a:t>
            </a:r>
            <a:r>
              <a:rPr lang="sr-Cyrl-RS" sz="2400" dirty="0">
                <a:solidFill>
                  <a:srgbClr val="002060"/>
                </a:solidFill>
              </a:rPr>
              <a:t> </a:t>
            </a:r>
            <a:r>
              <a:rPr lang="sr-Cyrl-RS" sz="2400" dirty="0"/>
              <a:t>су </a:t>
            </a:r>
            <a:r>
              <a:rPr lang="sr-Cyrl-RS" sz="2400" dirty="0" smtClean="0"/>
              <a:t>повећани за 414.080.500</a:t>
            </a:r>
            <a:endParaRPr lang="sr-Cyrl-RS" sz="2400" dirty="0" smtClean="0"/>
          </a:p>
          <a:p>
            <a:pPr marL="0" indent="0"/>
            <a:r>
              <a:rPr lang="sr-Cyrl-RS" sz="2800" dirty="0" smtClean="0">
                <a:solidFill>
                  <a:srgbClr val="FF0000"/>
                </a:solidFill>
                <a:sym typeface="+mn-ea"/>
              </a:rPr>
              <a:t>Трансфери</a:t>
            </a:r>
            <a:r>
              <a:rPr lang="en-US" sz="2800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sr-Cyrl-RS" sz="2800" dirty="0" smtClean="0">
                <a:solidFill>
                  <a:srgbClr val="FF0000"/>
                </a:solidFill>
                <a:sym typeface="+mn-ea"/>
              </a:rPr>
              <a:t>и донације</a:t>
            </a:r>
            <a:r>
              <a:rPr lang="sr-Cyrl-RS" sz="2800" dirty="0" smtClean="0">
                <a:sym typeface="+mn-ea"/>
              </a:rPr>
              <a:t> </a:t>
            </a:r>
            <a:r>
              <a:rPr lang="sr-Cyrl-RS" sz="2800" dirty="0">
                <a:sym typeface="+mn-ea"/>
              </a:rPr>
              <a:t>су повећани</a:t>
            </a:r>
            <a:r>
              <a:rPr lang="sr-Cyrl-RS" sz="2800" dirty="0" smtClean="0">
                <a:sym typeface="+mn-ea"/>
              </a:rPr>
              <a:t> </a:t>
            </a:r>
            <a:r>
              <a:rPr lang="sr-Cyrl-RS" sz="2800" dirty="0">
                <a:sym typeface="+mn-ea"/>
              </a:rPr>
              <a:t>за 179.934</a:t>
            </a:r>
            <a:r>
              <a:rPr lang="sr-Cyrl-RS" sz="2800" dirty="0" smtClean="0">
                <a:sym typeface="+mn-ea"/>
              </a:rPr>
              <a:t>.745 </a:t>
            </a:r>
            <a:r>
              <a:rPr lang="sr-Cyrl-RS" sz="2800" dirty="0">
                <a:sym typeface="+mn-ea"/>
              </a:rPr>
              <a:t>динара</a:t>
            </a:r>
            <a:r>
              <a:rPr lang="sr-Cyrl-RS" sz="2800" dirty="0" smtClean="0">
                <a:sym typeface="+mn-ea"/>
              </a:rPr>
              <a:t>.</a:t>
            </a:r>
            <a:r>
              <a:rPr lang="sr-Cyrl-RS" sz="2800" dirty="0">
                <a:solidFill>
                  <a:srgbClr val="0070C0"/>
                </a:solidFill>
                <a:sym typeface="+mn-ea"/>
              </a:rPr>
              <a:t> </a:t>
            </a:r>
            <a:endParaRPr lang="sr-Cyrl-RS" sz="2800" b="1" dirty="0" smtClean="0">
              <a:solidFill>
                <a:srgbClr val="0070C0"/>
              </a:solidFill>
            </a:endParaRPr>
          </a:p>
          <a:p>
            <a:pPr marL="0" indent="0"/>
            <a:endParaRPr lang="sr-Cyrl-RS" sz="2800" dirty="0">
              <a:solidFill>
                <a:srgbClr val="FF0000"/>
              </a:solidFill>
            </a:endParaRPr>
          </a:p>
          <a:p>
            <a:pPr marL="0" lvl="0" indent="0"/>
            <a:endParaRPr lang="en-US" sz="2400" dirty="0"/>
          </a:p>
          <a:p>
            <a:pPr marL="0" indent="0">
              <a:buNone/>
            </a:pPr>
            <a:endParaRPr lang="sr-Cyrl-RS" sz="2400" b="1" dirty="0" smtClean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835150" y="2132856"/>
            <a:ext cx="612122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endParaRPr lang="sr-Cyrl-R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r-Cyrl-RS" sz="22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Непорески приходи </a:t>
            </a:r>
            <a:r>
              <a:rPr lang="sr-Cyrl-RS" sz="2200" dirty="0">
                <a:solidFill>
                  <a:srgbClr val="000000"/>
                </a:solidFill>
                <a:sym typeface="+mn-ea"/>
              </a:rPr>
              <a:t>су</a:t>
            </a:r>
            <a:r>
              <a:rPr lang="sr-Cyrl-RS" sz="2200" dirty="0">
                <a:solidFill>
                  <a:srgbClr val="FF0000"/>
                </a:solidFill>
                <a:sym typeface="+mn-ea"/>
              </a:rPr>
              <a:t> смањени</a:t>
            </a:r>
            <a:r>
              <a:rPr lang="sr-Cyrl-RS" sz="2200" dirty="0" smtClean="0">
                <a:solidFill>
                  <a:srgbClr val="000000"/>
                </a:solidFill>
                <a:sym typeface="+mn-ea"/>
              </a:rPr>
              <a:t> </a:t>
            </a:r>
            <a:r>
              <a:rPr lang="sr-Cyrl-RS" sz="2200" dirty="0">
                <a:solidFill>
                  <a:srgbClr val="000000"/>
                </a:solidFill>
                <a:sym typeface="+mn-ea"/>
              </a:rPr>
              <a:t>за 294</a:t>
            </a:r>
            <a:r>
              <a:rPr lang="sr-Cyrl-RS" sz="2200" dirty="0" smtClean="0">
                <a:solidFill>
                  <a:srgbClr val="000000"/>
                </a:solidFill>
                <a:sym typeface="+mn-ea"/>
              </a:rPr>
              <a:t>.986.897 динара</a:t>
            </a:r>
            <a:endParaRPr lang="sr-Cyrl-RS" sz="2200" b="1" dirty="0" smtClean="0">
              <a:solidFill>
                <a:srgbClr val="0070C0"/>
              </a:solidFill>
            </a:endParaRPr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1028700" y="296545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1028700" y="4653280"/>
            <a:ext cx="485775" cy="1066800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  <a:endParaRPr lang="en-US" sz="3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</a:t>
            </a:r>
            <a:r>
              <a:rPr lang="sr-Cyrl-RS" sz="1700" dirty="0" smtClean="0"/>
              <a:t>Укупно </a:t>
            </a:r>
            <a:r>
              <a:rPr lang="sr-Cyrl-RS" sz="1700" dirty="0"/>
              <a:t>планирани расходи и издаци у </a:t>
            </a:r>
            <a:r>
              <a:rPr lang="sr-Cyrl-RS" sz="1700" dirty="0" smtClean="0"/>
              <a:t>2024. </a:t>
            </a:r>
            <a:r>
              <a:rPr lang="sr-Cyrl-RS" sz="1700" dirty="0"/>
              <a:t>години из буџета износе: </a:t>
            </a:r>
            <a:endParaRPr lang="sr-Cyrl-RS" sz="1700" dirty="0"/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  <a:endParaRPr lang="sr-Cyrl-RS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  <a:endParaRPr lang="sr-Cyrl-RS" sz="1700" dirty="0"/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24" name="Rectangle: Rounded Corners 23"/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3.931.000.000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/>
          <p:nvPr/>
        </p:nvGraphicFramePr>
        <p:xfrm>
          <a:off x="467544" y="883753"/>
          <a:ext cx="8219256" cy="584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Slide Number Placeholder 3"/>
          <p:cNvSpPr txBox="1"/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 smtClean="0"/>
              <a:t>Структура планираних расхода и издатака </a:t>
            </a:r>
            <a:br>
              <a:rPr lang="sr-Cyrl-RS" sz="3000" b="1" dirty="0" smtClean="0"/>
            </a:br>
            <a:r>
              <a:rPr lang="sr-Cyrl-RS" sz="3000" b="1" dirty="0"/>
              <a:t> </a:t>
            </a:r>
            <a:r>
              <a:rPr lang="sr-Cyrl-RS" sz="3000" b="1" dirty="0" smtClean="0"/>
              <a:t>                      буџета за 2024. 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36474" y="1469096"/>
            <a:ext cx="4671051" cy="4767466"/>
            <a:chOff x="2236474" y="1469096"/>
            <a:chExt cx="4671051" cy="4767466"/>
          </a:xfrm>
        </p:grpSpPr>
        <p:sp>
          <p:nvSpPr>
            <p:cNvPr id="6" name="Block Arc 5"/>
            <p:cNvSpPr/>
            <p:nvPr/>
          </p:nvSpPr>
          <p:spPr>
            <a:xfrm>
              <a:off x="2863280" y="2052353"/>
              <a:ext cx="3704076" cy="3704076"/>
            </a:xfrm>
            <a:prstGeom prst="blockArc">
              <a:avLst>
                <a:gd name="adj1" fmla="val 13069771"/>
                <a:gd name="adj2" fmla="val 15892869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77"/>
                <a:lumOff val="-2742"/>
                <a:alphaOff val="0"/>
              </a:schemeClr>
            </a:fillRef>
            <a:effectRef idx="0">
              <a:schemeClr val="accent3">
                <a:hueOff val="11250264"/>
                <a:satOff val="-16877"/>
                <a:lumOff val="-27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2691521" y="2243902"/>
              <a:ext cx="3704076" cy="3704076"/>
            </a:xfrm>
            <a:prstGeom prst="blockArc">
              <a:avLst>
                <a:gd name="adj1" fmla="val 11148650"/>
                <a:gd name="adj2" fmla="val 13556078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6"/>
                <a:lumOff val="-2350"/>
                <a:alphaOff val="0"/>
              </a:schemeClr>
            </a:fillRef>
            <a:effectRef idx="0">
              <a:schemeClr val="accent3">
                <a:hueOff val="9643083"/>
                <a:satOff val="-14466"/>
                <a:lumOff val="-23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8100000"/>
                <a:gd name="adj2" fmla="val 108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4"/>
                <a:lumOff val="-1958"/>
                <a:alphaOff val="0"/>
              </a:schemeClr>
            </a:fillRef>
            <a:effectRef idx="0">
              <a:schemeClr val="accent3">
                <a:hueOff val="8035903"/>
                <a:satOff val="-12054"/>
                <a:lumOff val="-19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680480" y="2039536"/>
              <a:ext cx="3704076" cy="3704076"/>
            </a:xfrm>
            <a:prstGeom prst="blockArc">
              <a:avLst>
                <a:gd name="adj1" fmla="val 5309683"/>
                <a:gd name="adj2" fmla="val 804595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3"/>
                <a:lumOff val="-1566"/>
                <a:alphaOff val="0"/>
              </a:schemeClr>
            </a:fillRef>
            <a:effectRef idx="0">
              <a:schemeClr val="accent3">
                <a:hueOff val="6428722"/>
                <a:satOff val="-9643"/>
                <a:lumOff val="-156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2721906" y="2038919"/>
              <a:ext cx="3704076" cy="3704076"/>
            </a:xfrm>
            <a:prstGeom prst="blockArc">
              <a:avLst>
                <a:gd name="adj1" fmla="val 2755725"/>
                <a:gd name="adj2" fmla="val 5387933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1"/>
                <a:lumOff val="-1173"/>
                <a:alphaOff val="0"/>
              </a:schemeClr>
            </a:fillRef>
            <a:effectRef idx="0">
              <a:schemeClr val="accent3">
                <a:hueOff val="4821541"/>
                <a:satOff val="-7231"/>
                <a:lumOff val="-11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 Arc 10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0"/>
                <a:gd name="adj2" fmla="val 27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0"/>
                <a:lumOff val="-781"/>
                <a:alphaOff val="0"/>
              </a:schemeClr>
            </a:fillRef>
            <a:effectRef idx="0">
              <a:schemeClr val="accent3">
                <a:hueOff val="3214361"/>
                <a:satOff val="-4820"/>
                <a:lumOff val="-7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lock Arc 11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8900000"/>
                <a:gd name="adj2" fmla="val 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08"/>
                <a:lumOff val="-389"/>
                <a:alphaOff val="0"/>
              </a:schemeClr>
            </a:fillRef>
            <a:effectRef idx="0">
              <a:schemeClr val="accent3">
                <a:hueOff val="1607181"/>
                <a:satOff val="-2408"/>
                <a:lumOff val="-3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Block Arc 12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6200000"/>
                <a:gd name="adj2" fmla="val 189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721896" y="3060048"/>
              <a:ext cx="1786208" cy="1703205"/>
            </a:xfrm>
            <a:custGeom>
              <a:avLst/>
              <a:gdLst>
                <a:gd name="connsiteX0" fmla="*/ 0 w 1662034"/>
                <a:gd name="connsiteY0" fmla="*/ 851603 h 1703205"/>
                <a:gd name="connsiteX1" fmla="*/ 831017 w 1662034"/>
                <a:gd name="connsiteY1" fmla="*/ 0 h 1703205"/>
                <a:gd name="connsiteX2" fmla="*/ 1662034 w 1662034"/>
                <a:gd name="connsiteY2" fmla="*/ 851603 h 1703205"/>
                <a:gd name="connsiteX3" fmla="*/ 831017 w 1662034"/>
                <a:gd name="connsiteY3" fmla="*/ 1703206 h 1703205"/>
                <a:gd name="connsiteX4" fmla="*/ 0 w 1662034"/>
                <a:gd name="connsiteY4" fmla="*/ 851603 h 170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034" h="1703205">
                  <a:moveTo>
                    <a:pt x="0" y="851603"/>
                  </a:moveTo>
                  <a:cubicBezTo>
                    <a:pt x="0" y="381276"/>
                    <a:pt x="372059" y="0"/>
                    <a:pt x="831017" y="0"/>
                  </a:cubicBezTo>
                  <a:cubicBezTo>
                    <a:pt x="1289975" y="0"/>
                    <a:pt x="1662034" y="381276"/>
                    <a:pt x="1662034" y="851603"/>
                  </a:cubicBezTo>
                  <a:cubicBezTo>
                    <a:pt x="1662034" y="1321930"/>
                    <a:pt x="1289975" y="1703206"/>
                    <a:pt x="831017" y="1703206"/>
                  </a:cubicBezTo>
                  <a:cubicBezTo>
                    <a:pt x="372059" y="1703206"/>
                    <a:pt x="0" y="1321930"/>
                    <a:pt x="0" y="85160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449" tIns="268479" rIns="262449" bIns="2684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kern="1200" dirty="0">
                  <a:solidFill>
                    <a:schemeClr val="bg1"/>
                  </a:solidFill>
                </a:rPr>
                <a:t>Укупни расходи и издаци </a:t>
              </a:r>
              <a:r>
                <a:rPr lang="sr-Cyrl-RS" sz="1500" kern="1200" dirty="0" smtClean="0">
                  <a:solidFill>
                    <a:schemeClr val="bg1"/>
                  </a:solidFill>
                </a:rPr>
                <a:t>3.931.000.000</a:t>
              </a:r>
              <a:endParaRPr lang="en-US" sz="1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29653" y="1469096"/>
              <a:ext cx="1246518" cy="1244628"/>
            </a:xfrm>
            <a:custGeom>
              <a:avLst/>
              <a:gdLst>
                <a:gd name="connsiteX0" fmla="*/ 0 w 1246518"/>
                <a:gd name="connsiteY0" fmla="*/ 622314 h 1244628"/>
                <a:gd name="connsiteX1" fmla="*/ 623259 w 1246518"/>
                <a:gd name="connsiteY1" fmla="*/ 0 h 1244628"/>
                <a:gd name="connsiteX2" fmla="*/ 1246518 w 1246518"/>
                <a:gd name="connsiteY2" fmla="*/ 622314 h 1244628"/>
                <a:gd name="connsiteX3" fmla="*/ 623259 w 1246518"/>
                <a:gd name="connsiteY3" fmla="*/ 1244628 h 1244628"/>
                <a:gd name="connsiteX4" fmla="*/ 0 w 1246518"/>
                <a:gd name="connsiteY4" fmla="*/ 622314 h 124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18" h="1244628">
                  <a:moveTo>
                    <a:pt x="0" y="622314"/>
                  </a:moveTo>
                  <a:cubicBezTo>
                    <a:pt x="0" y="278619"/>
                    <a:pt x="279043" y="0"/>
                    <a:pt x="623259" y="0"/>
                  </a:cubicBezTo>
                  <a:cubicBezTo>
                    <a:pt x="967475" y="0"/>
                    <a:pt x="1246518" y="278619"/>
                    <a:pt x="1246518" y="622314"/>
                  </a:cubicBezTo>
                  <a:cubicBezTo>
                    <a:pt x="1246518" y="966009"/>
                    <a:pt x="967475" y="1244628"/>
                    <a:pt x="623259" y="1244628"/>
                  </a:cubicBezTo>
                  <a:cubicBezTo>
                    <a:pt x="279043" y="1244628"/>
                    <a:pt x="0" y="966009"/>
                    <a:pt x="0" y="6223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708" tIns="192432" rIns="192708" bIns="19243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>
                  <a:solidFill>
                    <a:schemeClr val="bg1"/>
                  </a:solidFill>
                </a:rPr>
                <a:t>Коришћење роба и услуга </a:t>
              </a:r>
              <a:r>
                <a:rPr lang="ru-RU" sz="800" kern="1200" dirty="0" smtClean="0">
                  <a:solidFill>
                    <a:schemeClr val="bg1"/>
                  </a:solidFill>
                </a:rPr>
                <a:t>1.0</a:t>
              </a:r>
              <a:r>
                <a:rPr lang="en-US" altLang="ru-RU" sz="800" kern="1200" dirty="0" smtClean="0">
                  <a:solidFill>
                    <a:schemeClr val="bg1"/>
                  </a:solidFill>
                </a:rPr>
                <a:t>5</a:t>
              </a:r>
              <a:r>
                <a:rPr lang="sr-Cyrl-RS" altLang="en-US" sz="800" kern="1200" dirty="0" smtClean="0">
                  <a:solidFill>
                    <a:schemeClr val="bg1"/>
                  </a:solidFill>
                </a:rPr>
                <a:t>2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.906.000 д</a:t>
              </a:r>
              <a:r>
                <a:rPr lang="ru-RU" sz="800" kern="1200" dirty="0" smtClean="0">
                  <a:solidFill>
                    <a:schemeClr val="bg1"/>
                  </a:solidFill>
                </a:rPr>
                <a:t>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57290" y="2050588"/>
              <a:ext cx="1165455" cy="1147914"/>
            </a:xfrm>
            <a:custGeom>
              <a:avLst/>
              <a:gdLst>
                <a:gd name="connsiteX0" fmla="*/ 0 w 1165455"/>
                <a:gd name="connsiteY0" fmla="*/ 573957 h 1147914"/>
                <a:gd name="connsiteX1" fmla="*/ 582728 w 1165455"/>
                <a:gd name="connsiteY1" fmla="*/ 0 h 1147914"/>
                <a:gd name="connsiteX2" fmla="*/ 1165456 w 1165455"/>
                <a:gd name="connsiteY2" fmla="*/ 573957 h 1147914"/>
                <a:gd name="connsiteX3" fmla="*/ 582728 w 1165455"/>
                <a:gd name="connsiteY3" fmla="*/ 1147914 h 1147914"/>
                <a:gd name="connsiteX4" fmla="*/ 0 w 1165455"/>
                <a:gd name="connsiteY4" fmla="*/ 573957 h 114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455" h="1147914">
                  <a:moveTo>
                    <a:pt x="0" y="573957"/>
                  </a:moveTo>
                  <a:cubicBezTo>
                    <a:pt x="0" y="256969"/>
                    <a:pt x="260896" y="0"/>
                    <a:pt x="582728" y="0"/>
                  </a:cubicBezTo>
                  <a:cubicBezTo>
                    <a:pt x="904560" y="0"/>
                    <a:pt x="1165456" y="256969"/>
                    <a:pt x="1165456" y="573957"/>
                  </a:cubicBezTo>
                  <a:cubicBezTo>
                    <a:pt x="1165456" y="890945"/>
                    <a:pt x="904560" y="1147914"/>
                    <a:pt x="582728" y="1147914"/>
                  </a:cubicBezTo>
                  <a:cubicBezTo>
                    <a:pt x="260896" y="1147914"/>
                    <a:pt x="0" y="890945"/>
                    <a:pt x="0" y="57395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08"/>
                <a:lumOff val="-389"/>
                <a:alphaOff val="0"/>
              </a:schemeClr>
            </a:fillRef>
            <a:effectRef idx="0">
              <a:schemeClr val="accent3">
                <a:hueOff val="1607181"/>
                <a:satOff val="-2408"/>
                <a:lumOff val="-3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37" tIns="178268" rIns="180837" bIns="1782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Дотације и трансфери </a:t>
              </a:r>
              <a:r>
                <a:rPr lang="en-US" altLang="sr-Cyrl-RS" sz="800" kern="1200" dirty="0">
                  <a:solidFill>
                    <a:schemeClr val="bg1"/>
                  </a:solidFill>
                </a:rPr>
                <a:t>1</a:t>
              </a:r>
              <a:r>
                <a:rPr lang="sr-Cyrl-RS" altLang="en-US" sz="800" kern="1200" dirty="0">
                  <a:solidFill>
                    <a:schemeClr val="bg1"/>
                  </a:solidFill>
                </a:rPr>
                <a:t>60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.001.000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38784" y="3385207"/>
              <a:ext cx="1068741" cy="1052887"/>
            </a:xfrm>
            <a:custGeom>
              <a:avLst/>
              <a:gdLst>
                <a:gd name="connsiteX0" fmla="*/ 0 w 1068741"/>
                <a:gd name="connsiteY0" fmla="*/ 526444 h 1052887"/>
                <a:gd name="connsiteX1" fmla="*/ 534371 w 1068741"/>
                <a:gd name="connsiteY1" fmla="*/ 0 h 1052887"/>
                <a:gd name="connsiteX2" fmla="*/ 1068742 w 1068741"/>
                <a:gd name="connsiteY2" fmla="*/ 526444 h 1052887"/>
                <a:gd name="connsiteX3" fmla="*/ 534371 w 1068741"/>
                <a:gd name="connsiteY3" fmla="*/ 1052888 h 1052887"/>
                <a:gd name="connsiteX4" fmla="*/ 0 w 1068741"/>
                <a:gd name="connsiteY4" fmla="*/ 526444 h 105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741" h="1052887">
                  <a:moveTo>
                    <a:pt x="0" y="526444"/>
                  </a:moveTo>
                  <a:cubicBezTo>
                    <a:pt x="0" y="235697"/>
                    <a:pt x="239246" y="0"/>
                    <a:pt x="534371" y="0"/>
                  </a:cubicBezTo>
                  <a:cubicBezTo>
                    <a:pt x="829496" y="0"/>
                    <a:pt x="1068742" y="235697"/>
                    <a:pt x="1068742" y="526444"/>
                  </a:cubicBezTo>
                  <a:cubicBezTo>
                    <a:pt x="1068742" y="817191"/>
                    <a:pt x="829496" y="1052888"/>
                    <a:pt x="534371" y="1052888"/>
                  </a:cubicBezTo>
                  <a:cubicBezTo>
                    <a:pt x="239246" y="1052888"/>
                    <a:pt x="0" y="817191"/>
                    <a:pt x="0" y="5264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0"/>
                <a:lumOff val="-781"/>
                <a:alphaOff val="0"/>
              </a:schemeClr>
            </a:fillRef>
            <a:effectRef idx="0">
              <a:schemeClr val="accent3">
                <a:hueOff val="3214361"/>
                <a:satOff val="-4820"/>
                <a:lumOff val="-7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673" tIns="164352" rIns="166673" bIns="16435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Расходи за запослене 408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.154.000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7454" y="4685084"/>
              <a:ext cx="1065128" cy="1027344"/>
            </a:xfrm>
            <a:custGeom>
              <a:avLst/>
              <a:gdLst>
                <a:gd name="connsiteX0" fmla="*/ 0 w 1065128"/>
                <a:gd name="connsiteY0" fmla="*/ 513672 h 1027344"/>
                <a:gd name="connsiteX1" fmla="*/ 532564 w 1065128"/>
                <a:gd name="connsiteY1" fmla="*/ 0 h 1027344"/>
                <a:gd name="connsiteX2" fmla="*/ 1065128 w 1065128"/>
                <a:gd name="connsiteY2" fmla="*/ 513672 h 1027344"/>
                <a:gd name="connsiteX3" fmla="*/ 532564 w 1065128"/>
                <a:gd name="connsiteY3" fmla="*/ 1027344 h 1027344"/>
                <a:gd name="connsiteX4" fmla="*/ 0 w 1065128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5128" h="1027344">
                  <a:moveTo>
                    <a:pt x="0" y="513672"/>
                  </a:moveTo>
                  <a:cubicBezTo>
                    <a:pt x="0" y="229979"/>
                    <a:pt x="238437" y="0"/>
                    <a:pt x="532564" y="0"/>
                  </a:cubicBezTo>
                  <a:cubicBezTo>
                    <a:pt x="826691" y="0"/>
                    <a:pt x="1065128" y="229979"/>
                    <a:pt x="1065128" y="513672"/>
                  </a:cubicBezTo>
                  <a:cubicBezTo>
                    <a:pt x="1065128" y="797365"/>
                    <a:pt x="826691" y="1027344"/>
                    <a:pt x="532564" y="1027344"/>
                  </a:cubicBezTo>
                  <a:cubicBezTo>
                    <a:pt x="238437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1"/>
                <a:lumOff val="-1173"/>
                <a:alphaOff val="0"/>
              </a:schemeClr>
            </a:fillRef>
            <a:effectRef idx="0">
              <a:schemeClr val="accent3">
                <a:hueOff val="4821541"/>
                <a:satOff val="-7231"/>
                <a:lumOff val="-11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144" tIns="160611" rIns="16614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Социјална помоћ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151.200.000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61945" y="5185813"/>
              <a:ext cx="1036777" cy="1050749"/>
            </a:xfrm>
            <a:custGeom>
              <a:avLst/>
              <a:gdLst>
                <a:gd name="connsiteX0" fmla="*/ 0 w 1036777"/>
                <a:gd name="connsiteY0" fmla="*/ 525375 h 1050749"/>
                <a:gd name="connsiteX1" fmla="*/ 518389 w 1036777"/>
                <a:gd name="connsiteY1" fmla="*/ 0 h 1050749"/>
                <a:gd name="connsiteX2" fmla="*/ 1036778 w 1036777"/>
                <a:gd name="connsiteY2" fmla="*/ 525375 h 1050749"/>
                <a:gd name="connsiteX3" fmla="*/ 518389 w 1036777"/>
                <a:gd name="connsiteY3" fmla="*/ 1050750 h 1050749"/>
                <a:gd name="connsiteX4" fmla="*/ 0 w 1036777"/>
                <a:gd name="connsiteY4" fmla="*/ 525375 h 10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777" h="1050749">
                  <a:moveTo>
                    <a:pt x="0" y="525375"/>
                  </a:moveTo>
                  <a:cubicBezTo>
                    <a:pt x="0" y="235218"/>
                    <a:pt x="232091" y="0"/>
                    <a:pt x="518389" y="0"/>
                  </a:cubicBezTo>
                  <a:cubicBezTo>
                    <a:pt x="804687" y="0"/>
                    <a:pt x="1036778" y="235218"/>
                    <a:pt x="1036778" y="525375"/>
                  </a:cubicBezTo>
                  <a:cubicBezTo>
                    <a:pt x="1036778" y="815532"/>
                    <a:pt x="804687" y="1050750"/>
                    <a:pt x="518389" y="1050750"/>
                  </a:cubicBezTo>
                  <a:cubicBezTo>
                    <a:pt x="232091" y="1050750"/>
                    <a:pt x="0" y="815532"/>
                    <a:pt x="0" y="52537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3"/>
                <a:lumOff val="-1566"/>
                <a:alphaOff val="0"/>
              </a:schemeClr>
            </a:fillRef>
            <a:effectRef idx="0">
              <a:schemeClr val="accent3">
                <a:hueOff val="6428722"/>
                <a:satOff val="-9643"/>
                <a:lumOff val="-156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992" tIns="164039" rIns="161992" bIns="16403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Субвенције 569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altLang="sr-Cyrl-RS" sz="800" kern="1200" dirty="0" smtClean="0">
                  <a:solidFill>
                    <a:schemeClr val="bg1"/>
                  </a:solidFill>
                </a:rPr>
                <a:t>0</a:t>
              </a:r>
              <a:r>
                <a:rPr lang="sr-Cyrl-RS" altLang="en-US" sz="800" kern="1200" dirty="0" smtClean="0">
                  <a:solidFill>
                    <a:schemeClr val="bg1"/>
                  </a:solidFill>
                </a:rPr>
                <a:t>2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63392" y="4685084"/>
              <a:ext cx="1004830" cy="1027344"/>
            </a:xfrm>
            <a:custGeom>
              <a:avLst/>
              <a:gdLst>
                <a:gd name="connsiteX0" fmla="*/ 0 w 1004830"/>
                <a:gd name="connsiteY0" fmla="*/ 513672 h 1027344"/>
                <a:gd name="connsiteX1" fmla="*/ 502415 w 1004830"/>
                <a:gd name="connsiteY1" fmla="*/ 0 h 1027344"/>
                <a:gd name="connsiteX2" fmla="*/ 1004830 w 1004830"/>
                <a:gd name="connsiteY2" fmla="*/ 513672 h 1027344"/>
                <a:gd name="connsiteX3" fmla="*/ 502415 w 1004830"/>
                <a:gd name="connsiteY3" fmla="*/ 1027344 h 1027344"/>
                <a:gd name="connsiteX4" fmla="*/ 0 w 1004830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830" h="1027344">
                  <a:moveTo>
                    <a:pt x="0" y="513672"/>
                  </a:moveTo>
                  <a:cubicBezTo>
                    <a:pt x="0" y="229979"/>
                    <a:pt x="224939" y="0"/>
                    <a:pt x="502415" y="0"/>
                  </a:cubicBezTo>
                  <a:cubicBezTo>
                    <a:pt x="779891" y="0"/>
                    <a:pt x="1004830" y="229979"/>
                    <a:pt x="1004830" y="513672"/>
                  </a:cubicBezTo>
                  <a:cubicBezTo>
                    <a:pt x="1004830" y="797365"/>
                    <a:pt x="779891" y="1027344"/>
                    <a:pt x="502415" y="1027344"/>
                  </a:cubicBezTo>
                  <a:cubicBezTo>
                    <a:pt x="224939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4"/>
                <a:lumOff val="-1958"/>
                <a:alphaOff val="0"/>
              </a:schemeClr>
            </a:fillRef>
            <a:effectRef idx="0">
              <a:schemeClr val="accent3">
                <a:hueOff val="8035903"/>
                <a:satOff val="-12054"/>
                <a:lumOff val="-19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314" tIns="160611" rIns="15731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Остали расходи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169.836.000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36474" y="3357447"/>
              <a:ext cx="992394" cy="1108407"/>
            </a:xfrm>
            <a:custGeom>
              <a:avLst/>
              <a:gdLst>
                <a:gd name="connsiteX0" fmla="*/ 0 w 992394"/>
                <a:gd name="connsiteY0" fmla="*/ 554204 h 1108407"/>
                <a:gd name="connsiteX1" fmla="*/ 496197 w 992394"/>
                <a:gd name="connsiteY1" fmla="*/ 0 h 1108407"/>
                <a:gd name="connsiteX2" fmla="*/ 992394 w 992394"/>
                <a:gd name="connsiteY2" fmla="*/ 554204 h 1108407"/>
                <a:gd name="connsiteX3" fmla="*/ 496197 w 992394"/>
                <a:gd name="connsiteY3" fmla="*/ 1108408 h 1108407"/>
                <a:gd name="connsiteX4" fmla="*/ 0 w 992394"/>
                <a:gd name="connsiteY4" fmla="*/ 554204 h 11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394" h="1108407">
                  <a:moveTo>
                    <a:pt x="0" y="554204"/>
                  </a:moveTo>
                  <a:cubicBezTo>
                    <a:pt x="0" y="248126"/>
                    <a:pt x="222155" y="0"/>
                    <a:pt x="496197" y="0"/>
                  </a:cubicBezTo>
                  <a:cubicBezTo>
                    <a:pt x="770239" y="0"/>
                    <a:pt x="992394" y="248126"/>
                    <a:pt x="992394" y="554204"/>
                  </a:cubicBezTo>
                  <a:cubicBezTo>
                    <a:pt x="992394" y="860282"/>
                    <a:pt x="770239" y="1108408"/>
                    <a:pt x="496197" y="1108408"/>
                  </a:cubicBezTo>
                  <a:cubicBezTo>
                    <a:pt x="222155" y="1108408"/>
                    <a:pt x="0" y="860282"/>
                    <a:pt x="0" y="5542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6"/>
                <a:lumOff val="-2350"/>
                <a:alphaOff val="0"/>
              </a:schemeClr>
            </a:fillRef>
            <a:effectRef idx="0">
              <a:schemeClr val="accent3">
                <a:hueOff val="9643083"/>
                <a:satOff val="-14466"/>
                <a:lumOff val="-235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493" tIns="172482" rIns="155493" bIns="17248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Средства резерве 55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.000.000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83079" y="2207894"/>
              <a:ext cx="1189082" cy="1160235"/>
            </a:xfrm>
            <a:custGeom>
              <a:avLst/>
              <a:gdLst>
                <a:gd name="connsiteX0" fmla="*/ 0 w 1189082"/>
                <a:gd name="connsiteY0" fmla="*/ 580118 h 1160235"/>
                <a:gd name="connsiteX1" fmla="*/ 594541 w 1189082"/>
                <a:gd name="connsiteY1" fmla="*/ 0 h 1160235"/>
                <a:gd name="connsiteX2" fmla="*/ 1189082 w 1189082"/>
                <a:gd name="connsiteY2" fmla="*/ 580118 h 1160235"/>
                <a:gd name="connsiteX3" fmla="*/ 594541 w 1189082"/>
                <a:gd name="connsiteY3" fmla="*/ 1160236 h 1160235"/>
                <a:gd name="connsiteX4" fmla="*/ 0 w 1189082"/>
                <a:gd name="connsiteY4" fmla="*/ 580118 h 11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082" h="1160235">
                  <a:moveTo>
                    <a:pt x="0" y="580118"/>
                  </a:moveTo>
                  <a:cubicBezTo>
                    <a:pt x="0" y="259728"/>
                    <a:pt x="266185" y="0"/>
                    <a:pt x="594541" y="0"/>
                  </a:cubicBezTo>
                  <a:cubicBezTo>
                    <a:pt x="922897" y="0"/>
                    <a:pt x="1189082" y="259728"/>
                    <a:pt x="1189082" y="580118"/>
                  </a:cubicBezTo>
                  <a:cubicBezTo>
                    <a:pt x="1189082" y="900508"/>
                    <a:pt x="922897" y="1160236"/>
                    <a:pt x="594541" y="1160236"/>
                  </a:cubicBezTo>
                  <a:cubicBezTo>
                    <a:pt x="266185" y="1160236"/>
                    <a:pt x="0" y="900508"/>
                    <a:pt x="0" y="5801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77"/>
                <a:lumOff val="-2742"/>
                <a:alphaOff val="0"/>
              </a:schemeClr>
            </a:fillRef>
            <a:effectRef idx="0">
              <a:schemeClr val="accent3">
                <a:hueOff val="11250264"/>
                <a:satOff val="-16877"/>
                <a:lumOff val="-27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97" tIns="180072" rIns="184297" bIns="18007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Капитални издаци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1.364.883.000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2019. </a:t>
            </a:r>
            <a:r>
              <a:rPr lang="sr-Cyrl-RS" sz="3200" b="1" dirty="0"/>
              <a:t>годину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179512" y="1340768"/>
          <a:ext cx="881662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-1908720" y="188640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-1895475" y="-2143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-1836712" y="-243408"/>
          <a:ext cx="13333387" cy="7772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Chart 1"/>
          <p:cNvGraphicFramePr/>
          <p:nvPr/>
        </p:nvGraphicFramePr>
        <p:xfrm>
          <a:off x="-1477010" y="-366712"/>
          <a:ext cx="130873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-1332865" y="-366712"/>
          <a:ext cx="130873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1938"/>
            <a:ext cx="8229600" cy="830262"/>
          </a:xfrm>
        </p:spPr>
        <p:txBody>
          <a:bodyPr/>
          <a:lstStyle/>
          <a:p>
            <a:r>
              <a:rPr lang="sr-Cyrl-RS" sz="2800" dirty="0"/>
              <a:t>Шта се </a:t>
            </a:r>
            <a:r>
              <a:rPr lang="sr-Cyrl-RS" sz="2800" dirty="0" smtClean="0"/>
              <a:t>променило у буџету за 2024</a:t>
            </a:r>
            <a:r>
              <a:rPr lang="en-US" altLang="sr-Cyrl-RS" sz="2800" dirty="0" smtClean="0"/>
              <a:t> </a:t>
            </a:r>
            <a:r>
              <a:rPr lang="sr-Cyrl-RS" sz="2800" dirty="0"/>
              <a:t>у односу НА </a:t>
            </a:r>
            <a:r>
              <a:rPr lang="sr-Cyrl-RS" altLang="en-US" sz="2800" dirty="0"/>
              <a:t>предходну одлуку за 2023.годину</a:t>
            </a:r>
            <a:r>
              <a:rPr lang="sr-Cyrl-RS" sz="2800" dirty="0"/>
              <a:t>?</a:t>
            </a:r>
            <a:endParaRPr lang="sr-Latn-RS" altLang="en-US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914400" y="1092200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 smtClean="0"/>
              <a:t>Расходи и издаци буџета </a:t>
            </a:r>
            <a:r>
              <a:rPr lang="sr-Cyrl-RS" sz="2000" dirty="0"/>
              <a:t>општине у </a:t>
            </a:r>
            <a:r>
              <a:rPr lang="sr-Cyrl-RS" sz="2000" dirty="0" smtClean="0"/>
              <a:t>2024. </a:t>
            </a:r>
            <a:r>
              <a:rPr lang="sr-Cyrl-RS" sz="2000" dirty="0"/>
              <a:t>години су се повећали</a:t>
            </a:r>
            <a:r>
              <a:rPr lang="sr-Cyrl-RS" sz="2000" dirty="0" smtClean="0"/>
              <a:t> </a:t>
            </a:r>
            <a:r>
              <a:rPr lang="sr-Cyrl-RS" sz="2000" dirty="0"/>
              <a:t>у односу на предходну Одлуку о буџету за </a:t>
            </a:r>
            <a:r>
              <a:rPr lang="sr-Cyrl-RS" sz="2000" dirty="0" smtClean="0"/>
              <a:t>2023. </a:t>
            </a:r>
            <a:r>
              <a:rPr lang="sr-Cyrl-RS" sz="2000" dirty="0"/>
              <a:t>годину за 333</a:t>
            </a:r>
            <a:r>
              <a:rPr lang="sr-Cyrl-RS" sz="2000" dirty="0" smtClean="0"/>
              <a:t>.</a:t>
            </a:r>
            <a:r>
              <a:rPr lang="sr-Latn-RS" sz="2000" dirty="0" smtClean="0"/>
              <a:t>000.000</a:t>
            </a:r>
            <a:r>
              <a:rPr lang="sr-Cyrl-RS" sz="2000" dirty="0" smtClean="0"/>
              <a:t> </a:t>
            </a:r>
            <a:r>
              <a:rPr lang="sr-Cyrl-RS" sz="2000" dirty="0"/>
              <a:t>динара, односно за 9</a:t>
            </a:r>
            <a:r>
              <a:rPr lang="sr-Latn-RS" sz="2000" dirty="0" smtClean="0"/>
              <a:t>,</a:t>
            </a:r>
            <a:r>
              <a:rPr lang="sr-Cyrl-RS" altLang="sr-Latn-RS" sz="2000" dirty="0" smtClean="0"/>
              <a:t>25</a:t>
            </a:r>
            <a:r>
              <a:rPr lang="sr-Cyrl-RS" sz="2000" b="1" dirty="0" smtClean="0"/>
              <a:t>%</a:t>
            </a:r>
            <a:r>
              <a:rPr lang="sr-Cyrl-RS" sz="2000" dirty="0" smtClean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2292350" y="2587625"/>
            <a:ext cx="6851650" cy="1934845"/>
          </a:xfrm>
        </p:spPr>
        <p:txBody>
          <a:bodyPr rtlCol="0">
            <a:normAutofit fontScale="70000"/>
          </a:bodyPr>
          <a:lstStyle/>
          <a:p>
            <a:r>
              <a:rPr lang="ru-RU" altLang="en-US" sz="20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 издаци </a:t>
            </a:r>
            <a:r>
              <a:rPr lang="ru-RU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sr-Cyrl-RS" alt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повећани</a:t>
            </a:r>
            <a:r>
              <a:rPr lang="ru-RU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sr-Cyrl-RS" alt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ru-RU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alt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041</a:t>
            </a:r>
            <a:r>
              <a:rPr lang="ru-RU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alt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00динара</a:t>
            </a:r>
            <a:endParaRPr lang="ru-RU" altLang="en-US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altLang="en-US" sz="20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Субвенције</a:t>
            </a:r>
            <a:r>
              <a:rPr lang="ru-RU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altLang="en-US" sz="20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су </a:t>
            </a:r>
            <a:r>
              <a:rPr lang="sr-Cyrl-RS" altLang="ru-RU" sz="20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повећане</a:t>
            </a:r>
            <a:r>
              <a:rPr lang="ru-RU" altLang="en-US" sz="2000" b="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altLang="en-US" sz="20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 </a:t>
            </a:r>
            <a:r>
              <a:rPr lang="sr-Cyrl-RS" altLang="ru-RU" sz="20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183</a:t>
            </a:r>
            <a:r>
              <a:rPr lang="ru-RU" altLang="en-US" sz="2000" b="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r>
              <a:rPr lang="sr-Cyrl-RS" altLang="ru-RU" sz="2000" b="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020</a:t>
            </a:r>
            <a:r>
              <a:rPr lang="ru-RU" altLang="en-US" sz="2000" b="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.000 </a:t>
            </a:r>
            <a:r>
              <a:rPr lang="ru-RU" altLang="en-US" sz="20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динара</a:t>
            </a: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RS" sz="20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Расходи за запослене</a:t>
            </a:r>
            <a:r>
              <a:rPr lang="sr-Cyrl-R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sr-Cyrl-R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повећани</a:t>
            </a:r>
            <a:r>
              <a:rPr lang="sr-Cyrl-RS" sz="2000" b="0" dirty="0">
                <a:sym typeface="+mn-ea"/>
              </a:rPr>
              <a:t> су за 39</a:t>
            </a:r>
            <a:r>
              <a:rPr lang="sr-Cyrl-RS" sz="2000" b="0" dirty="0" smtClean="0">
                <a:sym typeface="+mn-ea"/>
              </a:rPr>
              <a:t>.089.000 </a:t>
            </a:r>
            <a:r>
              <a:rPr lang="sr-Cyrl-RS" sz="2000" b="0" dirty="0">
                <a:sym typeface="+mn-ea"/>
              </a:rPr>
              <a:t>динара;</a:t>
            </a:r>
            <a:endParaRPr lang="en-US" sz="2000" dirty="0"/>
          </a:p>
          <a:p>
            <a:pPr lvl="0"/>
            <a:r>
              <a:rPr lang="sr-Cyrl-RS" altLang="en-US" sz="20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Средства </a:t>
            </a:r>
            <a:r>
              <a:rPr lang="sr-Cyrl-RS" altLang="en-US" sz="20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резерве</a:t>
            </a:r>
            <a:r>
              <a:rPr lang="sr-Cyrl-RS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sr-Cyrl-RS" alt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су</a:t>
            </a:r>
            <a:r>
              <a:rPr lang="sr-Cyrl-RS" altLang="en-US" sz="2000" b="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повећана </a:t>
            </a:r>
            <a:r>
              <a:rPr lang="sr-Cyrl-RS" altLang="en-US" sz="20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</a:t>
            </a:r>
            <a:r>
              <a:rPr lang="sr-Cyrl-RS" altLang="en-US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sr-Cyrl-RS" alt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</a:t>
            </a:r>
            <a:r>
              <a:rPr lang="sr-Cyrl-RS" altLang="en-US" sz="2000" b="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0.000.000 динара</a:t>
            </a:r>
            <a:endParaRPr lang="sr-Cyrl-RS" altLang="en-US" sz="2000" b="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/>
            <a:r>
              <a:rPr lang="ru-RU" sz="2000" b="0" dirty="0">
                <a:solidFill>
                  <a:srgbClr val="C00000"/>
                </a:solidFill>
                <a:ea typeface="SimSun" panose="02010600030101010101" pitchFamily="2" charset="-122"/>
                <a:sym typeface="+mn-ea"/>
              </a:rPr>
              <a:t>Дотације и трансфери</a:t>
            </a:r>
            <a:r>
              <a:rPr lang="ru-RU" sz="2000" dirty="0">
                <a:solidFill>
                  <a:srgbClr val="0070C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ru-RU" sz="2000" b="0" dirty="0">
                <a:ea typeface="SimSun" panose="02010600030101010101" pitchFamily="2" charset="-122"/>
                <a:sym typeface="+mn-ea"/>
              </a:rPr>
              <a:t>су </a:t>
            </a:r>
            <a:r>
              <a:rPr lang="sr-Cyrl-RS" altLang="ru-RU" sz="2000" b="0" dirty="0" smtClean="0">
                <a:ea typeface="SimSun" panose="02010600030101010101" pitchFamily="2" charset="-122"/>
                <a:sym typeface="+mn-ea"/>
              </a:rPr>
              <a:t>повећани</a:t>
            </a:r>
            <a:r>
              <a:rPr lang="ru-RU" sz="2000" b="0" dirty="0" smtClean="0">
                <a:ea typeface="SimSun" panose="02010600030101010101" pitchFamily="2" charset="-122"/>
                <a:sym typeface="+mn-ea"/>
              </a:rPr>
              <a:t> </a:t>
            </a:r>
            <a:r>
              <a:rPr lang="ru-RU" sz="2000" b="0" dirty="0">
                <a:ea typeface="SimSun" panose="02010600030101010101" pitchFamily="2" charset="-122"/>
                <a:sym typeface="+mn-ea"/>
              </a:rPr>
              <a:t>за </a:t>
            </a:r>
            <a:r>
              <a:rPr lang="sr-Cyrl-RS" altLang="ru-RU" sz="2000" b="0" dirty="0">
                <a:ea typeface="SimSun" panose="02010600030101010101" pitchFamily="2" charset="-122"/>
                <a:sym typeface="+mn-ea"/>
              </a:rPr>
              <a:t>1</a:t>
            </a:r>
            <a:r>
              <a:rPr lang="ru-RU" sz="2000" b="0" dirty="0" smtClean="0">
                <a:ea typeface="SimSun" panose="02010600030101010101" pitchFamily="2" charset="-122"/>
                <a:sym typeface="+mn-ea"/>
              </a:rPr>
              <a:t>.</a:t>
            </a:r>
            <a:r>
              <a:rPr lang="sr-Cyrl-RS" altLang="ru-RU" sz="2000" b="0" dirty="0" smtClean="0">
                <a:ea typeface="SimSun" panose="02010600030101010101" pitchFamily="2" charset="-122"/>
                <a:sym typeface="+mn-ea"/>
              </a:rPr>
              <a:t>781</a:t>
            </a:r>
            <a:r>
              <a:rPr lang="ru-RU" sz="2000" b="0" dirty="0" smtClean="0">
                <a:ea typeface="SimSun" panose="02010600030101010101" pitchFamily="2" charset="-122"/>
                <a:sym typeface="+mn-ea"/>
              </a:rPr>
              <a:t>.000 </a:t>
            </a:r>
            <a:r>
              <a:rPr lang="ru-RU" sz="2000" b="0" dirty="0">
                <a:ea typeface="SimSun" panose="02010600030101010101" pitchFamily="2" charset="-122"/>
                <a:sym typeface="+mn-ea"/>
              </a:rPr>
              <a:t>динара</a:t>
            </a:r>
            <a:r>
              <a:rPr lang="ru-RU" sz="2000" b="0" dirty="0" smtClean="0">
                <a:solidFill>
                  <a:schemeClr val="hlink"/>
                </a:solidFill>
                <a:ea typeface="SimSun" panose="02010600030101010101" pitchFamily="2" charset="-122"/>
                <a:sym typeface="+mn-ea"/>
              </a:rPr>
              <a:t>;</a:t>
            </a: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FontTx/>
            </a:pPr>
            <a:r>
              <a:rPr lang="ru-RU" sz="2000" b="0" dirty="0">
                <a:solidFill>
                  <a:srgbClr val="FF0000"/>
                </a:solidFill>
                <a:ea typeface="SimSun" panose="02010600030101010101" pitchFamily="2" charset="-122"/>
                <a:sym typeface="+mn-ea"/>
              </a:rPr>
              <a:t>Расходи за социјалну заштиту</a:t>
            </a:r>
            <a:r>
              <a:rPr lang="ru-RU" sz="2000" dirty="0">
                <a:solidFill>
                  <a:srgbClr val="0070C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ru-RU" sz="2000" b="0" dirty="0">
                <a:ea typeface="SimSun" panose="02010600030101010101" pitchFamily="2" charset="-122"/>
                <a:sym typeface="+mn-ea"/>
              </a:rPr>
              <a:t>су </a:t>
            </a:r>
            <a:r>
              <a:rPr lang="ru-RU" sz="2000" b="0" dirty="0" smtClean="0">
                <a:ea typeface="SimSun" panose="02010600030101010101" pitchFamily="2" charset="-122"/>
                <a:sym typeface="+mn-ea"/>
              </a:rPr>
              <a:t>повећани </a:t>
            </a:r>
            <a:r>
              <a:rPr lang="ru-RU" sz="2000" b="0" dirty="0">
                <a:ea typeface="SimSun" panose="02010600030101010101" pitchFamily="2" charset="-122"/>
                <a:sym typeface="+mn-ea"/>
              </a:rPr>
              <a:t>за </a:t>
            </a:r>
            <a:r>
              <a:rPr lang="sr-Cyrl-RS" altLang="ru-RU" sz="2000" b="0" dirty="0">
                <a:ea typeface="SimSun" panose="02010600030101010101" pitchFamily="2" charset="-122"/>
                <a:sym typeface="+mn-ea"/>
              </a:rPr>
              <a:t>21</a:t>
            </a:r>
            <a:r>
              <a:rPr lang="ru-RU" sz="2000" b="0" dirty="0" smtClean="0">
                <a:ea typeface="SimSun" panose="02010600030101010101" pitchFamily="2" charset="-122"/>
                <a:sym typeface="+mn-ea"/>
              </a:rPr>
              <a:t>.</a:t>
            </a:r>
            <a:r>
              <a:rPr lang="sr-Cyrl-RS" altLang="ru-RU" sz="2000" b="0" dirty="0" smtClean="0">
                <a:ea typeface="SimSun" panose="02010600030101010101" pitchFamily="2" charset="-122"/>
                <a:sym typeface="+mn-ea"/>
              </a:rPr>
              <a:t>2</a:t>
            </a:r>
            <a:r>
              <a:rPr lang="ru-RU" sz="2000" b="0" dirty="0" smtClean="0">
                <a:ea typeface="SimSun" panose="02010600030101010101" pitchFamily="2" charset="-122"/>
                <a:sym typeface="+mn-ea"/>
              </a:rPr>
              <a:t>00.000 </a:t>
            </a:r>
            <a:r>
              <a:rPr lang="ru-RU" sz="2000" b="0" dirty="0">
                <a:ea typeface="SimSun" panose="02010600030101010101" pitchFamily="2" charset="-122"/>
                <a:sym typeface="+mn-ea"/>
              </a:rPr>
              <a:t>динара</a:t>
            </a:r>
            <a:endParaRPr lang="ru-RU" sz="2000" b="0" dirty="0">
              <a:ea typeface="SimSun" panose="02010600030101010101" pitchFamily="2" charset="-122"/>
            </a:endParaRPr>
          </a:p>
          <a:p>
            <a:pPr marL="0" indent="0">
              <a:spcBef>
                <a:spcPct val="20000"/>
              </a:spcBef>
              <a:buFontTx/>
            </a:pPr>
            <a:endParaRPr lang="ru-RU" sz="1700" dirty="0">
              <a:ea typeface="SimSun" panose="02010600030101010101" pitchFamily="2" charset="-122"/>
            </a:endParaRPr>
          </a:p>
          <a:p>
            <a:pPr lvl="0"/>
            <a:endParaRPr lang="ru-RU" sz="1700" b="0" dirty="0">
              <a:ea typeface="SimSun" panose="02010600030101010101" pitchFamily="2" charset="-122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4522787"/>
            <a:ext cx="7067128" cy="214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1187450" y="2708910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7667943" y="530129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59180" y="5242560"/>
            <a:ext cx="6461760" cy="14655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spcBef>
                <a:spcPct val="20000"/>
              </a:spcBef>
              <a:buFontTx/>
              <a:buChar char="•"/>
            </a:pPr>
            <a:r>
              <a:rPr lang="ru-RU" b="1" dirty="0" smtClean="0">
                <a:solidFill>
                  <a:srgbClr val="C00000"/>
                </a:solidFill>
                <a:ea typeface="SimSun" panose="02010600030101010101" pitchFamily="2" charset="-122"/>
                <a:sym typeface="+mn-ea"/>
              </a:rPr>
              <a:t>Остали </a:t>
            </a:r>
            <a:r>
              <a:rPr lang="ru-RU" b="1" dirty="0">
                <a:solidFill>
                  <a:srgbClr val="C00000"/>
                </a:solidFill>
                <a:ea typeface="SimSun" panose="02010600030101010101" pitchFamily="2" charset="-122"/>
                <a:sym typeface="+mn-ea"/>
              </a:rPr>
              <a:t>расходи</a:t>
            </a:r>
            <a:r>
              <a:rPr lang="ru-RU" dirty="0">
                <a:solidFill>
                  <a:srgbClr val="C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ru-RU" dirty="0">
                <a:ea typeface="SimSun" panose="02010600030101010101" pitchFamily="2" charset="-122"/>
                <a:sym typeface="+mn-ea"/>
              </a:rPr>
              <a:t>су </a:t>
            </a:r>
            <a:r>
              <a:rPr lang="sr-Cyrl-RS" altLang="ru-RU" dirty="0">
                <a:ea typeface="SimSun" panose="02010600030101010101" pitchFamily="2" charset="-122"/>
                <a:sym typeface="+mn-ea"/>
              </a:rPr>
              <a:t>смањени</a:t>
            </a:r>
            <a:r>
              <a:rPr lang="ru-RU" dirty="0" smtClean="0">
                <a:ea typeface="SimSun" panose="02010600030101010101" pitchFamily="2" charset="-122"/>
                <a:sym typeface="+mn-ea"/>
              </a:rPr>
              <a:t> </a:t>
            </a:r>
            <a:r>
              <a:rPr lang="ru-RU" dirty="0">
                <a:ea typeface="SimSun" panose="02010600030101010101" pitchFamily="2" charset="-122"/>
                <a:sym typeface="+mn-ea"/>
              </a:rPr>
              <a:t>за </a:t>
            </a:r>
            <a:r>
              <a:rPr lang="sr-Cyrl-RS" altLang="ru-RU" dirty="0">
                <a:ea typeface="SimSun" panose="02010600030101010101" pitchFamily="2" charset="-122"/>
                <a:sym typeface="+mn-ea"/>
              </a:rPr>
              <a:t>13</a:t>
            </a:r>
            <a:r>
              <a:rPr lang="ru-RU" dirty="0" smtClean="0">
                <a:ea typeface="SimSun" panose="02010600030101010101" pitchFamily="2" charset="-122"/>
                <a:sym typeface="+mn-ea"/>
              </a:rPr>
              <a:t>.</a:t>
            </a:r>
            <a:r>
              <a:rPr lang="sr-Cyrl-RS" altLang="ru-RU" dirty="0" smtClean="0">
                <a:ea typeface="SimSun" panose="02010600030101010101" pitchFamily="2" charset="-122"/>
                <a:sym typeface="+mn-ea"/>
              </a:rPr>
              <a:t>292</a:t>
            </a:r>
            <a:r>
              <a:rPr lang="ru-RU" dirty="0" smtClean="0">
                <a:ea typeface="SimSun" panose="02010600030101010101" pitchFamily="2" charset="-122"/>
                <a:sym typeface="+mn-ea"/>
              </a:rPr>
              <a:t>.000 динара</a:t>
            </a:r>
            <a:endParaRPr lang="ru-RU" dirty="0" smtClean="0">
              <a:ea typeface="SimSun" panose="02010600030101010101" pitchFamily="2" charset="-122"/>
              <a:sym typeface="+mn-ea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Коришћење </a:t>
            </a:r>
            <a:r>
              <a:rPr lang="sr-Cyrl-R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роба и услуга</a:t>
            </a:r>
            <a:r>
              <a:rPr lang="sr-Cyrl-RS" dirty="0">
                <a:solidFill>
                  <a:srgbClr val="FF0000"/>
                </a:solidFill>
                <a:sym typeface="+mn-ea"/>
              </a:rPr>
              <a:t> </a:t>
            </a:r>
            <a:r>
              <a:rPr lang="sr-Cyrl-RS" dirty="0">
                <a:solidFill>
                  <a:srgbClr val="000000"/>
                </a:solidFill>
                <a:sym typeface="+mn-ea"/>
              </a:rPr>
              <a:t>је смањено</a:t>
            </a:r>
            <a:r>
              <a:rPr lang="sr-Cyrl-RS" dirty="0" smtClean="0">
                <a:solidFill>
                  <a:srgbClr val="000000"/>
                </a:solidFill>
                <a:sym typeface="+mn-ea"/>
              </a:rPr>
              <a:t> </a:t>
            </a:r>
            <a:r>
              <a:rPr lang="sr-Cyrl-RS" dirty="0">
                <a:solidFill>
                  <a:srgbClr val="000000"/>
                </a:solidFill>
                <a:sym typeface="+mn-ea"/>
              </a:rPr>
              <a:t>за</a:t>
            </a:r>
            <a:r>
              <a:rPr lang="sr-Cyrl-RS" dirty="0">
                <a:solidFill>
                  <a:srgbClr val="FF0000"/>
                </a:solidFill>
                <a:sym typeface="+mn-ea"/>
              </a:rPr>
              <a:t> </a:t>
            </a:r>
            <a:r>
              <a:rPr lang="sr-Cyrl-RS" dirty="0">
                <a:solidFill>
                  <a:schemeClr val="tx1"/>
                </a:solidFill>
                <a:sym typeface="+mn-ea"/>
              </a:rPr>
              <a:t>6.839</a:t>
            </a:r>
            <a:r>
              <a:rPr lang="sr-Cyrl-RS" dirty="0" smtClean="0">
                <a:sym typeface="+mn-ea"/>
              </a:rPr>
              <a:t>.700</a:t>
            </a:r>
            <a:r>
              <a:rPr lang="sr-Cyrl-RS" dirty="0" smtClean="0">
                <a:solidFill>
                  <a:srgbClr val="000000"/>
                </a:solidFill>
                <a:sym typeface="+mn-ea"/>
              </a:rPr>
              <a:t> </a:t>
            </a:r>
            <a:r>
              <a:rPr lang="sr-Cyrl-R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динара</a:t>
            </a:r>
            <a:endParaRPr lang="sr-Cyrl-R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846" y="980729"/>
          <a:ext cx="8960308" cy="56826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/>
                <a:gridCol w="2520280"/>
                <a:gridCol w="1743850"/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</a:t>
                      </a:r>
                      <a:r>
                        <a:rPr lang="sr-Cyrl-RS" sz="1200"/>
                        <a:t>за </a:t>
                      </a:r>
                      <a:r>
                        <a:rPr lang="sr-Cyrl-RS" sz="1200" smtClean="0"/>
                        <a:t>2024.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110.133.000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2,80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525.100.000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13,36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41.300.000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1,05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399.420.000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10,17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236.750.000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6,03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105.350.000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2,68</a:t>
                      </a:r>
                      <a:endParaRPr lang="en-US" sz="1000" dirty="0"/>
                    </a:p>
                  </a:txBody>
                  <a:tcPr/>
                </a:tc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712.650.000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18,13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270.595.000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6,88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82.365.000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2,09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23.535.000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0,59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125.451.000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3,19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20.500.000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0,52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227.673.000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5,79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446.520.000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11,36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536.553.000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13,65</a:t>
                      </a:r>
                      <a:endParaRPr lang="en-US" sz="1000" dirty="0"/>
                    </a:p>
                  </a:txBody>
                  <a:tcPr/>
                </a:tc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62.305.000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1,59</a:t>
                      </a:r>
                      <a:endParaRPr lang="en-US" sz="1000" dirty="0"/>
                    </a:p>
                  </a:txBody>
                  <a:tcPr/>
                </a:tc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altLang="en-US" sz="1000" dirty="0"/>
                        <a:t>4.800.000</a:t>
                      </a:r>
                      <a:endParaRPr lang="sr-Cyrl-RS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altLang="en-US" sz="1000" dirty="0"/>
                        <a:t>0,12</a:t>
                      </a:r>
                      <a:endParaRPr lang="sr-Cyrl-RS" altLang="en-US" sz="1000" dirty="0"/>
                    </a:p>
                  </a:txBody>
                  <a:tcPr/>
                </a:tc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3.931.000.000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650"/>
            <a:ext cx="200025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80689"/>
            <a:ext cx="2099346" cy="139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6" y="282821"/>
            <a:ext cx="2387702" cy="150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1" y="4380443"/>
            <a:ext cx="1905000" cy="1315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642"/>
            <a:ext cx="2021893" cy="1281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1" y="454268"/>
            <a:ext cx="2061254" cy="1158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32648"/>
            <a:ext cx="1746251" cy="1309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60429"/>
            <a:ext cx="2270541" cy="1109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43623"/>
            <a:ext cx="1728796" cy="1398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06" y="4863604"/>
            <a:ext cx="2137249" cy="115874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11" y="2359805"/>
            <a:ext cx="2246728" cy="171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Ð ÐµÐ·ÑÐ»ÑÐ°Ñ ÑÐ»Ð¸ÐºÐ° Ð·Ð° slike opstine Äaje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sr-Latn-RS"/>
          </a:p>
        </p:txBody>
      </p:sp>
      <p:pic>
        <p:nvPicPr>
          <p:cNvPr id="1030" name="Picture 6" descr="Ð ÐµÐ·ÑÐ»ÑÐ°Ñ ÑÐ»Ð¸ÐºÐ° Ð·Ð° slike opstine Äajetin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11886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Ð ÐµÐ·ÑÐ»ÑÐ°Ñ ÑÐ»Ð¸ÐºÐ° Ð·Ð° slike zlatib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sr-Latn-R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41" y="181104"/>
            <a:ext cx="2387702" cy="179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358"/>
            <a:ext cx="2252221" cy="159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337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4143496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78" y="4254801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6" y="444042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7236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sz="3100" b="1" dirty="0"/>
              <a:t>Структура расхода по </a:t>
            </a:r>
            <a:r>
              <a:rPr lang="sr-Cyrl-RS" sz="3100" b="1" dirty="0" smtClean="0"/>
              <a:t>буџетским</a:t>
            </a:r>
            <a:br>
              <a:rPr lang="en-US" sz="3100" b="1" smtClean="0"/>
            </a:br>
            <a:r>
              <a:rPr lang="en-US" sz="3100" b="1"/>
              <a:t> </a:t>
            </a:r>
            <a:r>
              <a:rPr lang="en-US" sz="3100" b="1" smtClean="0"/>
              <a:t>                        </a:t>
            </a:r>
            <a:r>
              <a:rPr lang="sr-Cyrl-RS" sz="3100" b="1" smtClean="0"/>
              <a:t> </a:t>
            </a:r>
            <a:r>
              <a:rPr lang="sr-Cyrl-RS" sz="3100" b="1" dirty="0"/>
              <a:t>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683568" y="1196752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827584" y="980728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827405" y="1010285"/>
          <a:ext cx="8773160" cy="544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1129030" y="1009650"/>
          <a:ext cx="8674100" cy="537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828040" y="1009650"/>
          <a:ext cx="9102090" cy="549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3568" y="1340768"/>
          <a:ext cx="7488833" cy="437261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/>
                <a:gridCol w="4427843"/>
                <a:gridCol w="1642860"/>
                <a:gridCol w="840585"/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2024.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40.329.000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1,03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 panose="02020603050405020304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16.547.000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0,42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5.429.000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0,14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sz="1500" dirty="0" smtClean="0">
                          <a:effectLst/>
                        </a:rPr>
                        <a:t>Општинско правобранилаштво</a:t>
                      </a:r>
                      <a:endParaRPr lang="sr-Cyrl-RS" sz="1500" dirty="0" smtClean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6.251.000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0,16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Општинска управа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3.031.345.000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77,11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Центар за социјални рад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15.351.000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0,39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7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Дом здрављаЧајетина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15.200.000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0,38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8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Основне школе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82.365.000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2,10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9.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Средња</a:t>
                      </a:r>
                      <a:r>
                        <a:rPr lang="sr-Cyrl-RS" sz="1500" baseline="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школа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23.535.000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0,60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10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>
                          <a:effectLst/>
                        </a:rPr>
                        <a:t>редшколска установа </a:t>
                      </a:r>
                      <a:r>
                        <a:rPr lang="sr-Cyrl-RS" sz="1500" dirty="0" smtClean="0">
                          <a:effectLst/>
                        </a:rPr>
                        <a:t>„Радост“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270.595.000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6,88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1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Библиотека „Љубиша Р. Ђенић“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51.908.000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1,32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</a:rPr>
                        <a:t> Златибор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201.570.000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5,13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3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+mn-ea"/>
                        </a:rPr>
                        <a:t>Месне заједнице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49.560.000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1,26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14.</a:t>
                      </a:r>
                      <a:endParaRPr lang="sr-Cyrl-RS" alt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5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Културни центар Златибор</a:t>
                      </a:r>
                      <a:endParaRPr lang="sr-Cyrl-RS" alt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121.015.000</a:t>
                      </a:r>
                      <a:endParaRPr lang="sr-Cyrl-RS" alt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3,08</a:t>
                      </a:r>
                      <a:endParaRPr lang="sr-Cyrl-RS" alt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3.931.000.000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99592" y="1340769"/>
          <a:ext cx="7560841" cy="511446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89050"/>
                <a:gridCol w="991931"/>
                <a:gridCol w="1189930"/>
                <a:gridCol w="1189930"/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 hMerge="1">
                  <a:tcPr/>
                </a:tc>
                <a:tc hMerge="1">
                  <a:tcPr/>
                </a:tc>
              </a:tr>
              <a:tr h="288931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Latn-RS" sz="1500" dirty="0" smtClean="0">
                          <a:effectLst/>
                        </a:rPr>
                        <a:t>2</a:t>
                      </a:r>
                      <a:r>
                        <a:rPr lang="sr-Cyrl-RS" altLang="sr-Latn-RS" sz="1500" dirty="0" smtClean="0">
                          <a:effectLst/>
                        </a:rPr>
                        <a:t>5</a:t>
                      </a:r>
                      <a:endParaRPr lang="sr-Cyrl-RS" altLang="sr-Latn-RS" sz="1500" b="1" i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RS" altLang="en-US" sz="1500" dirty="0" smtClean="0">
                          <a:effectLst/>
                        </a:rPr>
                        <a:t>6</a:t>
                      </a:r>
                      <a:endParaRPr lang="sr-Cyrl-RS" altLang="en-US" sz="1500" b="1" i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197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dirty="0"/>
              <a:t>Најважнији пројекти</a:t>
            </a:r>
            <a:r>
              <a:rPr lang="sr-Latn-RS" sz="2800" dirty="0"/>
              <a:t> </a:t>
            </a:r>
            <a:r>
              <a:rPr lang="sr-Cyrl-RS" sz="2800" dirty="0"/>
              <a:t>од интереса за локалну заједницу</a:t>
            </a:r>
            <a:endParaRPr lang="en-US" sz="2800" dirty="0"/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7751445" cy="514223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94520"/>
                <a:gridCol w="1016905"/>
                <a:gridCol w="1219889"/>
                <a:gridCol w="1219889"/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 hMerge="1">
                  <a:tcPr/>
                </a:tc>
                <a:tc hMerge="1">
                  <a:tcPr/>
                </a:tc>
              </a:tr>
              <a:tr h="280862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2025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2026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постројења за пречишћавање отпадних вода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altLang="en-US" sz="11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2.000.000</a:t>
                      </a:r>
                      <a:endParaRPr lang="sr-Cyrl-RS" alt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70.000.000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80.000.000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 рециклажног дворишта „Широка бара“ са претоварном станицом и пратећим објектима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примарних и секундарних водовода и канализација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172.000.000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водовода „Сушичко врело“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91.000.000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спортских свлачионица,терена и трим стаза,голф терена, терена за фудбал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190.000.000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путева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450.000.000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 Агро бизнис центра, млекаре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altLang="en-US" sz="11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30.000.000</a:t>
                      </a:r>
                      <a:endParaRPr lang="sr-Cyrl-RS" alt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уличне расвете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32.000.000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фискултурне сале са затвореним базеном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40.000.000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Реконструкција културног центра Сирогојно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Доградња Вртића на Златибору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40.000.000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19016">
                <a:tc>
                  <a:txBody>
                    <a:bodyPr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100" dirty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објекта за одлагање СПЖП</a:t>
                      </a:r>
                      <a:endParaRPr lang="sr-Cyrl-RS" alt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1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14.000.000</a:t>
                      </a:r>
                      <a:endParaRPr lang="sr-Cyrl-RS" alt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1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10.000.000</a:t>
                      </a:r>
                      <a:endParaRPr lang="sr-Cyrl-RS" alt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гробља на Златибору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  <a:endParaRPr lang="sr-Cyrl-RS" dirty="0"/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</a:t>
            </a:r>
            <a:r>
              <a:rPr lang="sr-Cyrl-RS" dirty="0" smtClean="0"/>
              <a:t>Одлуку о </a:t>
            </a:r>
            <a:r>
              <a:rPr lang="sr-Cyrl-RS" dirty="0"/>
              <a:t>буџету општине </a:t>
            </a:r>
            <a:r>
              <a:rPr lang="sr-Cyrl-RS" dirty="0" smtClean="0"/>
              <a:t>Чајетина  за 2024. </a:t>
            </a:r>
            <a:r>
              <a:rPr lang="sr-Cyrl-RS" dirty="0"/>
              <a:t>годину, исту можете преузети на следећем линку интернет странице општинске управе:  </a:t>
            </a:r>
            <a:r>
              <a:rPr lang="en-US" dirty="0" smtClean="0"/>
              <a:t>www.cajetina.org.rs</a:t>
            </a:r>
            <a:r>
              <a:rPr lang="sr-Cyrl-RS" dirty="0" smtClean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Појам буџета</a:t>
            </a:r>
            <a:endParaRPr lang="sr-Cyrl-R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2024.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предходну Одлуку о буџету?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altLang="en-US" dirty="0" smtClean="0"/>
              <a:t>4</a:t>
            </a:r>
            <a:r>
              <a:rPr lang="sr-Cyrl-RS" dirty="0" smtClean="0"/>
              <a:t>.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предходну Одлуку о буџету?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  <a:endParaRPr lang="sr-Cyrl-R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  <a:endParaRPr lang="sr-Cyrl-RS" b="1" dirty="0"/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  <a:endParaRPr lang="sr-Cyrl-RS" dirty="0"/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Чајетина </a:t>
            </a:r>
            <a:r>
              <a:rPr lang="sr-Cyrl-RS" dirty="0"/>
              <a:t>за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altLang="en-US" dirty="0" smtClean="0"/>
              <a:t>4</a:t>
            </a:r>
            <a:r>
              <a:rPr lang="sr-Cyrl-RS" dirty="0" smtClean="0"/>
              <a:t>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  <a:endParaRPr lang="sr-Cyrl-RS" dirty="0"/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  <a:endParaRPr lang="sr-Cyrl-RS" dirty="0"/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Чајетина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r>
              <a:rPr lang="sr-Latn-RS" dirty="0" smtClean="0"/>
              <a:t>M</a:t>
            </a:r>
            <a:r>
              <a:rPr lang="sr-Cyrl-RS" dirty="0" smtClean="0"/>
              <a:t>илан Стаматовић</a:t>
            </a:r>
            <a:endParaRPr lang="sr-Cyrl-RS" dirty="0"/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  <a:endParaRPr lang="ru-RU" altLang="en-US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Општинско правобранилаштво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  <a:endParaRPr lang="ru-RU" altLang="en-US" sz="1700" b="1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Предшколска установа»Радост» 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Библиотека»Љубиша Р.Ђенић»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Туристичка организација «Златибор»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- </a:t>
            </a:r>
            <a:r>
              <a:rPr lang="ru-RU" altLang="en-US" sz="1700" dirty="0">
                <a:cs typeface="Calibri" panose="020F0502020204030204" pitchFamily="34" charset="0"/>
              </a:rPr>
              <a:t>Месне заједнице</a:t>
            </a:r>
            <a:endParaRPr lang="ru-RU" altLang="en-US" sz="17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 smtClean="0">
                <a:cs typeface="Calibri" panose="020F0502020204030204" pitchFamily="34" charset="0"/>
              </a:rPr>
              <a:t> </a:t>
            </a:r>
            <a:r>
              <a:rPr lang="sr-Cyrl-RS" altLang="ru-RU" sz="1700" dirty="0" smtClean="0">
                <a:cs typeface="Calibri" panose="020F0502020204030204" pitchFamily="34" charset="0"/>
              </a:rPr>
              <a:t>   - Културни центар Златибор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  <a:endParaRPr lang="ru-RU" altLang="en-US" sz="1700" b="1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(домови здравља)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  <a:endParaRPr lang="sr-Cyrl-RS" sz="1700" dirty="0"/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  <a:endParaRPr lang="sr-Cyrl-RS" sz="1700" dirty="0"/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  <a:endParaRPr lang="sr-Cyrl-RS" sz="1700" dirty="0"/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  <a:endParaRPr lang="sr-Cyrl-RS" sz="1700" dirty="0"/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Чајетина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  <a:endParaRPr lang="sr-Cyrl-RS" sz="1700" dirty="0"/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475656" y="1355656"/>
          <a:ext cx="6648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за 20</a:t>
            </a:r>
            <a:r>
              <a:rPr lang="en-US" sz="1700" dirty="0" smtClean="0"/>
              <a:t>2</a:t>
            </a:r>
            <a:r>
              <a:rPr lang="sr-Cyrl-RS" altLang="en-US" sz="1700" dirty="0" smtClean="0"/>
              <a:t>4</a:t>
            </a:r>
            <a:r>
              <a:rPr lang="sr-Cyrl-RS" sz="1700" dirty="0" smtClean="0"/>
              <a:t>.г</a:t>
            </a:r>
            <a:r>
              <a:rPr lang="sr-Cyrl-RS" sz="1700" dirty="0"/>
              <a:t> износе</a:t>
            </a:r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</a:t>
            </a:r>
            <a:r>
              <a:rPr lang="sr-Cyrl-RS" sz="1700" dirty="0" smtClean="0"/>
              <a:t>о изменама и допунама ослуке о </a:t>
            </a:r>
            <a:r>
              <a:rPr lang="sr-Cyrl-RS" sz="1700" dirty="0"/>
              <a:t>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2024.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3.561.180.000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динара, пренета средства из ранијих година у износу од 44</a:t>
            </a:r>
            <a:r>
              <a:rPr lang="sr-Cyrl-RS" sz="1700" dirty="0" smtClean="0"/>
              <a:t>.500.000 динара и средства из осталих извора у износу од 325.320.000 динара.</a:t>
            </a:r>
            <a:endParaRPr lang="sr-Cyrl-R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516890" y="4529455"/>
          <a:ext cx="8341360" cy="167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Equals 6"/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78844" y="1839830"/>
            <a:ext cx="49794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3.931.000.000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9869</Words>
  <Application>WPS Presentation</Application>
  <PresentationFormat>On-screen Show (4:3)</PresentationFormat>
  <Paragraphs>580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SimSun</vt:lpstr>
      <vt:lpstr>Wingdings</vt:lpstr>
      <vt:lpstr>Tunga</vt:lpstr>
      <vt:lpstr>Segoe Print</vt:lpstr>
      <vt:lpstr>Calibri</vt:lpstr>
      <vt:lpstr>Franklin Gothic Book</vt:lpstr>
      <vt:lpstr>Microsoft YaHei</vt:lpstr>
      <vt:lpstr>Arial Unicode MS</vt:lpstr>
      <vt:lpstr>Franklin Gothic Medium</vt:lpstr>
      <vt:lpstr>Franklin Gothic Book</vt:lpstr>
      <vt:lpstr>Times New Roman</vt:lpstr>
      <vt:lpstr>Arial Narrow</vt:lpstr>
      <vt:lpstr>Rod</vt:lpstr>
      <vt:lpstr>Custom Design</vt:lpstr>
      <vt:lpstr>Angles</vt:lpstr>
      <vt:lpstr>PowerPoint 演示文稿</vt:lpstr>
      <vt:lpstr>PowerPoint 演示文稿</vt:lpstr>
      <vt:lpstr>PowerPoint 演示文稿</vt:lpstr>
      <vt:lpstr>PowerPoint 演示文稿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2023. годину-ОДЛУКА О БУЏЕТУ-ребаланс I</vt:lpstr>
      <vt:lpstr>Структура планираних прихода и примања за 2023. годину – у процентима ребаланс I</vt:lpstr>
      <vt:lpstr>Шта се променило у односу на предходну одлуку за 2023. годину?</vt:lpstr>
      <vt:lpstr>На шта се троше јавна средства?</vt:lpstr>
      <vt:lpstr>PowerPoint 演示文稿</vt:lpstr>
      <vt:lpstr>Структура планираних расхода и издатака                         буџета за 2023. –ребаланс I -</vt:lpstr>
      <vt:lpstr>Структура планираних расхода и издатака буџета за 2019. годину</vt:lpstr>
      <vt:lpstr>Шта се променило у буџету за 2023 ребаланс I у односу предходну одлуку за 2023.годину?</vt:lpstr>
      <vt:lpstr>Расходи буџета по програмима</vt:lpstr>
      <vt:lpstr>Структура расхода по буџетским                          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Најважнији пројекти од интереса за локалну заједницу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Ruzica Resimic</cp:lastModifiedBy>
  <cp:revision>591</cp:revision>
  <cp:lastPrinted>2018-01-29T14:26:00Z</cp:lastPrinted>
  <dcterms:created xsi:type="dcterms:W3CDTF">2006-08-16T00:00:00Z</dcterms:created>
  <dcterms:modified xsi:type="dcterms:W3CDTF">2024-01-11T09:09:53Z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885A4DD8F89C489AAFF35DBA44580A98_13</vt:lpwstr>
  </property>
  <property fmtid="{D5CDD505-2E9C-101B-9397-08002B2CF9AE}" pid="3" name="KSOProductBuildVer">
    <vt:lpwstr>1033-12.2.0.13412</vt:lpwstr>
  </property>
</Properties>
</file>