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1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588303369342403"/>
          <c:y val="0.31040178542253477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27.90%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5.62%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55.21%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11.22%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formatCode="General">
                  <c:v>0</c:v>
                </c:pt>
                <c:pt idx="5">
                  <c:v>220000000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2"/>
              <c:layout>
                <c:manualLayout>
                  <c:x val="4.2949015040300242E-2"/>
                  <c:y val="-1.46065153620503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4"/>
              <c:layout>
                <c:manualLayout>
                  <c:x val="-0.1865477678156178"/>
                  <c:y val="1.30327003242241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673453500</c:v>
                </c:pt>
                <c:pt idx="1">
                  <c:v>123574448</c:v>
                </c:pt>
                <c:pt idx="2">
                  <c:v>1128922052</c:v>
                </c:pt>
                <c:pt idx="3">
                  <c:v>1050000</c:v>
                </c:pt>
                <c:pt idx="4" formatCode="General">
                  <c:v>0</c:v>
                </c:pt>
                <c:pt idx="5">
                  <c:v>150000000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218767915</c:v>
                </c:pt>
                <c:pt idx="1">
                  <c:v>620183836</c:v>
                </c:pt>
                <c:pt idx="2">
                  <c:v>67201000</c:v>
                </c:pt>
                <c:pt idx="3">
                  <c:v>95213000</c:v>
                </c:pt>
                <c:pt idx="4">
                  <c:v>81200000</c:v>
                </c:pt>
                <c:pt idx="5">
                  <c:v>195320000</c:v>
                </c:pt>
                <c:pt idx="6">
                  <c:v>1018724249</c:v>
                </c:pt>
                <c:pt idx="7">
                  <c:v>10390000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4.95%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20.23</a:t>
                    </a:r>
                    <a:r>
                      <a:rPr lang="sr-Cyrl-R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15.48%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2.55%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0.04%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9.10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1.75%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0.43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17.14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15.16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1.8029041333862043E-4"/>
                  <c:y val="4.0154516444541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3121131441303653E-2"/>
                  <c:y val="9.1181168225991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61768537854E-2"/>
                  <c:y val="-1.08800389913619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0.11625794732061762"/>
                  <c:y val="-6.3492063492063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-4.5413260672116193E-2"/>
                  <c:y val="2.645502645502645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02"/>
                  <c:y val="0.14021164021164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1.6348773841961851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4.5413260672116255E-2"/>
                  <c:y val="5.0264341957255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0.13623978201634879"/>
                  <c:y val="-2.64550264550264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0.13442325158946411"/>
                  <c:y val="-0.13756613756613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246"/>
                  <c:y val="-0.103174603174603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0.12715698684803364"/>
                  <c:y val="-1.0582010582010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94390600</c:v>
                </c:pt>
                <c:pt idx="1">
                  <c:v>536700000</c:v>
                </c:pt>
                <c:pt idx="2">
                  <c:v>6700000</c:v>
                </c:pt>
                <c:pt idx="3">
                  <c:v>166740000</c:v>
                </c:pt>
                <c:pt idx="4">
                  <c:v>67800000</c:v>
                </c:pt>
                <c:pt idx="5">
                  <c:v>1550000</c:v>
                </c:pt>
                <c:pt idx="6">
                  <c:v>273000000</c:v>
                </c:pt>
                <c:pt idx="7">
                  <c:v>114000000</c:v>
                </c:pt>
                <c:pt idx="8">
                  <c:v>41450000</c:v>
                </c:pt>
                <c:pt idx="9">
                  <c:v>10000000</c:v>
                </c:pt>
                <c:pt idx="10">
                  <c:v>76455000</c:v>
                </c:pt>
                <c:pt idx="11">
                  <c:v>6200000</c:v>
                </c:pt>
                <c:pt idx="12">
                  <c:v>82072000</c:v>
                </c:pt>
                <c:pt idx="13">
                  <c:v>167263000</c:v>
                </c:pt>
                <c:pt idx="14">
                  <c:v>394418400</c:v>
                </c:pt>
                <c:pt idx="15">
                  <c:v>38261000</c:v>
                </c:pt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2019.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en-US" sz="1300" dirty="0" smtClean="0">
              <a:solidFill>
                <a:schemeClr val="bg1"/>
              </a:solidFill>
            </a:rPr>
            <a:t>2</a:t>
          </a:r>
          <a:r>
            <a:rPr lang="sr-Cyrl-RS" sz="1300" dirty="0" smtClean="0">
              <a:solidFill>
                <a:schemeClr val="bg1"/>
              </a:solidFill>
            </a:rPr>
            <a:t>.</a:t>
          </a:r>
          <a:r>
            <a:rPr lang="en-US" sz="1300" dirty="0" smtClean="0">
              <a:solidFill>
                <a:schemeClr val="bg1"/>
              </a:solidFill>
            </a:rPr>
            <a:t>077</a:t>
          </a:r>
          <a:r>
            <a:rPr lang="sr-Cyrl-RS" sz="1300" dirty="0" smtClean="0">
              <a:solidFill>
                <a:schemeClr val="bg1"/>
              </a:solidFill>
            </a:rPr>
            <a:t>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sr-Cyrl-RS" dirty="0" smtClean="0"/>
            <a:t>1</a:t>
          </a:r>
          <a:r>
            <a:rPr lang="en-US" dirty="0" smtClean="0"/>
            <a:t>.878</a:t>
          </a:r>
          <a:r>
            <a:rPr lang="sr-Cyrl-RS" dirty="0" smtClean="0"/>
            <a:t>.</a:t>
          </a:r>
          <a:r>
            <a:rPr lang="en-US" dirty="0" smtClean="0"/>
            <a:t>657</a:t>
          </a:r>
          <a:r>
            <a:rPr lang="sr-Cyrl-RS" dirty="0" smtClean="0"/>
            <a:t>.</a:t>
          </a:r>
          <a:r>
            <a:rPr lang="en-US" dirty="0" smtClean="0"/>
            <a:t>743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en-US" dirty="0" smtClean="0">
              <a:solidFill>
                <a:srgbClr val="FF0000"/>
              </a:solidFill>
            </a:rPr>
            <a:t>150</a:t>
          </a:r>
          <a:r>
            <a:rPr lang="sr-Cyrl-RS" dirty="0" smtClean="0">
              <a:solidFill>
                <a:srgbClr val="FF0000"/>
              </a:solidFill>
            </a:rPr>
            <a:t>.</a:t>
          </a:r>
          <a:r>
            <a:rPr lang="en-US" dirty="0" smtClean="0">
              <a:solidFill>
                <a:srgbClr val="FF0000"/>
              </a:solidFill>
            </a:rPr>
            <a:t>000</a:t>
          </a:r>
          <a:r>
            <a:rPr lang="sr-Cyrl-RS" dirty="0" smtClean="0">
              <a:solidFill>
                <a:srgbClr val="FF0000"/>
              </a:solidFill>
            </a:rPr>
            <a:t>.</a:t>
          </a:r>
          <a:r>
            <a:rPr lang="en-US" dirty="0" smtClean="0">
              <a:solidFill>
                <a:srgbClr val="FF0000"/>
              </a:solidFill>
            </a:rPr>
            <a:t>000</a:t>
          </a:r>
          <a:r>
            <a:rPr lang="sr-Cyrl-RS" dirty="0" smtClean="0">
              <a:solidFill>
                <a:srgbClr val="FF0000"/>
              </a:solidFill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</a:t>
          </a:r>
          <a:r>
            <a:rPr lang="en-US" dirty="0" smtClean="0">
              <a:solidFill>
                <a:schemeClr val="bg1"/>
              </a:solidFill>
            </a:rPr>
            <a:t>48</a:t>
          </a:r>
          <a:r>
            <a:rPr lang="sr-Cyrl-RS" dirty="0" smtClean="0">
              <a:solidFill>
                <a:schemeClr val="bg1"/>
              </a:solidFill>
            </a:rPr>
            <a:t>.</a:t>
          </a:r>
          <a:r>
            <a:rPr lang="en-US" dirty="0" smtClean="0">
              <a:solidFill>
                <a:schemeClr val="bg1"/>
              </a:solidFill>
            </a:rPr>
            <a:t>342</a:t>
          </a:r>
          <a:r>
            <a:rPr lang="sr-Cyrl-RS" dirty="0" smtClean="0">
              <a:solidFill>
                <a:schemeClr val="bg1"/>
              </a:solidFill>
            </a:rPr>
            <a:t>.</a:t>
          </a:r>
          <a:r>
            <a:rPr lang="en-US" dirty="0" smtClean="0">
              <a:solidFill>
                <a:schemeClr val="bg1"/>
              </a:solidFill>
            </a:rPr>
            <a:t>257</a:t>
          </a:r>
          <a:r>
            <a:rPr lang="sr-Cyrl-RS" dirty="0" smtClean="0">
              <a:solidFill>
                <a:schemeClr val="bg1"/>
              </a:solidFill>
            </a:rPr>
            <a:t> 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en-US" dirty="0" smtClean="0"/>
            <a:t>2.077.000</a:t>
          </a:r>
          <a:r>
            <a:rPr lang="sr-Cyrl-RS" dirty="0" smtClean="0"/>
            <a:t>.000динара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en-US" dirty="0" smtClean="0"/>
            <a:t>673</a:t>
          </a:r>
          <a:r>
            <a:rPr lang="sr-Cyrl-RS" dirty="0" smtClean="0"/>
            <a:t>,</a:t>
          </a:r>
          <a:r>
            <a:rPr lang="en-US" dirty="0" smtClean="0"/>
            <a:t>453</a:t>
          </a:r>
          <a:r>
            <a:rPr lang="sr-Cyrl-RS" dirty="0" smtClean="0"/>
            <a:t>,500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 smtClean="0"/>
            <a:t>Трансфери</a:t>
          </a:r>
          <a:r>
            <a:rPr lang="en-US" dirty="0" smtClean="0"/>
            <a:t> </a:t>
          </a:r>
          <a:r>
            <a:rPr lang="sr-Cyrl-RS" dirty="0" smtClean="0"/>
            <a:t>и донације 12</a:t>
          </a:r>
          <a:r>
            <a:rPr lang="en-US" dirty="0" smtClean="0"/>
            <a:t>3</a:t>
          </a:r>
          <a:r>
            <a:rPr lang="sr-Cyrl-RS" dirty="0" smtClean="0"/>
            <a:t>.5</a:t>
          </a:r>
          <a:r>
            <a:rPr lang="en-US" dirty="0" smtClean="0"/>
            <a:t>74</a:t>
          </a:r>
          <a:r>
            <a:rPr lang="sr-Cyrl-RS" dirty="0" smtClean="0"/>
            <a:t>.</a:t>
          </a:r>
          <a:r>
            <a:rPr lang="en-US" dirty="0" smtClean="0"/>
            <a:t>448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sr-Cyrl-RS" dirty="0" smtClean="0"/>
            <a:t>1.</a:t>
          </a:r>
          <a:r>
            <a:rPr lang="en-US" dirty="0" smtClean="0"/>
            <a:t>128</a:t>
          </a:r>
          <a:r>
            <a:rPr lang="sr-Cyrl-RS" dirty="0" smtClean="0"/>
            <a:t>.</a:t>
          </a:r>
          <a:r>
            <a:rPr lang="en-US" dirty="0" smtClean="0"/>
            <a:t>922</a:t>
          </a:r>
          <a:r>
            <a:rPr lang="sr-Cyrl-RS" dirty="0" smtClean="0"/>
            <a:t>.</a:t>
          </a:r>
          <a:r>
            <a:rPr lang="en-US" dirty="0" smtClean="0"/>
            <a:t>052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/>
            <a:t>1,0</a:t>
          </a:r>
          <a:r>
            <a:rPr lang="en-US" dirty="0" smtClean="0"/>
            <a:t>50</a:t>
          </a:r>
          <a:r>
            <a:rPr lang="sr-Cyrl-RS" dirty="0" smtClean="0"/>
            <a:t>,000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en-US" sz="1000" dirty="0" smtClean="0"/>
            <a:t>150</a:t>
          </a:r>
          <a:r>
            <a:rPr lang="sr-Cyrl-RS" sz="1000" dirty="0" smtClean="0"/>
            <a:t>.</a:t>
          </a:r>
          <a:r>
            <a:rPr lang="en-US" sz="1000" dirty="0" smtClean="0"/>
            <a:t>000</a:t>
          </a:r>
          <a:r>
            <a:rPr lang="sr-Cyrl-RS" sz="1000" dirty="0" smtClean="0"/>
            <a:t>.</a:t>
          </a:r>
          <a:r>
            <a:rPr lang="en-US" sz="1000" dirty="0" smtClean="0"/>
            <a:t>000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84829" y="307051"/>
          <a:ext cx="3574844" cy="35747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општине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Општинска управа</a:t>
          </a:r>
          <a:endParaRPr lang="en-US" sz="1600" kern="1200" dirty="0"/>
        </a:p>
      </dsp:txBody>
      <dsp:txXfrm>
        <a:off x="1908353" y="830564"/>
        <a:ext cx="2527796" cy="2527741"/>
      </dsp:txXfrm>
    </dsp:sp>
    <dsp:sp modelId="{6AE34D3E-FD5D-4402-89AF-BF559D3EC92D}">
      <dsp:nvSpPr>
        <dsp:cNvPr id="0" name=""/>
        <dsp:cNvSpPr/>
      </dsp:nvSpPr>
      <dsp:spPr>
        <a:xfrm>
          <a:off x="3424558" y="144182"/>
          <a:ext cx="397574" cy="39756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83145" y="3616217"/>
          <a:ext cx="287875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89709" y="1757839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812160" y="3922745"/>
          <a:ext cx="397574" cy="3975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64920" y="709213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57414" y="2357531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30941" y="732487"/>
          <a:ext cx="2251020" cy="18924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98713" y="1009627"/>
        <a:ext cx="1591712" cy="1338148"/>
      </dsp:txXfrm>
    </dsp:sp>
    <dsp:sp modelId="{D4397D2C-6DDE-4A42-9855-5F94ADD7F1F8}">
      <dsp:nvSpPr>
        <dsp:cNvPr id="0" name=""/>
        <dsp:cNvSpPr/>
      </dsp:nvSpPr>
      <dsp:spPr>
        <a:xfrm>
          <a:off x="3022330" y="721741"/>
          <a:ext cx="397574" cy="39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404190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326001" y="268631"/>
          <a:ext cx="1453340" cy="145287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Средња </a:t>
          </a:r>
          <a:r>
            <a:rPr lang="sr-Cyrl-RS" sz="1200" kern="1200" dirty="0"/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здравља</a:t>
          </a:r>
          <a:endParaRPr lang="en-US" sz="1200" kern="1200" dirty="0"/>
        </a:p>
      </dsp:txBody>
      <dsp:txXfrm>
        <a:off x="5538838" y="481400"/>
        <a:ext cx="1027666" cy="1027337"/>
      </dsp:txXfrm>
    </dsp:sp>
    <dsp:sp modelId="{4ABBCF6F-E7DA-4CE7-A2F5-6DD06BFAA1FA}">
      <dsp:nvSpPr>
        <dsp:cNvPr id="0" name=""/>
        <dsp:cNvSpPr/>
      </dsp:nvSpPr>
      <dsp:spPr>
        <a:xfrm>
          <a:off x="4677782" y="1271737"/>
          <a:ext cx="397574" cy="39756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30941" y="3686376"/>
          <a:ext cx="287875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3001720" y="3276280"/>
          <a:ext cx="287875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2019.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168" y="334821"/>
          <a:ext cx="1083108" cy="10831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Средства из буџета општине </a:t>
          </a:r>
          <a:r>
            <a:rPr lang="sr-Cyrl-RS" sz="800" kern="1200" dirty="0" smtClean="0"/>
            <a:t>1</a:t>
          </a:r>
          <a:r>
            <a:rPr lang="en-US" sz="800" kern="1200" dirty="0" smtClean="0"/>
            <a:t>.878</a:t>
          </a:r>
          <a:r>
            <a:rPr lang="sr-Cyrl-RS" sz="800" kern="1200" dirty="0" smtClean="0"/>
            <a:t>.</a:t>
          </a:r>
          <a:r>
            <a:rPr lang="en-US" sz="800" kern="1200" dirty="0" smtClean="0"/>
            <a:t>657</a:t>
          </a:r>
          <a:r>
            <a:rPr lang="sr-Cyrl-RS" sz="800" kern="1200" dirty="0" smtClean="0"/>
            <a:t>.</a:t>
          </a:r>
          <a:r>
            <a:rPr lang="en-US" sz="800" kern="1200" dirty="0" smtClean="0"/>
            <a:t>743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160785" y="493438"/>
        <a:ext cx="765874" cy="765874"/>
      </dsp:txXfrm>
    </dsp:sp>
    <dsp:sp modelId="{98F3E7AB-6934-48FA-B82F-FBEAF1B2375D}">
      <dsp:nvSpPr>
        <dsp:cNvPr id="0" name=""/>
        <dsp:cNvSpPr/>
      </dsp:nvSpPr>
      <dsp:spPr>
        <a:xfrm>
          <a:off x="1173225" y="562274"/>
          <a:ext cx="628202" cy="62820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256493" y="802498"/>
        <a:ext cx="461666" cy="147754"/>
      </dsp:txXfrm>
    </dsp:sp>
    <dsp:sp modelId="{2F60A798-586E-4E47-B649-25F047F36835}">
      <dsp:nvSpPr>
        <dsp:cNvPr id="0" name=""/>
        <dsp:cNvSpPr/>
      </dsp:nvSpPr>
      <dsp:spPr>
        <a:xfrm>
          <a:off x="1889376" y="334821"/>
          <a:ext cx="1083108" cy="1083108"/>
        </a:xfrm>
        <a:prstGeom prst="ellipse">
          <a:avLst/>
        </a:prstGeom>
        <a:solidFill>
          <a:schemeClr val="accent4">
            <a:hueOff val="-906223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/>
            <a:t>Пренета средства из ранијих година</a:t>
          </a:r>
          <a:r>
            <a:rPr lang="sr-Cyrl-RS" sz="800" kern="1200" dirty="0">
              <a:solidFill>
                <a:srgbClr val="FF0000"/>
              </a:solidFill>
            </a:rPr>
            <a:t> </a:t>
          </a:r>
          <a:r>
            <a:rPr lang="en-US" sz="800" kern="1200" dirty="0" smtClean="0">
              <a:solidFill>
                <a:srgbClr val="FF0000"/>
              </a:solidFill>
            </a:rPr>
            <a:t>150</a:t>
          </a:r>
          <a:r>
            <a:rPr lang="sr-Cyrl-RS" sz="800" kern="1200" dirty="0" smtClean="0">
              <a:solidFill>
                <a:srgbClr val="FF0000"/>
              </a:solidFill>
            </a:rPr>
            <a:t>.</a:t>
          </a:r>
          <a:r>
            <a:rPr lang="en-US" sz="800" kern="1200" dirty="0" smtClean="0">
              <a:solidFill>
                <a:srgbClr val="FF0000"/>
              </a:solidFill>
            </a:rPr>
            <a:t>000</a:t>
          </a:r>
          <a:r>
            <a:rPr lang="sr-Cyrl-RS" sz="800" kern="1200" dirty="0" smtClean="0">
              <a:solidFill>
                <a:srgbClr val="FF0000"/>
              </a:solidFill>
            </a:rPr>
            <a:t>.</a:t>
          </a:r>
          <a:r>
            <a:rPr lang="en-US" sz="800" kern="1200" dirty="0" smtClean="0">
              <a:solidFill>
                <a:srgbClr val="FF0000"/>
              </a:solidFill>
            </a:rPr>
            <a:t>000</a:t>
          </a:r>
          <a:r>
            <a:rPr lang="sr-Cyrl-RS" sz="800" kern="1200" dirty="0" smtClean="0">
              <a:solidFill>
                <a:srgbClr val="FF0000"/>
              </a:solidFill>
            </a:rPr>
            <a:t>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2047993" y="493438"/>
        <a:ext cx="765874" cy="765874"/>
      </dsp:txXfrm>
    </dsp:sp>
    <dsp:sp modelId="{41F09F99-3DCC-47E4-9188-F7D103A1F6E3}">
      <dsp:nvSpPr>
        <dsp:cNvPr id="0" name=""/>
        <dsp:cNvSpPr/>
      </dsp:nvSpPr>
      <dsp:spPr>
        <a:xfrm>
          <a:off x="3060433" y="562274"/>
          <a:ext cx="628202" cy="628202"/>
        </a:xfrm>
        <a:prstGeom prst="mathPlus">
          <a:avLst/>
        </a:prstGeom>
        <a:solidFill>
          <a:schemeClr val="accent4">
            <a:hueOff val="-1359334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43701" y="802498"/>
        <a:ext cx="461666" cy="147754"/>
      </dsp:txXfrm>
    </dsp:sp>
    <dsp:sp modelId="{6C1FFF0F-B1A4-4C41-B9D3-30452A0DFA4B}">
      <dsp:nvSpPr>
        <dsp:cNvPr id="0" name=""/>
        <dsp:cNvSpPr/>
      </dsp:nvSpPr>
      <dsp:spPr>
        <a:xfrm>
          <a:off x="5395172" y="470664"/>
          <a:ext cx="1648924" cy="916504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en-US" sz="1300" kern="1200" dirty="0" smtClean="0">
              <a:solidFill>
                <a:schemeClr val="bg1"/>
              </a:solidFill>
            </a:rPr>
            <a:t>2</a:t>
          </a:r>
          <a:r>
            <a:rPr lang="sr-Cyrl-RS" sz="1300" kern="1200" dirty="0" smtClean="0">
              <a:solidFill>
                <a:schemeClr val="bg1"/>
              </a:solidFill>
            </a:rPr>
            <a:t>.</a:t>
          </a:r>
          <a:r>
            <a:rPr lang="en-US" sz="1300" kern="1200" dirty="0" smtClean="0">
              <a:solidFill>
                <a:schemeClr val="bg1"/>
              </a:solidFill>
            </a:rPr>
            <a:t>077</a:t>
          </a:r>
          <a:r>
            <a:rPr lang="sr-Cyrl-RS" sz="1300" kern="1200" dirty="0" smtClean="0">
              <a:solidFill>
                <a:schemeClr val="bg1"/>
              </a:solidFill>
            </a:rPr>
            <a:t>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636651" y="604883"/>
        <a:ext cx="1165966" cy="648066"/>
      </dsp:txXfrm>
    </dsp:sp>
    <dsp:sp modelId="{4F4F87F2-8514-4849-B974-53331EFFA6A3}">
      <dsp:nvSpPr>
        <dsp:cNvPr id="0" name=""/>
        <dsp:cNvSpPr/>
      </dsp:nvSpPr>
      <dsp:spPr>
        <a:xfrm>
          <a:off x="5010236" y="572984"/>
          <a:ext cx="628202" cy="628202"/>
        </a:xfrm>
        <a:prstGeom prst="mathEqual">
          <a:avLst/>
        </a:prstGeom>
        <a:solidFill>
          <a:schemeClr val="accent4">
            <a:hueOff val="-2718668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093504" y="702394"/>
        <a:ext cx="461666" cy="369382"/>
      </dsp:txXfrm>
    </dsp:sp>
    <dsp:sp modelId="{A6BD896E-4D4C-4AE1-9C22-3ED8631C5A0A}">
      <dsp:nvSpPr>
        <dsp:cNvPr id="0" name=""/>
        <dsp:cNvSpPr/>
      </dsp:nvSpPr>
      <dsp:spPr>
        <a:xfrm>
          <a:off x="3892597" y="342229"/>
          <a:ext cx="1041029" cy="104493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800" kern="1200" dirty="0">
              <a:solidFill>
                <a:schemeClr val="bg1"/>
              </a:solidFill>
            </a:rPr>
            <a:t>Средства из осталих </a:t>
          </a:r>
          <a:r>
            <a:rPr lang="sr-Cyrl-RS" sz="800" kern="1200" dirty="0" smtClean="0">
              <a:solidFill>
                <a:schemeClr val="bg1"/>
              </a:solidFill>
            </a:rPr>
            <a:t>извора </a:t>
          </a:r>
          <a:r>
            <a:rPr lang="en-US" sz="800" kern="1200" dirty="0" smtClean="0">
              <a:solidFill>
                <a:schemeClr val="bg1"/>
              </a:solidFill>
            </a:rPr>
            <a:t>48</a:t>
          </a:r>
          <a:r>
            <a:rPr lang="sr-Cyrl-RS" sz="800" kern="1200" dirty="0" smtClean="0">
              <a:solidFill>
                <a:schemeClr val="bg1"/>
              </a:solidFill>
            </a:rPr>
            <a:t>.</a:t>
          </a:r>
          <a:r>
            <a:rPr lang="en-US" sz="800" kern="1200" dirty="0" smtClean="0">
              <a:solidFill>
                <a:schemeClr val="bg1"/>
              </a:solidFill>
            </a:rPr>
            <a:t>342</a:t>
          </a:r>
          <a:r>
            <a:rPr lang="sr-Cyrl-RS" sz="800" kern="1200" dirty="0" smtClean="0">
              <a:solidFill>
                <a:schemeClr val="bg1"/>
              </a:solidFill>
            </a:rPr>
            <a:t>.</a:t>
          </a:r>
          <a:r>
            <a:rPr lang="en-US" sz="800" kern="1200" dirty="0" smtClean="0">
              <a:solidFill>
                <a:schemeClr val="bg1"/>
              </a:solidFill>
            </a:rPr>
            <a:t>257</a:t>
          </a:r>
          <a:r>
            <a:rPr lang="sr-Cyrl-RS" sz="800" kern="1200" dirty="0" smtClean="0">
              <a:solidFill>
                <a:schemeClr val="bg1"/>
              </a:solidFill>
            </a:rPr>
            <a:t> 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4045052" y="495257"/>
        <a:ext cx="736119" cy="738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30726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130726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4657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4657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4657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81490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81490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612676"/>
          <a:ext cx="424949" cy="127408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12676"/>
          <a:ext cx="5779306" cy="127408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612676"/>
        <a:ext cx="5779306" cy="1274083"/>
      </dsp:txXfrm>
    </dsp:sp>
    <dsp:sp modelId="{CCB8139E-CA19-491D-9FCD-6BF28923C725}">
      <dsp:nvSpPr>
        <dsp:cNvPr id="0" name=""/>
        <dsp:cNvSpPr/>
      </dsp:nvSpPr>
      <dsp:spPr>
        <a:xfrm>
          <a:off x="4153" y="2126779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126779"/>
        <a:ext cx="2124745" cy="336600"/>
      </dsp:txXfrm>
    </dsp:sp>
    <dsp:sp modelId="{14D1633C-A097-4A5A-8269-B04E98857E56}">
      <dsp:nvSpPr>
        <dsp:cNvPr id="0" name=""/>
        <dsp:cNvSpPr/>
      </dsp:nvSpPr>
      <dsp:spPr>
        <a:xfrm>
          <a:off x="2128898" y="1947960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7960"/>
          <a:ext cx="5779306" cy="6942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47960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119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Примања од задуживања и  продаје финансијске имовине</a:t>
          </a:r>
          <a:endParaRPr lang="en-US" sz="1700" b="1" kern="1200" dirty="0"/>
        </a:p>
      </dsp:txBody>
      <dsp:txXfrm>
        <a:off x="4153" y="3753360"/>
        <a:ext cx="2124745" cy="1199137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1199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119913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753360"/>
        <a:ext cx="5779306" cy="1199137"/>
      </dsp:txXfrm>
    </dsp:sp>
    <dsp:sp modelId="{939B76D1-BB33-4E50-9ECD-839FB5787B95}">
      <dsp:nvSpPr>
        <dsp:cNvPr id="0" name=""/>
        <dsp:cNvSpPr/>
      </dsp:nvSpPr>
      <dsp:spPr>
        <a:xfrm>
          <a:off x="4153" y="5013697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5013697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5013697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5013697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5013697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/>
            <a:t>Укупни буџетски приходи и примања  </a:t>
          </a:r>
          <a:r>
            <a:rPr lang="en-US" sz="1500" kern="1200" dirty="0" smtClean="0"/>
            <a:t>2.077.000</a:t>
          </a:r>
          <a:r>
            <a:rPr lang="sr-Cyrl-RS" sz="1500" kern="1200" dirty="0" smtClean="0"/>
            <a:t>.000динара</a:t>
          </a:r>
          <a:endParaRPr lang="en-US" sz="15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en-US" sz="1000" kern="1200" dirty="0" smtClean="0"/>
            <a:t>673</a:t>
          </a:r>
          <a:r>
            <a:rPr lang="sr-Cyrl-RS" sz="1000" kern="1200" dirty="0" smtClean="0"/>
            <a:t>,</a:t>
          </a:r>
          <a:r>
            <a:rPr lang="en-US" sz="1000" kern="1200" dirty="0" smtClean="0"/>
            <a:t>453</a:t>
          </a:r>
          <a:r>
            <a:rPr lang="sr-Cyrl-RS" sz="1000" kern="1200" dirty="0" smtClean="0"/>
            <a:t>,500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Трансфери</a:t>
          </a:r>
          <a:r>
            <a:rPr lang="en-US" sz="1000" kern="1200" dirty="0" smtClean="0"/>
            <a:t> </a:t>
          </a:r>
          <a:r>
            <a:rPr lang="sr-Cyrl-RS" sz="1000" kern="1200" dirty="0" smtClean="0"/>
            <a:t>и донације 12</a:t>
          </a:r>
          <a:r>
            <a:rPr lang="en-US" sz="1000" kern="1200" dirty="0" smtClean="0"/>
            <a:t>3</a:t>
          </a:r>
          <a:r>
            <a:rPr lang="sr-Cyrl-RS" sz="1000" kern="1200" dirty="0" smtClean="0"/>
            <a:t>.5</a:t>
          </a:r>
          <a:r>
            <a:rPr lang="en-US" sz="1000" kern="1200" dirty="0" smtClean="0"/>
            <a:t>74</a:t>
          </a:r>
          <a:r>
            <a:rPr lang="sr-Cyrl-RS" sz="1000" kern="1200" dirty="0" smtClean="0"/>
            <a:t>.</a:t>
          </a:r>
          <a:r>
            <a:rPr lang="en-US" sz="1000" kern="1200" dirty="0" smtClean="0"/>
            <a:t>448</a:t>
          </a:r>
          <a:r>
            <a:rPr lang="sr-Latn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r>
            <a:rPr lang="sr-Cyrl-RS" sz="1000" kern="1200" dirty="0" smtClean="0"/>
            <a:t>1.</a:t>
          </a:r>
          <a:r>
            <a:rPr lang="en-US" sz="1000" kern="1200" dirty="0" smtClean="0"/>
            <a:t>128</a:t>
          </a:r>
          <a:r>
            <a:rPr lang="sr-Cyrl-RS" sz="1000" kern="1200" dirty="0" smtClean="0"/>
            <a:t>.</a:t>
          </a:r>
          <a:r>
            <a:rPr lang="en-US" sz="1000" kern="1200" dirty="0" smtClean="0"/>
            <a:t>922</a:t>
          </a:r>
          <a:r>
            <a:rPr lang="sr-Cyrl-RS" sz="1000" kern="1200" dirty="0" smtClean="0"/>
            <a:t>.</a:t>
          </a:r>
          <a:r>
            <a:rPr lang="en-US" sz="1000" kern="1200" dirty="0" smtClean="0"/>
            <a:t>052</a:t>
          </a:r>
          <a:r>
            <a:rPr lang="sr-Cyrl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нефинансијске имовине  </a:t>
          </a:r>
          <a:r>
            <a:rPr lang="sr-Cyrl-RS" sz="1000" kern="1200" dirty="0" smtClean="0"/>
            <a:t>1,0</a:t>
          </a:r>
          <a:r>
            <a:rPr lang="en-US" sz="1000" kern="1200" dirty="0" smtClean="0"/>
            <a:t>50</a:t>
          </a:r>
          <a:r>
            <a:rPr lang="sr-Cyrl-RS" sz="1000" kern="1200" dirty="0" smtClean="0"/>
            <a:t>,000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продаје финансијске имовине  </a:t>
          </a:r>
          <a:r>
            <a:rPr lang="sr-Cyrl-RS" sz="1000" kern="1200" dirty="0" smtClean="0"/>
            <a:t>динара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en-US" sz="1000" kern="1200" dirty="0" smtClean="0"/>
            <a:t>150</a:t>
          </a:r>
          <a:r>
            <a:rPr lang="sr-Cyrl-RS" sz="1000" kern="1200" dirty="0" smtClean="0"/>
            <a:t>.</a:t>
          </a:r>
          <a:r>
            <a:rPr lang="en-US" sz="1000" kern="1200" dirty="0" smtClean="0"/>
            <a:t>000</a:t>
          </a:r>
          <a:r>
            <a:rPr lang="sr-Cyrl-RS" sz="1000" kern="1200" dirty="0" smtClean="0"/>
            <a:t>.</a:t>
          </a:r>
          <a:r>
            <a:rPr lang="en-US" sz="1000" kern="1200" dirty="0" smtClean="0"/>
            <a:t>000</a:t>
          </a:r>
          <a:r>
            <a:rPr lang="sr-Latn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60487"/>
          <a:ext cx="2055390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Расходи за запослене</a:t>
          </a:r>
          <a:endParaRPr lang="en-US" sz="1700" b="1" kern="1200" dirty="0"/>
        </a:p>
      </dsp:txBody>
      <dsp:txXfrm>
        <a:off x="0" y="60487"/>
        <a:ext cx="2055390" cy="536456"/>
      </dsp:txXfrm>
    </dsp:sp>
    <dsp:sp modelId="{02385D1D-92EB-445D-B736-940004751C79}">
      <dsp:nvSpPr>
        <dsp:cNvPr id="0" name=""/>
        <dsp:cNvSpPr/>
      </dsp:nvSpPr>
      <dsp:spPr>
        <a:xfrm>
          <a:off x="2055390" y="60487"/>
          <a:ext cx="411078" cy="5364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0487"/>
          <a:ext cx="5590663" cy="53645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0487"/>
        <a:ext cx="5590663" cy="536456"/>
      </dsp:txXfrm>
    </dsp:sp>
    <dsp:sp modelId="{F40D94EA-52E0-4740-A924-EAF350BDF213}">
      <dsp:nvSpPr>
        <dsp:cNvPr id="0" name=""/>
        <dsp:cNvSpPr/>
      </dsp:nvSpPr>
      <dsp:spPr>
        <a:xfrm>
          <a:off x="0" y="716818"/>
          <a:ext cx="2055390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Коришћење роба и услуга </a:t>
          </a:r>
          <a:endParaRPr lang="en-US" sz="1700" kern="1200" dirty="0"/>
        </a:p>
      </dsp:txBody>
      <dsp:txXfrm>
        <a:off x="0" y="716818"/>
        <a:ext cx="2055390" cy="536456"/>
      </dsp:txXfrm>
    </dsp:sp>
    <dsp:sp modelId="{0E930D30-96BC-4D43-B65A-EE88C46DBE48}">
      <dsp:nvSpPr>
        <dsp:cNvPr id="0" name=""/>
        <dsp:cNvSpPr/>
      </dsp:nvSpPr>
      <dsp:spPr>
        <a:xfrm>
          <a:off x="2055390" y="658143"/>
          <a:ext cx="411078" cy="6538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58143"/>
          <a:ext cx="5590663" cy="65380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58143"/>
        <a:ext cx="5590663" cy="653806"/>
      </dsp:txXfrm>
    </dsp:sp>
    <dsp:sp modelId="{CCB8139E-CA19-491D-9FCD-6BF28923C725}">
      <dsp:nvSpPr>
        <dsp:cNvPr id="0" name=""/>
        <dsp:cNvSpPr/>
      </dsp:nvSpPr>
      <dsp:spPr>
        <a:xfrm>
          <a:off x="0" y="1524027"/>
          <a:ext cx="2055390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Дотације и трансфери</a:t>
          </a:r>
          <a:endParaRPr lang="en-US" sz="1700" b="1" kern="1200" dirty="0"/>
        </a:p>
      </dsp:txBody>
      <dsp:txXfrm>
        <a:off x="0" y="1524027"/>
        <a:ext cx="2055390" cy="536456"/>
      </dsp:txXfrm>
    </dsp:sp>
    <dsp:sp modelId="{14D1633C-A097-4A5A-8269-B04E98857E56}">
      <dsp:nvSpPr>
        <dsp:cNvPr id="0" name=""/>
        <dsp:cNvSpPr/>
      </dsp:nvSpPr>
      <dsp:spPr>
        <a:xfrm>
          <a:off x="2055390" y="1373149"/>
          <a:ext cx="411078" cy="8382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73149"/>
          <a:ext cx="5590663" cy="83821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73149"/>
        <a:ext cx="5590663" cy="838212"/>
      </dsp:txXfrm>
    </dsp:sp>
    <dsp:sp modelId="{9312B733-3AEB-49F6-8245-08553BA2949B}">
      <dsp:nvSpPr>
        <dsp:cNvPr id="0" name=""/>
        <dsp:cNvSpPr/>
      </dsp:nvSpPr>
      <dsp:spPr>
        <a:xfrm>
          <a:off x="0" y="2340934"/>
          <a:ext cx="2055390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Остали расходи</a:t>
          </a:r>
          <a:endParaRPr lang="en-US" sz="1700" b="1" kern="1200" dirty="0"/>
        </a:p>
      </dsp:txBody>
      <dsp:txXfrm>
        <a:off x="0" y="2340934"/>
        <a:ext cx="2055390" cy="336600"/>
      </dsp:txXfrm>
    </dsp:sp>
    <dsp:sp modelId="{435AB433-2559-485A-A03D-C32F36288071}">
      <dsp:nvSpPr>
        <dsp:cNvPr id="0" name=""/>
        <dsp:cNvSpPr/>
      </dsp:nvSpPr>
      <dsp:spPr>
        <a:xfrm>
          <a:off x="2055390" y="2272562"/>
          <a:ext cx="411078" cy="47334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272562"/>
          <a:ext cx="5590663" cy="47334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272562"/>
        <a:ext cx="5590663" cy="473343"/>
      </dsp:txXfrm>
    </dsp:sp>
    <dsp:sp modelId="{EFAACCF6-3A6A-4536-89B0-F0A7C44F6BE1}">
      <dsp:nvSpPr>
        <dsp:cNvPr id="0" name=""/>
        <dsp:cNvSpPr/>
      </dsp:nvSpPr>
      <dsp:spPr>
        <a:xfrm>
          <a:off x="0" y="2875478"/>
          <a:ext cx="2057399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Субвенције</a:t>
          </a:r>
          <a:endParaRPr lang="en-US" sz="1700" b="1" kern="1200" dirty="0"/>
        </a:p>
      </dsp:txBody>
      <dsp:txXfrm>
        <a:off x="0" y="2875478"/>
        <a:ext cx="2057399" cy="336600"/>
      </dsp:txXfrm>
    </dsp:sp>
    <dsp:sp modelId="{6497CA82-45EE-4BD1-AEB4-CC3961FBFB74}">
      <dsp:nvSpPr>
        <dsp:cNvPr id="0" name=""/>
        <dsp:cNvSpPr/>
      </dsp:nvSpPr>
      <dsp:spPr>
        <a:xfrm>
          <a:off x="2057399" y="2807106"/>
          <a:ext cx="411480" cy="47334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07106"/>
          <a:ext cx="5596128" cy="47334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07106"/>
        <a:ext cx="5596128" cy="473343"/>
      </dsp:txXfrm>
    </dsp:sp>
    <dsp:sp modelId="{939B76D1-BB33-4E50-9ECD-839FB5787B95}">
      <dsp:nvSpPr>
        <dsp:cNvPr id="0" name=""/>
        <dsp:cNvSpPr/>
      </dsp:nvSpPr>
      <dsp:spPr>
        <a:xfrm>
          <a:off x="0" y="3410021"/>
          <a:ext cx="2055390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Социјална заштита</a:t>
          </a:r>
          <a:endParaRPr lang="en-US" sz="1700" b="1" kern="1200" dirty="0"/>
        </a:p>
      </dsp:txBody>
      <dsp:txXfrm>
        <a:off x="0" y="3410021"/>
        <a:ext cx="2055390" cy="336600"/>
      </dsp:txXfrm>
    </dsp:sp>
    <dsp:sp modelId="{7845F59F-6101-48DE-ABCC-EC5351843F5B}">
      <dsp:nvSpPr>
        <dsp:cNvPr id="0" name=""/>
        <dsp:cNvSpPr/>
      </dsp:nvSpPr>
      <dsp:spPr>
        <a:xfrm>
          <a:off x="2055390" y="3341649"/>
          <a:ext cx="411078" cy="47334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341649"/>
          <a:ext cx="5590663" cy="47334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341649"/>
        <a:ext cx="5590663" cy="473343"/>
      </dsp:txXfrm>
    </dsp:sp>
    <dsp:sp modelId="{B471A916-B6F4-4017-A447-E2C98CEE19B9}">
      <dsp:nvSpPr>
        <dsp:cNvPr id="0" name=""/>
        <dsp:cNvSpPr/>
      </dsp:nvSpPr>
      <dsp:spPr>
        <a:xfrm>
          <a:off x="0" y="4107606"/>
          <a:ext cx="2055390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Буџетска резерва</a:t>
          </a:r>
          <a:endParaRPr lang="en-US" sz="1700" b="1" kern="1200" dirty="0"/>
        </a:p>
      </dsp:txBody>
      <dsp:txXfrm>
        <a:off x="0" y="4107606"/>
        <a:ext cx="2055390" cy="336600"/>
      </dsp:txXfrm>
    </dsp:sp>
    <dsp:sp modelId="{7F976215-9D17-4223-A92A-D3302071B429}">
      <dsp:nvSpPr>
        <dsp:cNvPr id="0" name=""/>
        <dsp:cNvSpPr/>
      </dsp:nvSpPr>
      <dsp:spPr>
        <a:xfrm>
          <a:off x="2055390" y="3876193"/>
          <a:ext cx="411078" cy="799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876193"/>
          <a:ext cx="5590663" cy="79942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b="1" kern="1200" dirty="0"/>
            <a:t>Буџетска резерва </a:t>
          </a:r>
          <a:r>
            <a:rPr lang="sr-Cyrl-RS" sz="17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700" kern="1200" dirty="0"/>
        </a:p>
      </dsp:txBody>
      <dsp:txXfrm>
        <a:off x="2630900" y="3876193"/>
        <a:ext cx="5590663" cy="799425"/>
      </dsp:txXfrm>
    </dsp:sp>
    <dsp:sp modelId="{320B77C6-F8A0-4CEB-8B55-79E4A1BAF9E9}">
      <dsp:nvSpPr>
        <dsp:cNvPr id="0" name=""/>
        <dsp:cNvSpPr/>
      </dsp:nvSpPr>
      <dsp:spPr>
        <a:xfrm>
          <a:off x="0" y="4968231"/>
          <a:ext cx="2055390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b="1" kern="1200" dirty="0"/>
            <a:t>Капитални издаци</a:t>
          </a:r>
          <a:endParaRPr lang="en-US" sz="1700" b="1" kern="1200" dirty="0"/>
        </a:p>
      </dsp:txBody>
      <dsp:txXfrm>
        <a:off x="0" y="4968231"/>
        <a:ext cx="2055390" cy="336600"/>
      </dsp:txXfrm>
    </dsp:sp>
    <dsp:sp modelId="{803A06C6-F698-48F4-A91D-0B2B17EECBA4}">
      <dsp:nvSpPr>
        <dsp:cNvPr id="0" name=""/>
        <dsp:cNvSpPr/>
      </dsp:nvSpPr>
      <dsp:spPr>
        <a:xfrm>
          <a:off x="2055390" y="4736818"/>
          <a:ext cx="411078" cy="799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36818"/>
          <a:ext cx="5590663" cy="7994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700" b="1" kern="1200" dirty="0"/>
            <a:t>Капитални издаци </a:t>
          </a:r>
          <a:r>
            <a:rPr lang="sr-Cyrl-RS" sz="17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700" kern="1200" dirty="0"/>
        </a:p>
      </dsp:txBody>
      <dsp:txXfrm>
        <a:off x="2630900" y="4736818"/>
        <a:ext cx="5590663" cy="799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05138"/>
            <a:ext cx="429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2019.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3729201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2019.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820846"/>
              </p:ext>
            </p:extLst>
          </p:nvPr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220040"/>
              </p:ext>
            </p:extLst>
          </p:nvPr>
        </p:nvGraphicFramePr>
        <p:xfrm>
          <a:off x="1043608" y="1484784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201</a:t>
            </a:r>
            <a:r>
              <a:rPr lang="en-US" dirty="0" smtClean="0"/>
              <a:t>9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5097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години су се </a:t>
            </a:r>
            <a:r>
              <a:rPr lang="sr-Cyrl-RS" dirty="0" smtClean="0"/>
              <a:t>смањили</a:t>
            </a:r>
            <a:r>
              <a:rPr lang="sr-Cyrl-RS" b="1" dirty="0" smtClean="0"/>
              <a:t> </a:t>
            </a:r>
            <a:r>
              <a:rPr lang="sr-Cyrl-RS" dirty="0"/>
              <a:t>у односу на последњу измену Одлуке о буџету за </a:t>
            </a:r>
            <a:r>
              <a:rPr lang="sr-Cyrl-RS" dirty="0" smtClean="0"/>
              <a:t>201</a:t>
            </a:r>
            <a:r>
              <a:rPr lang="en-US" dirty="0" smtClean="0"/>
              <a:t>9</a:t>
            </a:r>
            <a:r>
              <a:rPr lang="sr-Cyrl-RS" dirty="0" smtClean="0"/>
              <a:t>. </a:t>
            </a:r>
            <a:r>
              <a:rPr lang="sr-Cyrl-RS" dirty="0"/>
              <a:t>годину за</a:t>
            </a:r>
            <a:r>
              <a:rPr lang="sr-Cyrl-RS" b="1" dirty="0"/>
              <a:t> </a:t>
            </a:r>
            <a:r>
              <a:rPr lang="sr-Cyrl-RS" dirty="0" smtClean="0"/>
              <a:t>230.</a:t>
            </a:r>
            <a:r>
              <a:rPr lang="sr-Cyrl-RS" b="1" dirty="0" smtClean="0"/>
              <a:t>000.000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9,97</a:t>
            </a:r>
            <a:r>
              <a:rPr lang="sr-Cyrl-RS" b="1" dirty="0" smtClean="0"/>
              <a:t>%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514475" y="5157193"/>
            <a:ext cx="7629526" cy="1045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 smtClean="0">
                <a:solidFill>
                  <a:srgbClr val="002060"/>
                </a:solidFill>
              </a:rPr>
              <a:t>Порески приходи </a:t>
            </a:r>
            <a:r>
              <a:rPr lang="sr-Cyrl-RS" sz="2400" b="1" dirty="0" smtClean="0"/>
              <a:t>су повећани за 29.600.000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132856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/>
            <a:r>
              <a:rPr lang="sr-Cyrl-RS" sz="2200" b="1" dirty="0">
                <a:solidFill>
                  <a:srgbClr val="FF0000"/>
                </a:solidFill>
              </a:rPr>
              <a:t>Непорески приходи </a:t>
            </a:r>
            <a:r>
              <a:rPr lang="sr-Cyrl-RS" sz="2200" dirty="0"/>
              <a:t>су</a:t>
            </a:r>
            <a:r>
              <a:rPr lang="sr-Cyrl-RS" sz="2200" b="1" dirty="0">
                <a:solidFill>
                  <a:srgbClr val="FF0000"/>
                </a:solidFill>
              </a:rPr>
              <a:t> </a:t>
            </a:r>
            <a:r>
              <a:rPr lang="sr-Cyrl-RS" sz="2200" dirty="0"/>
              <a:t>смањени за </a:t>
            </a:r>
            <a:r>
              <a:rPr lang="sr-Cyrl-RS" sz="2200" dirty="0" smtClean="0"/>
              <a:t>144.813.869 </a:t>
            </a:r>
            <a:r>
              <a:rPr lang="sr-Cyrl-RS" sz="2200" dirty="0"/>
              <a:t>динара.</a:t>
            </a:r>
            <a:endParaRPr lang="en-US" sz="2200" dirty="0"/>
          </a:p>
          <a:p>
            <a:pPr marL="0" indent="0">
              <a:buNone/>
            </a:pPr>
            <a:r>
              <a:rPr lang="sr-Cyrl-RS" sz="2200" b="1" dirty="0" smtClean="0">
                <a:solidFill>
                  <a:srgbClr val="FF0000"/>
                </a:solidFill>
              </a:rPr>
              <a:t>Трансфери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sr-Cyrl-RS" sz="2200" b="1" dirty="0" smtClean="0">
                <a:solidFill>
                  <a:srgbClr val="FF0000"/>
                </a:solidFill>
              </a:rPr>
              <a:t>и донације</a:t>
            </a:r>
            <a:r>
              <a:rPr lang="sr-Cyrl-RS" sz="2200" dirty="0" smtClean="0"/>
              <a:t> </a:t>
            </a:r>
            <a:r>
              <a:rPr lang="sr-Cyrl-RS" sz="2200" dirty="0"/>
              <a:t>су </a:t>
            </a:r>
            <a:r>
              <a:rPr lang="sr-Cyrl-RS" sz="2200" dirty="0" smtClean="0"/>
              <a:t>смањени </a:t>
            </a:r>
            <a:r>
              <a:rPr lang="sr-Cyrl-RS" sz="2200" dirty="0"/>
              <a:t>за </a:t>
            </a:r>
            <a:r>
              <a:rPr lang="sr-Cyrl-RS" sz="2200" dirty="0" smtClean="0"/>
              <a:t>5.973.294 </a:t>
            </a:r>
            <a:r>
              <a:rPr lang="sr-Cyrl-RS" sz="2200" dirty="0"/>
              <a:t>динара</a:t>
            </a:r>
            <a:r>
              <a:rPr lang="sr-Cyrl-RS" sz="2200" dirty="0" smtClean="0"/>
              <a:t>.</a:t>
            </a:r>
            <a:r>
              <a:rPr lang="sr-Cyrl-RS" sz="2200" b="1" dirty="0">
                <a:solidFill>
                  <a:srgbClr val="0070C0"/>
                </a:solidFill>
              </a:rPr>
              <a:t> </a:t>
            </a:r>
            <a:endParaRPr lang="sr-Cyrl-RS" sz="2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r-Cyrl-RS" sz="2200" b="1" dirty="0" smtClean="0">
                <a:solidFill>
                  <a:srgbClr val="FF0000"/>
                </a:solidFill>
              </a:rPr>
              <a:t>Суфицит</a:t>
            </a:r>
            <a:r>
              <a:rPr lang="sr-Cyrl-RS" sz="2200" dirty="0" smtClean="0"/>
              <a:t> је смањен за 108.794.837 динара</a:t>
            </a:r>
          </a:p>
          <a:p>
            <a:pPr marL="0" indent="0">
              <a:buNone/>
            </a:pPr>
            <a:r>
              <a:rPr lang="sr-Cyrl-RS" sz="2400" dirty="0" smtClean="0">
                <a:solidFill>
                  <a:srgbClr val="FF0000"/>
                </a:solidFill>
              </a:rPr>
              <a:t>Примања од продаје нефинансијске имовине</a:t>
            </a:r>
            <a:r>
              <a:rPr lang="sr-Cyrl-RS" sz="2400" dirty="0" smtClean="0"/>
              <a:t> са смањени за 18.000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xmlns="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xmlns="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387941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2020.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2.077.000.000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19763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2020. годину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2,077.000.000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598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.899.000 д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sr-Cyrl-RS" sz="800" dirty="0" smtClean="0">
                  <a:solidFill>
                    <a:schemeClr val="bg1"/>
                  </a:solidFill>
                </a:rPr>
                <a:t>78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.500.000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221.542.000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dirty="0" smtClean="0">
                  <a:solidFill>
                    <a:schemeClr val="bg1"/>
                  </a:solidFill>
                </a:rPr>
                <a:t>87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.450.000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6"/>
                <a:lumOff val="-1569"/>
                <a:alphaOff val="0"/>
              </a:schemeClr>
            </a:fillRef>
            <a:effectRef idx="0">
              <a:schemeClr val="accent3">
                <a:hueOff val="6428722"/>
                <a:satOff val="-9646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100.200.000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199.123.392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28.500.000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762,795,608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79961"/>
              </p:ext>
            </p:extLst>
          </p:nvPr>
        </p:nvGraphicFramePr>
        <p:xfrm>
          <a:off x="179512" y="1340768"/>
          <a:ext cx="88166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/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2019.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</a:t>
            </a:r>
            <a:r>
              <a:rPr lang="sr-Cyrl-RS" sz="2000" dirty="0" smtClean="0"/>
              <a:t>2020. </a:t>
            </a:r>
            <a:r>
              <a:rPr lang="sr-Cyrl-RS" sz="2000" dirty="0"/>
              <a:t>години су се </a:t>
            </a:r>
            <a:r>
              <a:rPr lang="sr-Cyrl-RS" sz="2000" dirty="0" smtClean="0"/>
              <a:t>смањили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2019. </a:t>
            </a:r>
            <a:r>
              <a:rPr lang="sr-Cyrl-RS" sz="2000" dirty="0"/>
              <a:t>годину за </a:t>
            </a:r>
            <a:r>
              <a:rPr lang="sr-Cyrl-RS" sz="2000" dirty="0" smtClean="0"/>
              <a:t>230</a:t>
            </a:r>
            <a:r>
              <a:rPr lang="sr-Latn-RS" sz="2000" dirty="0" smtClean="0"/>
              <a:t>.000.000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9</a:t>
            </a:r>
            <a:r>
              <a:rPr lang="sr-Latn-RS" sz="2000" dirty="0" smtClean="0"/>
              <a:t>,</a:t>
            </a:r>
            <a:r>
              <a:rPr lang="sr-Cyrl-RS" sz="2000" dirty="0" smtClean="0"/>
              <a:t>97</a:t>
            </a:r>
            <a:r>
              <a:rPr lang="sr-Cyrl-RS" sz="2000" b="1" dirty="0" smtClean="0"/>
              <a:t>%</a:t>
            </a:r>
            <a:r>
              <a:rPr lang="sr-Cyrl-RS" sz="2000" dirty="0" smtClean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468438"/>
          </a:xfrm>
        </p:spPr>
        <p:txBody>
          <a:bodyPr rtlCol="0">
            <a:normAutofit/>
          </a:bodyPr>
          <a:lstStyle/>
          <a:p>
            <a:pPr lvl="0"/>
            <a:r>
              <a:rPr lang="sr-Cyrl-R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роба и услуга</a:t>
            </a:r>
            <a:r>
              <a:rPr lang="sr-Cyrl-RS" sz="1700" dirty="0"/>
              <a:t> су смањени за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21</a:t>
            </a:r>
            <a:r>
              <a:rPr lang="sr-Latn-RS" sz="1700" dirty="0" smtClean="0"/>
              <a:t>.</a:t>
            </a:r>
            <a:r>
              <a:rPr lang="sr-Cyrl-RS" sz="1700" dirty="0" smtClean="0"/>
              <a:t>294.836 </a:t>
            </a:r>
            <a:r>
              <a:rPr lang="sr-Cyrl-R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r>
              <a:rPr lang="sr-Cyrl-RS" sz="1700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  <a:endParaRPr lang="sr-Latn-RS" sz="1700" b="1" dirty="0" smtClean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 lvl="0"/>
            <a:r>
              <a:rPr lang="ru-RU" sz="1700" b="1" dirty="0">
                <a:solidFill>
                  <a:srgbClr val="FF0000"/>
                </a:solidFill>
                <a:ea typeface="SimSun" panose="02010600030101010101" pitchFamily="2" charset="-122"/>
              </a:rPr>
              <a:t>Дотације и трансфери </a:t>
            </a:r>
            <a:r>
              <a:rPr lang="ru-RU" sz="1700" dirty="0">
                <a:ea typeface="SimSun" panose="02010600030101010101" pitchFamily="2" charset="-122"/>
              </a:rPr>
              <a:t>су </a:t>
            </a:r>
            <a:r>
              <a:rPr lang="sr-Cyrl-RS" sz="1700" dirty="0" smtClean="0">
                <a:ea typeface="SimSun" panose="02010600030101010101" pitchFamily="2" charset="-122"/>
              </a:rPr>
              <a:t>смањени</a:t>
            </a:r>
            <a:r>
              <a:rPr lang="ru-RU" sz="1700" dirty="0" smtClean="0">
                <a:ea typeface="SimSun" panose="02010600030101010101" pitchFamily="2" charset="-122"/>
              </a:rPr>
              <a:t> за 16.713.000 </a:t>
            </a:r>
            <a:r>
              <a:rPr lang="ru-RU" sz="1700" dirty="0">
                <a:ea typeface="SimSun" panose="02010600030101010101" pitchFamily="2" charset="-122"/>
              </a:rPr>
              <a:t>динара</a:t>
            </a:r>
            <a:r>
              <a:rPr lang="ru-RU" sz="1700" b="1" dirty="0" smtClean="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</a:p>
          <a:p>
            <a:r>
              <a:rPr lang="ru-RU" alt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</a:t>
            </a:r>
            <a:r>
              <a:rPr lang="ru-RU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издаци </a:t>
            </a:r>
            <a:r>
              <a:rPr lang="ru-RU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су смањени за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255.928.641</a:t>
            </a:r>
            <a:r>
              <a:rPr lang="ru-RU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динара</a:t>
            </a:r>
            <a:endParaRPr lang="ru-RU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700" dirty="0">
              <a:ea typeface="SimSun" panose="02010600030101010101" pitchFamily="2" charset="-122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22787"/>
            <a:ext cx="7067128" cy="21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700" dirty="0"/>
              <a:t>повећани су за </a:t>
            </a:r>
            <a:r>
              <a:rPr lang="sr-Cyrl-RS" sz="1700" dirty="0" smtClean="0"/>
              <a:t>2.774.085 </a:t>
            </a:r>
            <a:r>
              <a:rPr lang="sr-Cyrl-RS" sz="1700" dirty="0"/>
              <a:t>динара;</a:t>
            </a:r>
            <a:endParaRPr lang="en-US" sz="17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повећане 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32.999.000 динара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rgbClr val="0070C0"/>
                </a:solidFill>
                <a:ea typeface="SimSun" panose="02010600030101010101" pitchFamily="2" charset="-122"/>
              </a:rPr>
              <a:t>Расходи за социјалну заштиту </a:t>
            </a:r>
            <a:r>
              <a:rPr lang="ru-RU" sz="2000" dirty="0">
                <a:ea typeface="SimSun" panose="02010600030101010101" pitchFamily="2" charset="-122"/>
              </a:rPr>
              <a:t>су </a:t>
            </a:r>
            <a:r>
              <a:rPr lang="ru-RU" sz="2000" dirty="0" smtClean="0">
                <a:ea typeface="SimSun" panose="02010600030101010101" pitchFamily="2" charset="-122"/>
              </a:rPr>
              <a:t>повећани </a:t>
            </a:r>
            <a:r>
              <a:rPr lang="ru-RU" sz="2000" dirty="0">
                <a:ea typeface="SimSun" panose="02010600030101010101" pitchFamily="2" charset="-122"/>
              </a:rPr>
              <a:t>за </a:t>
            </a:r>
            <a:r>
              <a:rPr lang="ru-RU" sz="2000" dirty="0" smtClean="0">
                <a:ea typeface="SimSun" panose="02010600030101010101" pitchFamily="2" charset="-122"/>
              </a:rPr>
              <a:t>6.250.000 </a:t>
            </a:r>
            <a:r>
              <a:rPr lang="ru-RU" sz="2000" dirty="0">
                <a:ea typeface="SimSun" panose="02010600030101010101" pitchFamily="2" charset="-122"/>
              </a:rPr>
              <a:t>динара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ru-RU" sz="2000" b="1" dirty="0" smtClean="0">
                <a:solidFill>
                  <a:srgbClr val="0070C0"/>
                </a:solidFill>
                <a:ea typeface="SimSun" panose="02010600030101010101" pitchFamily="2" charset="-122"/>
              </a:rPr>
              <a:t>Остали расходи </a:t>
            </a:r>
            <a:r>
              <a:rPr lang="ru-RU" sz="2000" smtClean="0">
                <a:ea typeface="SimSun" panose="02010600030101010101" pitchFamily="2" charset="-122"/>
              </a:rPr>
              <a:t>су повећани </a:t>
            </a:r>
            <a:r>
              <a:rPr lang="ru-RU" sz="2000" dirty="0" smtClean="0">
                <a:ea typeface="SimSun" panose="02010600030101010101" pitchFamily="2" charset="-122"/>
              </a:rPr>
              <a:t>за 3.803.392 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sr-Cyrl-R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 </a:t>
            </a:r>
            <a:r>
              <a:rPr lang="sr-Cyrl-R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 повећана </a:t>
            </a:r>
            <a:r>
              <a:rPr lang="sr-Cyrl-R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sr-Cyrl-R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18.110.000 динара</a:t>
            </a: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xmlns="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xmlns="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67326"/>
              </p:ext>
            </p:extLst>
          </p:nvPr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2020.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94.390.600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4,54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536.700.000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25,84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6.700.000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0,32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166.740.000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8,04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67.800.000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3,26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1.550.000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0,07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273.000.000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13,14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114.000.000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5,49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41.450.000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10.000.000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0,48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76.455.000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3,68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6.200.000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0,30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82.072.000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3,95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167.263.000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8,05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394.418.400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19,00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38.261.000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1,84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2.077.000.000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600559"/>
              </p:ext>
            </p:extLst>
          </p:nvPr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272419"/>
              </p:ext>
            </p:extLst>
          </p:nvPr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388146"/>
              </p:ext>
            </p:extLst>
          </p:nvPr>
        </p:nvGraphicFramePr>
        <p:xfrm>
          <a:off x="827584" y="98072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770443"/>
              </p:ext>
            </p:extLst>
          </p:nvPr>
        </p:nvGraphicFramePr>
        <p:xfrm>
          <a:off x="683568" y="1340768"/>
          <a:ext cx="7488833" cy="41438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2020.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23.335.000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1,12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10.926.000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0,53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3.240.000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0,16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1.675.859.000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80,69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11.315.000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0,54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Библиотека</a:t>
                      </a:r>
                      <a:r>
                        <a:rPr lang="sr-Cyrl-RS" sz="1500" dirty="0">
                          <a:effectLst/>
                        </a:rPr>
                        <a:t> </a:t>
                      </a:r>
                      <a:r>
                        <a:rPr lang="sr-Cyrl-RS" sz="1500" dirty="0" smtClean="0">
                          <a:effectLst/>
                        </a:rPr>
                        <a:t>„Љубиша Р.Ђенић“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25.322.000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1,22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Центар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социјални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7.550.000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0,36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9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114.000.000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5,49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Спортски</a:t>
                      </a:r>
                      <a:r>
                        <a:rPr lang="sr-Cyrl-RS" sz="1500" baseline="0" dirty="0" smtClean="0">
                          <a:effectLst/>
                          <a:latin typeface="+mn-lt"/>
                          <a:ea typeface="+mn-ea"/>
                        </a:rPr>
                        <a:t> центар 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65.093.000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3,13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80.410.000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3,87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Основне</a:t>
                      </a:r>
                      <a:r>
                        <a:rPr lang="sr-Cyrl-RS" sz="1500" baseline="0" dirty="0" smtClean="0">
                          <a:effectLst/>
                          <a:latin typeface="+mn-lt"/>
                          <a:ea typeface="+mn-ea"/>
                        </a:rPr>
                        <a:t>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41.450.000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Средња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0,48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Дом здравља Чајетина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4.500.000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2.077.000.000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305021"/>
              </p:ext>
            </p:extLst>
          </p:nvPr>
        </p:nvGraphicFramePr>
        <p:xfrm>
          <a:off x="899592" y="1340769"/>
          <a:ext cx="7560841" cy="529630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</a:t>
                      </a:r>
                      <a:r>
                        <a:rPr lang="sr-Cyrl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„</a:t>
                      </a:r>
                      <a:r>
                        <a:rPr lang="sr-Latn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Gold gondola</a:t>
                      </a:r>
                      <a:r>
                        <a:rPr lang="sr-Latn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Zlatibor“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рециклажног дворишта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117.200.000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Куповина спортско-туристичког објекта на Златибору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10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примарних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и секундарних водовода и канализација</a:t>
                      </a:r>
                      <a:endParaRPr lang="en-US" sz="110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26.000.000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спортске свалчионице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xmlns="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754832"/>
              </p:ext>
            </p:extLst>
          </p:nvPr>
        </p:nvGraphicFramePr>
        <p:xfrm>
          <a:off x="457200" y="1340768"/>
          <a:ext cx="7751203" cy="50155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Cyrl-RS" sz="1500" dirty="0" smtClean="0">
                          <a:effectLst/>
                        </a:rPr>
                        <a:t>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</a:t>
            </a:r>
            <a:r>
              <a:rPr lang="sr-Cyrl-RS" dirty="0" smtClean="0"/>
              <a:t>Чајетина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2020.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</a:t>
            </a:r>
            <a:r>
              <a:rPr lang="en-US" dirty="0" smtClean="0"/>
              <a:t>9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</a:t>
            </a:r>
            <a:r>
              <a:rPr lang="en-US" dirty="0" smtClean="0"/>
              <a:t>9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Спортски центар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8940092"/>
              </p:ext>
            </p:extLst>
          </p:nvPr>
        </p:nvGraphicFramePr>
        <p:xfrm>
          <a:off x="1524000" y="1340768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1053219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</a:t>
            </a:r>
            <a:r>
              <a:rPr lang="en-US" sz="1700" dirty="0" smtClean="0"/>
              <a:t>20</a:t>
            </a:r>
            <a:r>
              <a:rPr lang="sr-Cyrl-RS" sz="1700" dirty="0" smtClean="0"/>
              <a:t>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</a:t>
            </a:r>
            <a:r>
              <a:rPr lang="en-US" sz="1700" dirty="0" smtClean="0"/>
              <a:t>20</a:t>
            </a:r>
            <a:r>
              <a:rPr lang="sr-Cyrl-RS" sz="1700" dirty="0" smtClean="0"/>
              <a:t>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1.</a:t>
            </a:r>
            <a:r>
              <a:rPr lang="en-US" sz="1700" dirty="0" smtClean="0"/>
              <a:t>878</a:t>
            </a:r>
            <a:r>
              <a:rPr lang="sr-Cyrl-RS" sz="1700" dirty="0" smtClean="0"/>
              <a:t>.</a:t>
            </a:r>
            <a:r>
              <a:rPr lang="en-US" sz="1700" dirty="0" smtClean="0"/>
              <a:t>657</a:t>
            </a:r>
            <a:r>
              <a:rPr lang="sr-Cyrl-RS" sz="1700" dirty="0" smtClean="0"/>
              <a:t>.</a:t>
            </a:r>
            <a:r>
              <a:rPr lang="en-US" sz="1700" dirty="0" smtClean="0"/>
              <a:t>743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en-US" sz="1700" dirty="0" smtClean="0"/>
              <a:t>150</a:t>
            </a:r>
            <a:r>
              <a:rPr lang="sr-Cyrl-RS" sz="1700" dirty="0" smtClean="0"/>
              <a:t>.</a:t>
            </a:r>
            <a:r>
              <a:rPr lang="en-US" sz="1700" dirty="0" smtClean="0"/>
              <a:t>000</a:t>
            </a:r>
            <a:r>
              <a:rPr lang="sr-Cyrl-RS" sz="1700" dirty="0" smtClean="0"/>
              <a:t>.</a:t>
            </a:r>
            <a:r>
              <a:rPr lang="en-US" sz="1700" dirty="0" smtClean="0"/>
              <a:t>000</a:t>
            </a:r>
            <a:r>
              <a:rPr lang="sr-Cyrl-RS" sz="1700" dirty="0" smtClean="0"/>
              <a:t> динара и средства из осталих извора у износу од </a:t>
            </a:r>
            <a:r>
              <a:rPr lang="en-US" sz="1700" dirty="0" smtClean="0"/>
              <a:t>48</a:t>
            </a:r>
            <a:r>
              <a:rPr lang="sr-Cyrl-RS" sz="1700" dirty="0" smtClean="0"/>
              <a:t>.</a:t>
            </a:r>
            <a:r>
              <a:rPr lang="en-US" sz="1700" dirty="0" smtClean="0"/>
              <a:t>342</a:t>
            </a:r>
            <a:r>
              <a:rPr lang="sr-Cyrl-RS" sz="1700" dirty="0" smtClean="0"/>
              <a:t>.</a:t>
            </a:r>
            <a:r>
              <a:rPr lang="en-US" sz="1700" dirty="0" smtClean="0"/>
              <a:t>257</a:t>
            </a:r>
            <a:r>
              <a:rPr lang="sr-Cyrl-RS" sz="1700" dirty="0" smtClean="0"/>
              <a:t> динара.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6288253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2.</a:t>
            </a:r>
            <a:r>
              <a:rPr lang="en-US" sz="3600" b="1" dirty="0" smtClean="0"/>
              <a:t>07</a:t>
            </a:r>
            <a:r>
              <a:rPr lang="sr-Cyrl-RS" sz="3600" b="1" dirty="0" smtClean="0"/>
              <a:t>7.000.000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4025</TotalTime>
  <Words>1988</Words>
  <Application>Microsoft Office PowerPoint</Application>
  <PresentationFormat>On-screen Show (4:3)</PresentationFormat>
  <Paragraphs>450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Angles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2019. годину</vt:lpstr>
      <vt:lpstr>Структура планираних прихода и примања за 2019. годину</vt:lpstr>
      <vt:lpstr>Шта се променило у односу на 2019. годину?</vt:lpstr>
      <vt:lpstr>На шта се троше јавна средства?</vt:lpstr>
      <vt:lpstr>PowerPoint Presentation</vt:lpstr>
      <vt:lpstr>Структура планираних расхода и издатака                         буџета за 2020. годину</vt:lpstr>
      <vt:lpstr>Структура планираних расхода и издатака буџета за 2019. годину</vt:lpstr>
      <vt:lpstr>Шта се променило у односу на 2019. годину?</vt:lpstr>
      <vt:lpstr>Расходи буџета по програмима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Ruzica Resimic</cp:lastModifiedBy>
  <cp:revision>427</cp:revision>
  <cp:lastPrinted>2018-01-29T14:26:33Z</cp:lastPrinted>
  <dcterms:created xsi:type="dcterms:W3CDTF">2006-08-16T00:00:00Z</dcterms:created>
  <dcterms:modified xsi:type="dcterms:W3CDTF">2020-01-20T12:56:46Z</dcterms:modified>
</cp:coreProperties>
</file>