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=""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=""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>
        <p:scale>
          <a:sx n="104" d="100"/>
          <a:sy n="104" d="100"/>
        </p:scale>
        <p:origin x="-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2019.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</a:rPr>
            <a:t>1.887.000.000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Cyrl-RS" dirty="0" smtClean="0"/>
            <a:t>1.642.200.000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220.000.000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24.800.000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30342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 smtClean="0"/>
            <a:t>1.887.000.000динара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/>
            <a:t>623,417,500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Трансфери </a:t>
          </a:r>
          <a:r>
            <a:rPr lang="sr-Cyrl-RS" dirty="0" smtClean="0"/>
            <a:t>100.032.191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942.540.309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1,010,000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/>
            <a:t>220.000.000 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84829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908353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424558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83145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89709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812160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64920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57414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30941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98713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3022330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404190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326001" y="268631"/>
          <a:ext cx="1453340" cy="145287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здравља</a:t>
          </a:r>
          <a:endParaRPr lang="en-US" sz="1200" kern="1200" dirty="0"/>
        </a:p>
      </dsp:txBody>
      <dsp:txXfrm>
        <a:off x="5538838" y="481400"/>
        <a:ext cx="1027666" cy="1027337"/>
      </dsp:txXfrm>
    </dsp:sp>
    <dsp:sp modelId="{4ABBCF6F-E7DA-4CE7-A2F5-6DD06BFAA1FA}">
      <dsp:nvSpPr>
        <dsp:cNvPr id="0" name=""/>
        <dsp:cNvSpPr/>
      </dsp:nvSpPr>
      <dsp:spPr>
        <a:xfrm>
          <a:off x="4677782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30941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3001720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2019.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5490" y="317065"/>
          <a:ext cx="1118620" cy="11186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Средства из буџета општине </a:t>
          </a:r>
          <a:r>
            <a:rPr lang="sr-Cyrl-RS" sz="900" kern="1200" dirty="0" smtClean="0"/>
            <a:t>1.642.200.000</a:t>
          </a:r>
          <a:endParaRPr lang="en-US" sz="900" kern="1200" dirty="0">
            <a:solidFill>
              <a:srgbClr val="FF0000"/>
            </a:solidFill>
          </a:endParaRPr>
        </a:p>
      </dsp:txBody>
      <dsp:txXfrm>
        <a:off x="169308" y="480883"/>
        <a:ext cx="790984" cy="790984"/>
      </dsp:txXfrm>
    </dsp:sp>
    <dsp:sp modelId="{98F3E7AB-6934-48FA-B82F-FBEAF1B2375D}">
      <dsp:nvSpPr>
        <dsp:cNvPr id="0" name=""/>
        <dsp:cNvSpPr/>
      </dsp:nvSpPr>
      <dsp:spPr>
        <a:xfrm>
          <a:off x="1214943" y="551975"/>
          <a:ext cx="648799" cy="64879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300941" y="800076"/>
        <a:ext cx="476803" cy="152597"/>
      </dsp:txXfrm>
    </dsp:sp>
    <dsp:sp modelId="{2F60A798-586E-4E47-B649-25F047F36835}">
      <dsp:nvSpPr>
        <dsp:cNvPr id="0" name=""/>
        <dsp:cNvSpPr/>
      </dsp:nvSpPr>
      <dsp:spPr>
        <a:xfrm>
          <a:off x="1954575" y="317065"/>
          <a:ext cx="1118620" cy="1118620"/>
        </a:xfrm>
        <a:prstGeom prst="ellipse">
          <a:avLst/>
        </a:prstGeom>
        <a:solidFill>
          <a:schemeClr val="accent4">
            <a:hueOff val="-906223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Пренета средства из ранијих година</a:t>
          </a:r>
          <a:r>
            <a:rPr lang="sr-Cyrl-RS" sz="900" kern="1200" dirty="0">
              <a:solidFill>
                <a:srgbClr val="FF0000"/>
              </a:solidFill>
            </a:rPr>
            <a:t> </a:t>
          </a:r>
          <a:r>
            <a:rPr lang="sr-Cyrl-RS" sz="900" kern="1200" dirty="0" smtClean="0">
              <a:solidFill>
                <a:srgbClr val="FF0000"/>
              </a:solidFill>
            </a:rPr>
            <a:t>220.000.000 </a:t>
          </a:r>
          <a:endParaRPr lang="en-US" sz="900" kern="1200" dirty="0">
            <a:solidFill>
              <a:srgbClr val="FF0000"/>
            </a:solidFill>
          </a:endParaRPr>
        </a:p>
      </dsp:txBody>
      <dsp:txXfrm>
        <a:off x="2118393" y="480883"/>
        <a:ext cx="790984" cy="790984"/>
      </dsp:txXfrm>
    </dsp:sp>
    <dsp:sp modelId="{41F09F99-3DCC-47E4-9188-F7D103A1F6E3}">
      <dsp:nvSpPr>
        <dsp:cNvPr id="0" name=""/>
        <dsp:cNvSpPr/>
      </dsp:nvSpPr>
      <dsp:spPr>
        <a:xfrm>
          <a:off x="3164027" y="551975"/>
          <a:ext cx="648799" cy="648799"/>
        </a:xfrm>
        <a:prstGeom prst="mathPlus">
          <a:avLst/>
        </a:prstGeom>
        <a:solidFill>
          <a:schemeClr val="accent4">
            <a:hueOff val="-1359334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50025" y="800076"/>
        <a:ext cx="476803" cy="152597"/>
      </dsp:txXfrm>
    </dsp:sp>
    <dsp:sp modelId="{6C1FFF0F-B1A4-4C41-B9D3-30452A0DFA4B}">
      <dsp:nvSpPr>
        <dsp:cNvPr id="0" name=""/>
        <dsp:cNvSpPr/>
      </dsp:nvSpPr>
      <dsp:spPr>
        <a:xfrm>
          <a:off x="5575314" y="457362"/>
          <a:ext cx="1458032" cy="94655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</a:rPr>
            <a:t>1.887.000.000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788838" y="595982"/>
        <a:ext cx="1030984" cy="669314"/>
      </dsp:txXfrm>
    </dsp:sp>
    <dsp:sp modelId="{4F4F87F2-8514-4849-B974-53331EFFA6A3}">
      <dsp:nvSpPr>
        <dsp:cNvPr id="0" name=""/>
        <dsp:cNvSpPr/>
      </dsp:nvSpPr>
      <dsp:spPr>
        <a:xfrm>
          <a:off x="4932802" y="563037"/>
          <a:ext cx="648799" cy="648799"/>
        </a:xfrm>
        <a:prstGeom prst="mathEqual">
          <a:avLst/>
        </a:prstGeom>
        <a:solidFill>
          <a:schemeClr val="accent4">
            <a:hueOff val="-2718668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018800" y="696690"/>
        <a:ext cx="476803" cy="381493"/>
      </dsp:txXfrm>
    </dsp:sp>
    <dsp:sp modelId="{A6BD896E-4D4C-4AE1-9C22-3ED8631C5A0A}">
      <dsp:nvSpPr>
        <dsp:cNvPr id="0" name=""/>
        <dsp:cNvSpPr/>
      </dsp:nvSpPr>
      <dsp:spPr>
        <a:xfrm>
          <a:off x="3778519" y="324716"/>
          <a:ext cx="1075161" cy="1079200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900" kern="1200" dirty="0" smtClean="0">
              <a:solidFill>
                <a:schemeClr val="bg1"/>
              </a:solidFill>
            </a:rPr>
            <a:t>извора 24.800.000 </a:t>
          </a:r>
          <a:endParaRPr lang="en-US" sz="900" kern="1200" dirty="0">
            <a:solidFill>
              <a:srgbClr val="FF0000"/>
            </a:solidFill>
          </a:endParaRPr>
        </a:p>
      </dsp:txBody>
      <dsp:txXfrm>
        <a:off x="3935973" y="482761"/>
        <a:ext cx="760253" cy="763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201</a:t>
            </a:r>
            <a:r>
              <a:rPr lang="sr-Latn-RS" dirty="0" smtClean="0"/>
              <a:t>9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2019.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8971595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2019.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987017"/>
              </p:ext>
            </p:extLst>
          </p:nvPr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2018.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97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2019. </a:t>
            </a:r>
            <a:r>
              <a:rPr lang="sr-Cyrl-RS" dirty="0"/>
              <a:t>години су се </a:t>
            </a:r>
            <a:r>
              <a:rPr lang="sr-Cyrl-RS" b="1" dirty="0" smtClean="0"/>
              <a:t>смањили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2018.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b="1" dirty="0" smtClean="0"/>
              <a:t>124.000.000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6,17</a:t>
            </a:r>
            <a:r>
              <a:rPr lang="sr-Cyrl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/>
              <a:t>%</a:t>
            </a:r>
            <a:r>
              <a:rPr lang="sr-Cyrl-R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89175" y="4221163"/>
            <a:ext cx="6854825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>
                <a:solidFill>
                  <a:srgbClr val="0070C0"/>
                </a:solidFill>
              </a:rPr>
              <a:t>Порески приходи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су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повећани </a:t>
            </a:r>
            <a:r>
              <a:rPr lang="sr-Cyrl-RS" sz="2800" dirty="0">
                <a:latin typeface="Calibri" panose="020F0502020204030204" pitchFamily="34" charset="0"/>
              </a:rPr>
              <a:t>за </a:t>
            </a:r>
            <a:r>
              <a:rPr lang="sr-Cyrl-RS" sz="2800" dirty="0" smtClean="0">
                <a:latin typeface="Calibri" panose="020F0502020204030204" pitchFamily="34" charset="0"/>
              </a:rPr>
              <a:t>36.740.393</a:t>
            </a:r>
            <a:r>
              <a:rPr lang="sr-Cyrl-RS" dirty="0" smtClean="0"/>
              <a:t>динара.</a:t>
            </a:r>
            <a:r>
              <a:rPr lang="sr-Cyrl-RS" b="1" dirty="0">
                <a:solidFill>
                  <a:srgbClr val="FF0000"/>
                </a:solidFill>
              </a:rPr>
              <a:t> </a:t>
            </a:r>
            <a:endParaRPr lang="sr-Cyrl-R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b="1" dirty="0" smtClean="0">
                <a:solidFill>
                  <a:srgbClr val="0070C0"/>
                </a:solidFill>
              </a:rPr>
              <a:t>Примања </a:t>
            </a:r>
            <a:r>
              <a:rPr lang="sr-Cyrl-RS" b="1" dirty="0">
                <a:solidFill>
                  <a:srgbClr val="0070C0"/>
                </a:solidFill>
              </a:rPr>
              <a:t>од продаје нефинансијске имовине</a:t>
            </a: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/>
              <a:t>су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повећана </a:t>
            </a:r>
            <a:r>
              <a:rPr lang="sr-Cyrl-RS" dirty="0"/>
              <a:t>за </a:t>
            </a:r>
            <a:r>
              <a:rPr lang="sr-Cyrl-RS" dirty="0" smtClean="0"/>
              <a:t>295.000динара.</a:t>
            </a:r>
          </a:p>
          <a:p>
            <a:pPr marL="0" indent="0">
              <a:buNone/>
            </a:pPr>
            <a:r>
              <a:rPr lang="sr-Cyrl-RS" b="1" dirty="0" smtClean="0">
                <a:solidFill>
                  <a:srgbClr val="0070C0"/>
                </a:solidFill>
              </a:rPr>
              <a:t>Сувицит</a:t>
            </a:r>
            <a:r>
              <a:rPr lang="sr-Cyrl-RS" dirty="0" smtClean="0"/>
              <a:t> је повећан за 182.547.418 динара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733675"/>
            <a:ext cx="6851650" cy="18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Непорески приходи </a:t>
            </a:r>
            <a:r>
              <a:rPr lang="sr-Cyrl-RS" sz="2400" dirty="0"/>
              <a:t>су</a:t>
            </a:r>
            <a:r>
              <a:rPr lang="sr-Cyrl-RS" sz="2400" b="1" dirty="0">
                <a:solidFill>
                  <a:srgbClr val="FF0000"/>
                </a:solidFill>
              </a:rPr>
              <a:t> </a:t>
            </a:r>
            <a:r>
              <a:rPr lang="sr-Cyrl-RS" sz="2400" dirty="0"/>
              <a:t>смањени за </a:t>
            </a:r>
            <a:r>
              <a:rPr lang="sr-Cyrl-RS" sz="2400" dirty="0" smtClean="0"/>
              <a:t>337.063.811 </a:t>
            </a:r>
            <a:r>
              <a:rPr lang="sr-Cyrl-RS" sz="2400" dirty="0"/>
              <a:t>динара.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Трансфери</a:t>
            </a:r>
            <a:r>
              <a:rPr lang="sr-Cyrl-RS" sz="2400" dirty="0"/>
              <a:t> су смањени за </a:t>
            </a:r>
            <a:r>
              <a:rPr lang="sr-Cyrl-RS" sz="2400" dirty="0" smtClean="0"/>
              <a:t>6.519.000 </a:t>
            </a:r>
            <a:r>
              <a:rPr lang="sr-Cyrl-RS" sz="2400" dirty="0"/>
              <a:t>динара</a:t>
            </a:r>
            <a:r>
              <a:rPr lang="sr-Cyrl-RS" sz="2400" dirty="0" smtClean="0"/>
              <a:t>.</a:t>
            </a:r>
            <a:endParaRPr lang="en-US" sz="2400" dirty="0"/>
          </a:p>
        </p:txBody>
      </p:sp>
      <p:sp>
        <p:nvSpPr>
          <p:cNvPr id="13318" name="AutoShape 7">
            <a:extLst>
              <a:ext uri="{FF2B5EF4-FFF2-40B4-BE49-F238E27FC236}">
                <a16:creationId xmlns=""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=""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2019.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1.887.000.000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2019. годину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662034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1.887.000.000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sr-Cyrl-RS" sz="800" kern="1200" dirty="0" smtClean="0">
                  <a:solidFill>
                    <a:srgbClr val="FF0000"/>
                  </a:solidFill>
                </a:rPr>
                <a:t>466.734.600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90.223.000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213.441.000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74.000.000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65.251.000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186.439.400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13.000.000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777.911.000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6974"/>
            <a:ext cx="8152575" cy="467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201</a:t>
            </a:r>
            <a:r>
              <a:rPr lang="sr-Latn-RS" sz="2800" dirty="0" smtClean="0"/>
              <a:t>8</a:t>
            </a:r>
            <a:r>
              <a:rPr lang="sr-Cyrl-RS" sz="2800" dirty="0" smtClean="0"/>
              <a:t>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201</a:t>
            </a:r>
            <a:r>
              <a:rPr lang="sr-Latn-RS" sz="2000" dirty="0" smtClean="0"/>
              <a:t>9</a:t>
            </a:r>
            <a:r>
              <a:rPr lang="sr-Cyrl-RS" sz="2000" dirty="0" smtClean="0"/>
              <a:t>. </a:t>
            </a:r>
            <a:r>
              <a:rPr lang="sr-Cyrl-RS" sz="2000" dirty="0"/>
              <a:t>години су се </a:t>
            </a:r>
            <a:r>
              <a:rPr lang="sr-Cyrl-RS" sz="2000" b="1" dirty="0" smtClean="0"/>
              <a:t>смањили</a:t>
            </a:r>
            <a:r>
              <a:rPr lang="sr-Cyrl-RS" sz="2000" dirty="0" smtClean="0"/>
              <a:t>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201</a:t>
            </a:r>
            <a:r>
              <a:rPr lang="sr-Latn-RS" sz="2000" dirty="0" smtClean="0"/>
              <a:t>8</a:t>
            </a:r>
            <a:r>
              <a:rPr lang="sr-Cyrl-RS" sz="2000" dirty="0" smtClean="0"/>
              <a:t>. </a:t>
            </a:r>
            <a:r>
              <a:rPr lang="sr-Cyrl-RS" sz="2000" dirty="0"/>
              <a:t>годину за </a:t>
            </a:r>
            <a:r>
              <a:rPr lang="sr-Latn-RS" sz="2000" dirty="0" smtClean="0"/>
              <a:t>124.000.000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</a:t>
            </a:r>
            <a:r>
              <a:rPr lang="sr-Latn-RS" sz="2000" dirty="0" smtClean="0"/>
              <a:t>6,17</a:t>
            </a:r>
            <a:r>
              <a:rPr lang="sr-Cyrl-RS" sz="2000" b="1" dirty="0" smtClean="0"/>
              <a:t> </a:t>
            </a:r>
            <a:r>
              <a:rPr lang="sr-Cyrl-RS" sz="2000" b="1" dirty="0"/>
              <a:t>%</a:t>
            </a:r>
            <a:r>
              <a:rPr lang="sr-Cyrl-RS" sz="2000" dirty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468438"/>
          </a:xfrm>
        </p:spPr>
        <p:txBody>
          <a:bodyPr rtlCol="0">
            <a:normAutofit fontScale="85000" lnSpcReduction="10000"/>
          </a:bodyPr>
          <a:lstStyle/>
          <a:p>
            <a:pPr lvl="0"/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</a:t>
            </a:r>
            <a:r>
              <a:rPr lang="sr-Cyrl-RS" sz="1700" dirty="0"/>
              <a:t> су смањени за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Latn-RS" sz="1700" dirty="0" smtClean="0"/>
              <a:t>205.602.251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r>
              <a:rPr lang="sr-Cyrl-RS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sr-Latn-RS" sz="1700" b="1" dirty="0" smtClean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lvl="0"/>
            <a:r>
              <a:rPr lang="ru-RU" sz="1700" b="1" dirty="0">
                <a:solidFill>
                  <a:srgbClr val="FF0000"/>
                </a:solidFill>
                <a:ea typeface="SimSun" panose="02010600030101010101" pitchFamily="2" charset="-122"/>
              </a:rPr>
              <a:t>Дотације и трансфери </a:t>
            </a:r>
            <a:r>
              <a:rPr lang="ru-RU" sz="1700" dirty="0">
                <a:ea typeface="SimSun" panose="02010600030101010101" pitchFamily="2" charset="-122"/>
              </a:rPr>
              <a:t>су </a:t>
            </a:r>
            <a:r>
              <a:rPr lang="sr-Cyrl-RS" sz="1700" dirty="0" smtClean="0">
                <a:ea typeface="SimSun" panose="02010600030101010101" pitchFamily="2" charset="-122"/>
              </a:rPr>
              <a:t>смањени</a:t>
            </a:r>
            <a:r>
              <a:rPr lang="ru-RU" sz="1700" dirty="0" smtClean="0">
                <a:ea typeface="SimSun" panose="02010600030101010101" pitchFamily="2" charset="-122"/>
              </a:rPr>
              <a:t> за 6.016.500 </a:t>
            </a:r>
            <a:r>
              <a:rPr lang="ru-RU" sz="1700" dirty="0">
                <a:ea typeface="SimSun" panose="02010600030101010101" pitchFamily="2" charset="-122"/>
              </a:rPr>
              <a:t>динара</a:t>
            </a:r>
            <a:r>
              <a:rPr lang="ru-RU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</a:p>
          <a:p>
            <a:pPr lvl="0"/>
            <a:r>
              <a:rPr lang="ru-RU" sz="1700" b="1" dirty="0">
                <a:solidFill>
                  <a:srgbClr val="FF0000"/>
                </a:solidFill>
                <a:ea typeface="SimSun" panose="02010600030101010101" pitchFamily="2" charset="-122"/>
              </a:rPr>
              <a:t>Остали расходи </a:t>
            </a:r>
            <a:r>
              <a:rPr lang="ru-RU" sz="1700" dirty="0">
                <a:ea typeface="SimSun" panose="02010600030101010101" pitchFamily="2" charset="-122"/>
              </a:rPr>
              <a:t>су </a:t>
            </a:r>
            <a:r>
              <a:rPr lang="ru-RU" sz="1700" dirty="0" smtClean="0">
                <a:ea typeface="SimSun" panose="02010600030101010101" pitchFamily="2" charset="-122"/>
              </a:rPr>
              <a:t>смањени </a:t>
            </a:r>
            <a:r>
              <a:rPr lang="ru-RU" sz="1700" dirty="0">
                <a:ea typeface="SimSun" panose="02010600030101010101" pitchFamily="2" charset="-122"/>
              </a:rPr>
              <a:t>за </a:t>
            </a:r>
            <a:r>
              <a:rPr lang="ru-RU" sz="1700" dirty="0" smtClean="0">
                <a:ea typeface="SimSun" panose="02010600030101010101" pitchFamily="2" charset="-122"/>
              </a:rPr>
              <a:t>51.164.246 </a:t>
            </a:r>
            <a:r>
              <a:rPr lang="ru-RU" sz="1700" dirty="0">
                <a:ea typeface="SimSun" panose="02010600030101010101" pitchFamily="2" charset="-122"/>
              </a:rPr>
              <a:t>динара</a:t>
            </a:r>
          </a:p>
          <a:p>
            <a:pPr lvl="0"/>
            <a:r>
              <a:rPr lang="ru-RU" sz="1700" b="1" dirty="0">
                <a:solidFill>
                  <a:srgbClr val="FF000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1700" dirty="0">
                <a:ea typeface="SimSun" panose="02010600030101010101" pitchFamily="2" charset="-122"/>
              </a:rPr>
              <a:t>су </a:t>
            </a:r>
            <a:r>
              <a:rPr lang="ru-RU" sz="1700" dirty="0" smtClean="0">
                <a:ea typeface="SimSun" panose="02010600030101010101" pitchFamily="2" charset="-122"/>
              </a:rPr>
              <a:t>смањени </a:t>
            </a:r>
            <a:r>
              <a:rPr lang="ru-RU" sz="1700" dirty="0">
                <a:ea typeface="SimSun" panose="02010600030101010101" pitchFamily="2" charset="-122"/>
              </a:rPr>
              <a:t>за </a:t>
            </a:r>
            <a:r>
              <a:rPr lang="ru-RU" sz="1700" dirty="0" smtClean="0">
                <a:ea typeface="SimSun" panose="02010600030101010101" pitchFamily="2" charset="-122"/>
              </a:rPr>
              <a:t>1.398.000 динара</a:t>
            </a:r>
            <a:endParaRPr lang="ru-RU" sz="1700" dirty="0">
              <a:ea typeface="SimSun" panose="02010600030101010101" pitchFamily="2" charset="-122"/>
            </a:endParaRPr>
          </a:p>
          <a:p>
            <a:pPr>
              <a:defRPr/>
            </a:pPr>
            <a:r>
              <a:rPr lang="sr-Cyrl-RS" altLang="en-U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sr-Cyrl-RS" alt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 </a:t>
            </a:r>
            <a:r>
              <a:rPr lang="sr-Cyrl-R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су смањена за</a:t>
            </a:r>
            <a:r>
              <a:rPr lang="sr-Cyrl-RS" altLang="en-U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3.452.684 </a:t>
            </a:r>
            <a:r>
              <a:rPr lang="sr-Cyrl-R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sr-Latn-R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6851650" cy="12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700" dirty="0" smtClean="0"/>
              <a:t>12.023.681 </a:t>
            </a:r>
            <a:r>
              <a:rPr lang="sr-Cyrl-RS" sz="1700" dirty="0"/>
              <a:t>динара;</a:t>
            </a:r>
            <a:endParaRPr lang="en-US" sz="17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повећани су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130.410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повећане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1.200.000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07398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2018.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62.800.000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3,33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364.801.000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19,33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4.700.000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0,25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337.059.000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17,86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46.100.000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2,44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0,05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68.000.000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3,60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111.053.500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5,89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41.815.000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2,22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0,53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60.920.000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3,23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5.900.000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0,31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62.582.000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3,32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334.671.000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17,73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340.750.500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18,06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34.848.000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1,85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1.887.000.000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953576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154945"/>
              </p:ext>
            </p:extLst>
          </p:nvPr>
        </p:nvGraphicFramePr>
        <p:xfrm>
          <a:off x="683568" y="1340768"/>
          <a:ext cx="7488833" cy="396095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2019.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18.480.000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0,98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12.428.000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0,66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3.940.000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0,21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3.158.000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1.386.983.500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73,50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15.100.000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0,80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Библиотека</a:t>
                      </a:r>
                      <a:r>
                        <a:rPr lang="sr-Cyrl-RS" sz="1500" dirty="0">
                          <a:effectLst/>
                        </a:rPr>
                        <a:t> </a:t>
                      </a:r>
                      <a:r>
                        <a:rPr lang="sr-Cyrl-RS" sz="1500" dirty="0" smtClean="0">
                          <a:effectLst/>
                        </a:rPr>
                        <a:t>„Љубиша Р.Ђенић“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24.332.000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1,29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социјални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5.920.000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9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111.053.500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5,89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Спортски</a:t>
                      </a:r>
                      <a:r>
                        <a:rPr lang="sr-Cyrl-RS" sz="1500" baseline="0" dirty="0" smtClean="0">
                          <a:effectLst/>
                          <a:latin typeface="+mn-lt"/>
                          <a:ea typeface="+mn-ea"/>
                        </a:rPr>
                        <a:t> центар 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111.031.000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5,88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138.359.000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7,33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Основне</a:t>
                      </a:r>
                      <a:r>
                        <a:rPr lang="sr-Cyrl-RS" sz="1500" baseline="0" dirty="0" smtClean="0">
                          <a:effectLst/>
                          <a:latin typeface="+mn-lt"/>
                          <a:ea typeface="+mn-ea"/>
                        </a:rPr>
                        <a:t>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41.815.000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2,22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Средња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0,53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Дом здравља 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4.400.000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0,23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1.887.000.000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294250"/>
              </p:ext>
            </p:extLst>
          </p:nvPr>
        </p:nvGraphicFramePr>
        <p:xfrm>
          <a:off x="899592" y="1340769"/>
          <a:ext cx="7560841" cy="51144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Latn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Latn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„</a:t>
                      </a:r>
                      <a:r>
                        <a:rPr lang="sr-Latn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Gold gondola</a:t>
                      </a:r>
                      <a:r>
                        <a:rPr lang="sr-Latn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Zlatibor“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  <a:latin typeface="Times New Roman"/>
                          <a:ea typeface="Times New Roman"/>
                        </a:rPr>
                        <a:t>180.000.000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рециклажног дворишта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Куповина спортско-туристичког објекта на Златибору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190.000.000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спортске хале у Чајетини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резервоара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„Врањевина“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=""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754832"/>
              </p:ext>
            </p:extLst>
          </p:nvPr>
        </p:nvGraphicFramePr>
        <p:xfrm>
          <a:off x="457200" y="1340768"/>
          <a:ext cx="7751203" cy="50155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Cyrl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/>
              <a:t>Чајетина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2019.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2019.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2018.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2019.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2018.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2019.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Спортски центар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8940092"/>
              </p:ext>
            </p:extLst>
          </p:nvPr>
        </p:nvGraphicFramePr>
        <p:xfrm>
          <a:off x="1524000" y="1340768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1053219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2019.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2019.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1.642.200.000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dirty="0" smtClean="0"/>
              <a:t>220.000.000 динара и средства из осталих извора у износу од 24.800.000 динара.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61424485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1.887.000.000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3393</TotalTime>
  <Words>1689</Words>
  <Application>Microsoft Office PowerPoint</Application>
  <PresentationFormat>On-screen Show (4:3)</PresentationFormat>
  <Paragraphs>377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Angles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2019. годину</vt:lpstr>
      <vt:lpstr>Структура планираних прихода и примања за 2019. годину</vt:lpstr>
      <vt:lpstr>Шта се променило у односу на 2018. годину?</vt:lpstr>
      <vt:lpstr>На шта се троше јавна средства?</vt:lpstr>
      <vt:lpstr>PowerPoint Presentation</vt:lpstr>
      <vt:lpstr>Структура планираних расхода и издатака                         буџета за 2019. годину</vt:lpstr>
      <vt:lpstr>Структура планираних расхода и издатака буџета за 2019. годину</vt:lpstr>
      <vt:lpstr>Шта се променило у односу на 2018. 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MJ</cp:lastModifiedBy>
  <cp:revision>387</cp:revision>
  <cp:lastPrinted>2018-01-29T14:26:33Z</cp:lastPrinted>
  <dcterms:created xsi:type="dcterms:W3CDTF">2006-08-16T00:00:00Z</dcterms:created>
  <dcterms:modified xsi:type="dcterms:W3CDTF">2019-01-11T08:24:48Z</dcterms:modified>
</cp:coreProperties>
</file>